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76" r:id="rId2"/>
    <p:sldId id="256" r:id="rId3"/>
    <p:sldId id="261" r:id="rId4"/>
    <p:sldId id="292" r:id="rId5"/>
    <p:sldId id="277" r:id="rId6"/>
    <p:sldId id="298" r:id="rId7"/>
    <p:sldId id="299" r:id="rId8"/>
    <p:sldId id="278" r:id="rId9"/>
    <p:sldId id="279" r:id="rId10"/>
    <p:sldId id="295" r:id="rId11"/>
    <p:sldId id="280" r:id="rId12"/>
    <p:sldId id="281" r:id="rId13"/>
    <p:sldId id="296" r:id="rId14"/>
    <p:sldId id="282" r:id="rId15"/>
    <p:sldId id="283" r:id="rId16"/>
    <p:sldId id="297" r:id="rId17"/>
    <p:sldId id="284" r:id="rId18"/>
    <p:sldId id="285" r:id="rId19"/>
    <p:sldId id="286" r:id="rId20"/>
    <p:sldId id="287" r:id="rId21"/>
    <p:sldId id="293" r:id="rId22"/>
    <p:sldId id="294" r:id="rId23"/>
    <p:sldId id="288" r:id="rId24"/>
    <p:sldId id="290" r:id="rId25"/>
    <p:sldId id="304" r:id="rId26"/>
    <p:sldId id="300" r:id="rId27"/>
    <p:sldId id="301" r:id="rId28"/>
    <p:sldId id="30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88265" autoAdjust="0"/>
  </p:normalViewPr>
  <p:slideViewPr>
    <p:cSldViewPr snapToGrid="0" snapToObjects="1">
      <p:cViewPr varScale="1">
        <p:scale>
          <a:sx n="100" d="100"/>
          <a:sy n="100" d="100"/>
        </p:scale>
        <p:origin x="-102" y="-23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9/18/2012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xmlns=""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9/18/2012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xmlns=""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etter-english.wikispaces.com/file/view/swiffer_system_bottom.jpg/33841133/swiffer_system_bottom.jp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jeffreyorloff.com/wp-content/uploads/2011/07/friends_having_coffee.s600x600.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dvancingthestory.com/2010/12/14/new-mobile-news-consumption-research/"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lifehacker.com/5876167/use-a-dustpan-to-fill-containers-that-dont-fit-in-your-si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ask-may.tumblr.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lickr.com/photos/brianinsanfran/4834666901/sizes/l/in/photostrea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lickr.com/photos/zabethanne/53765085/sizes/l/in/photostrea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seit.com/alertbox/20040607.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ifood.tv/blog/the-evolution-of-the-coffee-hou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http://letter-english.wikispaces.com/file/view/swiffer_system_bottom.jpg/33841133/swiffer_system_bottom.jpg</a:t>
            </a:r>
            <a:endParaRPr lang="en-US" dirty="0" smtClean="0"/>
          </a:p>
          <a:p>
            <a:endParaRPr lang="en-US" dirty="0" smtClean="0"/>
          </a:p>
          <a:p>
            <a:r>
              <a:rPr lang="en-US" dirty="0" smtClean="0"/>
              <a:t>Story about </a:t>
            </a:r>
            <a:r>
              <a:rPr lang="en-US" dirty="0" err="1" smtClean="0"/>
              <a:t>Swiffer</a:t>
            </a:r>
            <a:endParaRPr lang="en-US" dirty="0" smtClean="0"/>
          </a:p>
          <a:p>
            <a:r>
              <a:rPr lang="en-US" dirty="0" smtClean="0"/>
              <a:t>What people say they want</a:t>
            </a:r>
            <a:r>
              <a:rPr lang="en-US" baseline="0" dirty="0" smtClean="0"/>
              <a:t> vs. what they actually do</a:t>
            </a:r>
          </a:p>
          <a:p>
            <a:r>
              <a:rPr lang="en-US" dirty="0" smtClean="0"/>
              <a:t>P</a:t>
            </a:r>
            <a:r>
              <a:rPr lang="en-US" baseline="0" dirty="0" smtClean="0"/>
              <a:t> &amp; G thought they needed to make a more powerful cleaner (that’s what people said they wanted)</a:t>
            </a:r>
          </a:p>
          <a:p>
            <a:r>
              <a:rPr lang="en-US" baseline="0" dirty="0" smtClean="0"/>
              <a:t>They outsourced the design of this to a design firm</a:t>
            </a:r>
          </a:p>
          <a:p>
            <a:r>
              <a:rPr lang="en-US" baseline="0" dirty="0" smtClean="0"/>
              <a:t>Design firm discovered</a:t>
            </a:r>
          </a:p>
          <a:p>
            <a:r>
              <a:rPr lang="en-US" baseline="0" dirty="0" smtClean="0"/>
              <a:t>-- mops are a pain. People don’t like them</a:t>
            </a:r>
          </a:p>
          <a:p>
            <a:r>
              <a:rPr lang="en-US" baseline="0" dirty="0" smtClean="0"/>
              <a:t>-- People cleaned up their houses before the interview team showed up</a:t>
            </a:r>
          </a:p>
          <a:p>
            <a:r>
              <a:rPr lang="en-US" baseline="0" dirty="0" smtClean="0"/>
              <a:t>-- So they had to drop a coffee onto the ground to get them to clean</a:t>
            </a:r>
          </a:p>
          <a:p>
            <a:r>
              <a:rPr lang="en-US" baseline="0" dirty="0" smtClean="0"/>
              <a:t>-- When people clean, they grab a paper towel and just mop up.</a:t>
            </a:r>
          </a:p>
          <a:p>
            <a:r>
              <a:rPr lang="en-US" baseline="0" dirty="0" smtClean="0"/>
              <a:t>-- Inspired the design of the </a:t>
            </a:r>
            <a:r>
              <a:rPr lang="en-US" baseline="0" dirty="0" err="1" smtClean="0"/>
              <a:t>swiffer</a:t>
            </a:r>
            <a:endParaRPr lang="en-US" baseline="0" dirty="0" smtClean="0"/>
          </a:p>
          <a:p>
            <a:endParaRPr lang="en-US" baseline="0" dirty="0" smtClean="0"/>
          </a:p>
          <a:p>
            <a:r>
              <a:rPr lang="en-US" baseline="0" dirty="0" smtClean="0"/>
              <a:t>Difference between what people say they want, and what they want</a:t>
            </a:r>
          </a:p>
          <a:p>
            <a:r>
              <a:rPr lang="en-US" baseline="0" dirty="0" smtClean="0"/>
              <a:t>Difference between what people say and do</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http://jeffreyorloff.com/wp-content/uploads/2011/07/friends_having_coffee.s600x600.jpg</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http://www.advancingthestory.com/2010/12/14/new-mobile-news-consumption-research/</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http://lifehacker.com/5876167/use-a-dustpan-to-fill-containers-that-dont-fit-in-your-sink</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xmlns="" val="1430245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a:t>
            </a:r>
            <a:r>
              <a:rPr lang="en-US" baseline="0" dirty="0" smtClean="0"/>
              <a:t> </a:t>
            </a:r>
            <a:r>
              <a:rPr lang="en-US" baseline="0" dirty="0" err="1" smtClean="0"/>
              <a:t>interestinga</a:t>
            </a:r>
            <a:r>
              <a:rPr lang="en-US" baseline="0" dirty="0" smtClean="0"/>
              <a:t> bout what’s going on here?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http://ask-may.tumblr.com/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It all starts with the introduction.  Then, exchange contact information, and make sure you know how to pronounce everyone’s names.  Exchange phone #s, and find out what hours are acceptable to call during.</a:t>
            </a:r>
          </a:p>
          <a:p>
            <a:endParaRPr lang="en-US" dirty="0" smtClean="0"/>
          </a:p>
          <a:p>
            <a:r>
              <a:rPr lang="en-US" dirty="0" smtClean="0"/>
              <a:t> You can almost always find something in common with another person, and starting from that baseline, it’s much easier to then address issues where you have differences.  This is why cities like professional sports teams, which are socially galvanizing forces that cut across boundaries of race and wealth.  If nothing else, you probably have in common things like the weather.</a:t>
            </a:r>
          </a:p>
          <a:p>
            <a:endParaRPr lang="en-US" dirty="0" smtClean="0"/>
          </a:p>
          <a:p>
            <a:r>
              <a:rPr lang="en-US" dirty="0" smtClean="0"/>
              <a:t>Have a large surface to write on, make sure the room is quiet and warm enough, and that there aren’t lots of distractions.  Make sure no one is hungry, cold, or tired.  Meet over a meal if you can; food </a:t>
            </a:r>
            <a:r>
              <a:rPr lang="en-US" b="1" i="1" dirty="0" smtClean="0"/>
              <a:t>softens</a:t>
            </a:r>
            <a:r>
              <a:rPr lang="en-US" dirty="0" smtClean="0"/>
              <a:t> a meeting.  That’s why they “do lunch” in Hollywood.</a:t>
            </a:r>
          </a:p>
          <a:p>
            <a:endParaRPr lang="en-US" dirty="0" smtClean="0"/>
          </a:p>
          <a:p>
            <a:r>
              <a:rPr lang="en-US" dirty="0" smtClean="0"/>
              <a:t>Even if you think what they’re saying is stupid.  Cutting someone off is rude, and not worth whatever small time gain you might make.  Don’t finish someone’s sentences for him or her; they can do it for themselves.  And remember: talking louder or faster doesn’t make your idea any better.</a:t>
            </a:r>
          </a:p>
          <a:p>
            <a:endParaRPr lang="en-US" dirty="0" smtClean="0"/>
          </a:p>
          <a:p>
            <a:r>
              <a:rPr lang="en-US" dirty="0" smtClean="0"/>
              <a:t>When you discuss ideas, immediately label them and write them down.  The labels should be descriptive of the idea, not the originator: “the troll bridge story,” not “Jane’s story.”</a:t>
            </a:r>
          </a:p>
          <a:p>
            <a:endParaRPr lang="en-US" dirty="0" smtClean="0"/>
          </a:p>
          <a:p>
            <a:r>
              <a:rPr lang="en-US" dirty="0" smtClean="0"/>
              <a:t>Find something nice to say, even if it’s a stretch.  Even the worst of ideas has a silver lining inside it, if you just look hard enough.  Focus on the good, praise it, and then raise any objections or concerns you have about the rest of it.  </a:t>
            </a:r>
          </a:p>
          <a:p>
            <a:endParaRPr lang="en-US" dirty="0" smtClean="0"/>
          </a:p>
          <a:p>
            <a:r>
              <a:rPr lang="en-US" dirty="0" smtClean="0"/>
              <a:t>Talk with your group members if there’s a problem, and talk with me if you think you need help.  The whole point of this course is that it’s tough to work across cultures.  If we all go into it knowing that’s an issue, we should be comfortable discussing problems when they arise -- after all, that’s what this course is really about. Be forgiving when people make mistakes, but don’t be afraid to raise the issues when they come up,</a:t>
            </a:r>
          </a:p>
          <a:p>
            <a:endParaRPr lang="en-US" dirty="0" smtClean="0"/>
          </a:p>
          <a:p>
            <a:r>
              <a:rPr lang="en-US" dirty="0" smtClean="0"/>
              <a:t>When stress occurs and tempers flare, take a short break. Clear your heads, apologize, and take another stab at it.  Apologize for upsetting your peers, even if you think someone else was primarily at fault; the goal is to work together, not start a legal battle over whose transgressions were worse. It takes two to have an argument, so be the peacemaker.</a:t>
            </a:r>
          </a:p>
          <a:p>
            <a:endParaRPr lang="en-US" dirty="0" smtClean="0"/>
          </a:p>
          <a:p>
            <a:r>
              <a:rPr lang="en-US" dirty="0" smtClean="0"/>
              <a:t>Instead of “I think we should do A, not B,” try “What if we did A, instead of B?”  That allows people to offer comments, rather than defend one choice.</a:t>
            </a:r>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we design a remote control for an entertainment system?</a:t>
            </a:r>
          </a:p>
          <a:p>
            <a:endParaRPr lang="en-US" dirty="0" smtClean="0"/>
          </a:p>
          <a:p>
            <a:r>
              <a:rPr lang="en-US" dirty="0" smtClean="0"/>
              <a:t>What should we do?</a:t>
            </a:r>
          </a:p>
          <a:p>
            <a:r>
              <a:rPr lang="en-US" dirty="0" smtClean="0"/>
              <a:t>What should we look for?</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http://www.flickr.com/photos/brianinsanfran/4834666901/sizes/l/in/photostream</a:t>
            </a:r>
            <a:r>
              <a:rPr lang="en-US" dirty="0" smtClean="0">
                <a:hlinkClick r:id="rId3"/>
              </a:rPr>
              <a:t>/</a:t>
            </a:r>
            <a:endParaRPr lang="en-US" dirty="0" smtClean="0"/>
          </a:p>
          <a:p>
            <a:endParaRPr lang="en-US" dirty="0" smtClean="0"/>
          </a:p>
          <a:p>
            <a:r>
              <a:rPr lang="en-US" dirty="0" smtClean="0"/>
              <a:t>What does this tell us?</a:t>
            </a:r>
          </a:p>
          <a:p>
            <a:r>
              <a:rPr lang="en-US" dirty="0" smtClean="0"/>
              <a:t>What does</a:t>
            </a:r>
            <a:r>
              <a:rPr lang="en-US" baseline="0" dirty="0" smtClean="0"/>
              <a:t> this tell us about the people that live here?</a:t>
            </a:r>
          </a:p>
          <a:p>
            <a:r>
              <a:rPr lang="en-US" baseline="0" dirty="0" smtClean="0"/>
              <a:t>About their values?</a:t>
            </a:r>
          </a:p>
          <a:p>
            <a:r>
              <a:rPr lang="en-US" baseline="0" dirty="0" smtClean="0"/>
              <a:t>About their aesthetics?</a:t>
            </a:r>
          </a:p>
          <a:p>
            <a:r>
              <a:rPr lang="en-US" baseline="0" dirty="0" smtClean="0"/>
              <a:t>How is the space designed?</a:t>
            </a:r>
          </a:p>
          <a:p>
            <a:endParaRPr lang="en-US" baseline="0" dirty="0" smtClean="0"/>
          </a:p>
          <a:p>
            <a:r>
              <a:rPr lang="en-US" baseline="0" dirty="0" smtClean="0"/>
              <a:t>How many people’s homes look like this?</a:t>
            </a:r>
          </a:p>
          <a:p>
            <a:r>
              <a:rPr lang="en-US" baseline="0" dirty="0" smtClean="0"/>
              <a:t>How many people’s homes ACTUALLY look like this?</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a:t>
            </a:r>
            <a:r>
              <a:rPr lang="en-US" dirty="0" smtClean="0">
                <a:hlinkClick r:id="rId3"/>
              </a:rPr>
              <a:t>www.flickr.com/photos/zabethanne/53765085/sizes/l/in/photostream/</a:t>
            </a:r>
            <a:endParaRPr lang="en-US" dirty="0" smtClean="0"/>
          </a:p>
          <a:p>
            <a:endParaRPr lang="en-US" dirty="0" smtClean="0"/>
          </a:p>
          <a:p>
            <a:r>
              <a:rPr lang="en-US" dirty="0" smtClean="0"/>
              <a:t>This</a:t>
            </a:r>
            <a:r>
              <a:rPr lang="en-US" baseline="0" dirty="0" smtClean="0"/>
              <a:t> is more like it</a:t>
            </a:r>
          </a:p>
          <a:p>
            <a:r>
              <a:rPr lang="en-US" dirty="0" smtClean="0"/>
              <a:t>And this is what you get when you drop by a friend’s house uninvited… they haven’t had time to clean up and show you what’s going on in their house</a:t>
            </a:r>
          </a:p>
          <a:p>
            <a:r>
              <a:rPr lang="en-US" dirty="0" smtClean="0"/>
              <a:t>What</a:t>
            </a:r>
            <a:r>
              <a:rPr lang="en-US" baseline="0" dirty="0" smtClean="0"/>
              <a:t> do you see here that tells you about who these people are?</a:t>
            </a:r>
          </a:p>
          <a:p>
            <a:r>
              <a:rPr lang="en-US" baseline="0" dirty="0" smtClean="0"/>
              <a:t>What about their routines?</a:t>
            </a:r>
          </a:p>
          <a:p>
            <a:r>
              <a:rPr lang="en-US" baseline="0" dirty="0" smtClean="0"/>
              <a:t>Doing this in their environment tells you more than what you’d get from observing them outside</a:t>
            </a:r>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http://www.useit.com/alertbox/20040607.html</a:t>
            </a:r>
            <a:endParaRPr lang="en-US" dirty="0" smtClean="0"/>
          </a:p>
          <a:p>
            <a:endParaRPr lang="en-US" dirty="0" smtClean="0"/>
          </a:p>
          <a:p>
            <a:r>
              <a:rPr lang="en-US" dirty="0" smtClean="0"/>
              <a:t>What are the kinds of</a:t>
            </a:r>
            <a:r>
              <a:rPr lang="en-US" baseline="0" dirty="0" smtClean="0"/>
              <a:t> things our remote control needs to do?</a:t>
            </a:r>
          </a:p>
          <a:p>
            <a:r>
              <a:rPr lang="en-US" baseline="0" dirty="0" smtClean="0"/>
              <a:t>What does it need to control?</a:t>
            </a:r>
          </a:p>
          <a:p>
            <a:r>
              <a:rPr lang="en-US" baseline="0" dirty="0" smtClean="0"/>
              <a:t>How much “control” should it have?</a:t>
            </a:r>
          </a:p>
          <a:p>
            <a:endParaRPr lang="en-US" baseline="0" dirty="0" smtClean="0"/>
          </a:p>
          <a:p>
            <a:r>
              <a:rPr lang="en-US" baseline="0" dirty="0" smtClean="0"/>
              <a:t>What are some problems with these?</a:t>
            </a:r>
          </a:p>
          <a:p>
            <a:endParaRPr lang="en-US" baseline="0" dirty="0" smtClean="0"/>
          </a:p>
          <a:p>
            <a:r>
              <a:rPr lang="en-US" baseline="0" dirty="0" smtClean="0"/>
              <a:t>What do the values of our family tell us about them?</a:t>
            </a:r>
          </a:p>
          <a:p>
            <a:r>
              <a:rPr lang="en-US" baseline="0" dirty="0" smtClean="0"/>
              <a:t>What would THEY want to have?</a:t>
            </a:r>
          </a:p>
          <a:p>
            <a:r>
              <a:rPr lang="en-US" baseline="0" dirty="0" smtClean="0"/>
              <a:t>What would be important to them?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Reddit.com</a:t>
            </a:r>
          </a:p>
          <a:p>
            <a:endParaRPr lang="en-US" dirty="0" smtClean="0"/>
          </a:p>
          <a:p>
            <a:r>
              <a:rPr lang="en-US" dirty="0" smtClean="0"/>
              <a:t>Found this on </a:t>
            </a:r>
            <a:r>
              <a:rPr lang="en-US" dirty="0" err="1" smtClean="0"/>
              <a:t>Reddit</a:t>
            </a:r>
            <a:r>
              <a:rPr lang="en-US" dirty="0" smtClean="0"/>
              <a:t>. The</a:t>
            </a:r>
            <a:r>
              <a:rPr lang="en-US" baseline="0" dirty="0" smtClean="0"/>
              <a:t> poster had done this for his/her grandma. </a:t>
            </a:r>
          </a:p>
          <a:p>
            <a:endParaRPr lang="en-US" baseline="0" dirty="0" smtClean="0"/>
          </a:p>
          <a:p>
            <a:r>
              <a:rPr lang="en-US" baseline="0" dirty="0" smtClean="0"/>
              <a:t>What makes this design good? What makes this design effective? What makes it ineffective?</a:t>
            </a:r>
          </a:p>
          <a:p>
            <a:r>
              <a:rPr lang="en-US" baseline="0" dirty="0" smtClean="0"/>
              <a:t>What were the values of grandma? What were values of kid solving the problem?</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let’s think about building a good coffee house. What is important about a coffee house?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http://www.ifood.tv/blog/the-evolution-of-the-coffee-house</a:t>
            </a:r>
            <a:endParaRPr lang="en-US" dirty="0" smtClean="0"/>
          </a:p>
          <a:p>
            <a:endParaRPr lang="en-US" dirty="0" smtClean="0"/>
          </a:p>
          <a:p>
            <a:r>
              <a:rPr lang="en-US" dirty="0" smtClean="0"/>
              <a:t>Think about building a coffee house, and trying</a:t>
            </a:r>
            <a:r>
              <a:rPr lang="en-US" baseline="0" dirty="0" smtClean="0"/>
              <a:t> to build a good coffee house experience. What would you do? What would you be looking for?</a:t>
            </a:r>
          </a:p>
          <a:p>
            <a:endParaRPr lang="en-US" baseline="0" dirty="0" smtClean="0"/>
          </a:p>
          <a:p>
            <a:r>
              <a:rPr lang="en-US" baseline="0" dirty="0" smtClean="0"/>
              <a:t>What makes a good coffee house experience?</a:t>
            </a:r>
          </a:p>
          <a:p>
            <a:r>
              <a:rPr lang="en-US" baseline="0" dirty="0" smtClean="0"/>
              <a:t>How would this differ in a different part of town?</a:t>
            </a:r>
          </a:p>
          <a:p>
            <a:r>
              <a:rPr lang="en-US" baseline="0" dirty="0" smtClean="0"/>
              <a:t>In a different country?</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18/09/2012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18/09/2012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18/09/2012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18/09/2012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18/09/2012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18/09/2012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18/09/2012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18/09/2012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18/09/2012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18/09/2012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18/09/2012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195393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18/09/2012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xmlns=""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2050" name="Picture 2" descr="http://letter-english.wikispaces.com/file/view/swiffer_system_bottom.jpg/33841133/swiffer_system_bottom.jpg"/>
          <p:cNvPicPr>
            <a:picLocks noChangeAspect="1" noChangeArrowheads="1"/>
          </p:cNvPicPr>
          <p:nvPr/>
        </p:nvPicPr>
        <p:blipFill>
          <a:blip r:embed="rId3"/>
          <a:srcRect/>
          <a:stretch>
            <a:fillRect/>
          </a:stretch>
        </p:blipFill>
        <p:spPr bwMode="auto">
          <a:xfrm>
            <a:off x="0" y="260350"/>
            <a:ext cx="9154403" cy="6096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45058" name="Picture 2" descr="http://www.useit.com/alertbox/20040607_6_remotes.jpg"/>
          <p:cNvPicPr>
            <a:picLocks noChangeAspect="1" noChangeArrowheads="1"/>
          </p:cNvPicPr>
          <p:nvPr/>
        </p:nvPicPr>
        <p:blipFill>
          <a:blip r:embed="rId3"/>
          <a:srcRect/>
          <a:stretch>
            <a:fillRect/>
          </a:stretch>
        </p:blipFill>
        <p:spPr bwMode="auto">
          <a:xfrm>
            <a:off x="0" y="801688"/>
            <a:ext cx="9141790" cy="53244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pic>
        <p:nvPicPr>
          <p:cNvPr id="43010" name="Picture 2" descr="J:\Users\Tony\Dropbox\Teaching\481-planning\examples\simple-remotes-from-reddit.jpg"/>
          <p:cNvPicPr>
            <a:picLocks noChangeAspect="1" noChangeArrowheads="1"/>
          </p:cNvPicPr>
          <p:nvPr/>
        </p:nvPicPr>
        <p:blipFill>
          <a:blip r:embed="rId3"/>
          <a:srcRect/>
          <a:stretch>
            <a:fillRect/>
          </a:stretch>
        </p:blipFill>
        <p:spPr bwMode="auto">
          <a:xfrm rot="5400000">
            <a:off x="1160145" y="-1160145"/>
            <a:ext cx="6823710" cy="9144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pic>
        <p:nvPicPr>
          <p:cNvPr id="5" name="Picture 2"/>
          <p:cNvPicPr>
            <a:picLocks noChangeAspect="1" noChangeArrowheads="1"/>
          </p:cNvPicPr>
          <p:nvPr/>
        </p:nvPicPr>
        <p:blipFill>
          <a:blip r:embed="rId3"/>
          <a:srcRect/>
          <a:stretch>
            <a:fillRect/>
          </a:stretch>
        </p:blipFill>
        <p:spPr bwMode="auto">
          <a:xfrm>
            <a:off x="152400" y="301625"/>
            <a:ext cx="3886200" cy="5910263"/>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rot="21435212">
            <a:off x="4303846" y="411104"/>
            <a:ext cx="4706267" cy="57012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46082" name="Picture 2" descr="http://thumbs.ifood.tv/files/images/coffee-house-large.jpg"/>
          <p:cNvPicPr>
            <a:picLocks noChangeAspect="1" noChangeArrowheads="1"/>
          </p:cNvPicPr>
          <p:nvPr/>
        </p:nvPicPr>
        <p:blipFill>
          <a:blip r:embed="rId3"/>
          <a:srcRect/>
          <a:stretch>
            <a:fillRect/>
          </a:stretch>
        </p:blipFill>
        <p:spPr bwMode="auto">
          <a:xfrm>
            <a:off x="-88689" y="466725"/>
            <a:ext cx="9232689" cy="61261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45060" name="Picture 4" descr="http://jeffreyorloff.com/wp-content/uploads/2011/07/friends_having_coffee.s600x600.jpg"/>
          <p:cNvPicPr>
            <a:picLocks noChangeAspect="1" noChangeArrowheads="1"/>
          </p:cNvPicPr>
          <p:nvPr/>
        </p:nvPicPr>
        <p:blipFill>
          <a:blip r:embed="rId3"/>
          <a:srcRect/>
          <a:stretch>
            <a:fillRect/>
          </a:stretch>
        </p:blipFill>
        <p:spPr bwMode="auto">
          <a:xfrm>
            <a:off x="0" y="531812"/>
            <a:ext cx="9120242" cy="60515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7170" name="Picture 2" descr="http://www.advancingthestory.com/wp-content/uploads/2010/12/Phone.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a mop/dustpan</a:t>
            </a:r>
            <a:endParaRPr lang="en-US" dirty="0"/>
          </a:p>
        </p:txBody>
      </p:sp>
      <p:sp>
        <p:nvSpPr>
          <p:cNvPr id="3" name="Content Placeholder 2"/>
          <p:cNvSpPr>
            <a:spLocks noGrp="1"/>
          </p:cNvSpPr>
          <p:nvPr>
            <p:ph idx="1"/>
          </p:nvPr>
        </p:nvSpPr>
        <p:spPr>
          <a:xfrm>
            <a:off x="4304370" y="1600200"/>
            <a:ext cx="4382429" cy="4525963"/>
          </a:xfrm>
        </p:spPr>
        <p:txBody>
          <a:bodyPr/>
          <a:lstStyle/>
          <a:p>
            <a:endParaRPr lang="en-US" dirty="0" smtClean="0"/>
          </a:p>
          <a:p>
            <a:r>
              <a:rPr lang="en-US" dirty="0" smtClean="0"/>
              <a:t>It’s important to know what people do so that you don’t inadvertently bust something/take something away that they expected to do. </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1026" name="Picture 2" descr="Use a Dustpan to Fill Containers That Don't Fit in Your Sink"/>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199" y="1600200"/>
            <a:ext cx="3412273" cy="45538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5251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2"/>
          <p:cNvPicPr>
            <a:picLocks noChangeAspect="1" noChangeArrowheads="1"/>
          </p:cNvPicPr>
          <p:nvPr/>
        </p:nvPicPr>
        <p:blipFill>
          <a:blip r:embed="rId2"/>
          <a:srcRect/>
          <a:stretch>
            <a:fillRect/>
          </a:stretch>
        </p:blipFill>
        <p:spPr bwMode="auto">
          <a:xfrm>
            <a:off x="381000" y="247650"/>
            <a:ext cx="4038600" cy="5856288"/>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648200" y="1066800"/>
            <a:ext cx="4419600" cy="49006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Casual Interaction in a hallway</a:t>
            </a:r>
          </a:p>
          <a:p>
            <a:r>
              <a:rPr lang="en-US" dirty="0"/>
              <a:t>http://</a:t>
            </a:r>
            <a:r>
              <a:rPr lang="en-US" dirty="0" err="1"/>
              <a:t>grouplab.cpsc.ucalgary.ca</a:t>
            </a:r>
            <a:r>
              <a:rPr lang="en-US" dirty="0"/>
              <a:t>/Publications/1990-Hallways.VideoReport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5" name="Picture 2"/>
          <p:cNvPicPr>
            <a:picLocks noChangeAspect="1" noChangeArrowheads="1"/>
          </p:cNvPicPr>
          <p:nvPr/>
        </p:nvPicPr>
        <p:blipFill>
          <a:blip r:embed="rId2"/>
          <a:srcRect/>
          <a:stretch>
            <a:fillRect/>
          </a:stretch>
        </p:blipFill>
        <p:spPr bwMode="auto">
          <a:xfrm>
            <a:off x="304800" y="446088"/>
            <a:ext cx="3810000" cy="5629275"/>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rot="21416079">
            <a:off x="4560888" y="719138"/>
            <a:ext cx="4267200" cy="53927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Design Methods: LOOK</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923330"/>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Ehud </a:t>
            </a:r>
            <a:r>
              <a:rPr lang="en-US" dirty="0" err="1" smtClean="0">
                <a:solidFill>
                  <a:srgbClr val="D9D9D9"/>
                </a:solidFill>
              </a:rPr>
              <a:t>Sharlin</a:t>
            </a:r>
            <a:r>
              <a:rPr lang="en-US" dirty="0" smtClean="0">
                <a:solidFill>
                  <a:srgbClr val="D9D9D9"/>
                </a:solidFill>
              </a:rPr>
              <a:t>, Jake </a:t>
            </a:r>
            <a:r>
              <a:rPr lang="en-US" dirty="0" err="1" smtClean="0">
                <a:solidFill>
                  <a:srgbClr val="D9D9D9"/>
                </a:solidFill>
              </a:rPr>
              <a:t>Wobbrock</a:t>
            </a:r>
            <a:r>
              <a:rPr lang="en-US" dirty="0" smtClean="0">
                <a:solidFill>
                  <a:srgbClr val="D9D9D9"/>
                </a:solidFill>
              </a:rPr>
              <a:t>, Dave Hendry, Andy </a:t>
            </a:r>
            <a:r>
              <a:rPr lang="en-US" dirty="0" err="1" smtClean="0">
                <a:solidFill>
                  <a:srgbClr val="D9D9D9"/>
                </a:solidFill>
              </a:rPr>
              <a:t>Ko</a:t>
            </a:r>
            <a:r>
              <a:rPr lang="en-US" dirty="0" smtClean="0">
                <a:solidFill>
                  <a:srgbClr val="D9D9D9"/>
                </a:solidFill>
              </a:rPr>
              <a:t>, Jennifer Turns, &amp; Mark </a:t>
            </a:r>
            <a:r>
              <a:rPr lang="en-US" dirty="0" err="1" smtClean="0">
                <a:solidFill>
                  <a:srgbClr val="D9D9D9"/>
                </a:solidFill>
              </a:rPr>
              <a:t>Zachry</a:t>
            </a:r>
            <a:endParaRPr lang="en-US" dirty="0">
              <a:solidFill>
                <a:srgbClr val="D9D9D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2052" name="Picture 4" descr="http://29.media.tumblr.com/tumblr_m0whnwPXmu1r6fenxo1_500.jpg"/>
          <p:cNvPicPr>
            <a:picLocks noChangeAspect="1" noChangeArrowheads="1"/>
          </p:cNvPicPr>
          <p:nvPr/>
        </p:nvPicPr>
        <p:blipFill>
          <a:blip r:embed="rId3"/>
          <a:srcRect/>
          <a:stretch>
            <a:fillRect/>
          </a:stretch>
        </p:blipFill>
        <p:spPr bwMode="auto">
          <a:xfrm>
            <a:off x="-3212" y="575310"/>
            <a:ext cx="9147212" cy="578104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Microwave</a:t>
            </a:r>
            <a:endParaRPr lang="en-US" dirty="0"/>
          </a:p>
        </p:txBody>
      </p:sp>
      <p:sp>
        <p:nvSpPr>
          <p:cNvPr id="3" name="Content Placeholder 2"/>
          <p:cNvSpPr>
            <a:spLocks noGrp="1"/>
          </p:cNvSpPr>
          <p:nvPr>
            <p:ph idx="1"/>
          </p:nvPr>
        </p:nvSpPr>
        <p:spPr>
          <a:xfrm>
            <a:off x="3781424" y="1600200"/>
            <a:ext cx="4905375" cy="4525963"/>
          </a:xfrm>
        </p:spPr>
        <p:txBody>
          <a:bodyPr>
            <a:normAutofit fontScale="9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t>
            </a:r>
            <a:r>
              <a:rPr lang="en-US" dirty="0" smtClean="0"/>
              <a:t>As neglected as the 9 button </a:t>
            </a:r>
            <a:r>
              <a:rPr lang="en-US" dirty="0" smtClean="0"/>
              <a:t>on a </a:t>
            </a:r>
            <a:r>
              <a:rPr lang="en-US" dirty="0" smtClean="0"/>
              <a:t>microwave”</a:t>
            </a:r>
          </a:p>
          <a:p>
            <a:r>
              <a:rPr lang="en-US" dirty="0"/>
              <a:t>XKCD Comic: http://</a:t>
            </a:r>
            <a:r>
              <a:rPr lang="en-US" dirty="0" err="1"/>
              <a:t>xkcd.com</a:t>
            </a:r>
            <a:r>
              <a:rPr lang="en-US" dirty="0"/>
              <a:t>/1103/</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6146" name="Picture 2" descr="Nine"/>
          <p:cNvPicPr>
            <a:picLocks noChangeAspect="1" noChangeArrowheads="1"/>
          </p:cNvPicPr>
          <p:nvPr/>
        </p:nvPicPr>
        <p:blipFill>
          <a:blip r:embed="rId2"/>
          <a:srcRect/>
          <a:stretch>
            <a:fillRect/>
          </a:stretch>
        </p:blipFill>
        <p:spPr bwMode="auto">
          <a:xfrm>
            <a:off x="457200" y="1189037"/>
            <a:ext cx="2971800" cy="5483532"/>
          </a:xfrm>
          <a:prstGeom prst="rect">
            <a:avLst/>
          </a:prstGeom>
          <a:noFill/>
        </p:spPr>
      </p:pic>
    </p:spTree>
    <p:extLst>
      <p:ext uri="{BB962C8B-B14F-4D97-AF65-F5344CB8AC3E}">
        <p14:creationId xmlns:p14="http://schemas.microsoft.com/office/powerpoint/2010/main" xmlns="" val="1768183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624750" y="274638"/>
            <a:ext cx="3062049" cy="5851525"/>
          </a:xfrm>
        </p:spPr>
        <p:txBody>
          <a:bodyPr>
            <a:normAutofit fontScale="77500" lnSpcReduction="20000"/>
          </a:bodyPr>
          <a:lstStyle/>
          <a:p>
            <a:r>
              <a:rPr lang="en-US" dirty="0" smtClean="0"/>
              <a:t>Which buttons are used most?</a:t>
            </a:r>
          </a:p>
          <a:p>
            <a:endParaRPr lang="en-US" dirty="0"/>
          </a:p>
          <a:p>
            <a:r>
              <a:rPr lang="en-US" dirty="0" smtClean="0"/>
              <a:t>I mostly pressed the +30s button once I discovered it (before that, :30, 1:00, 1:30, 2:00, 2:30, 5:00 were common for me)</a:t>
            </a:r>
          </a:p>
          <a:p>
            <a:endParaRPr lang="en-US" dirty="0"/>
          </a:p>
          <a:p>
            <a:r>
              <a:rPr lang="en-US" dirty="0" smtClean="0"/>
              <a:t>Wife presses the 9 button to get “99 seconds”, which is optimal in some way—fast, and a reasonable cook time, I guess.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6" name="Picture 5" descr="2012-09-12 22.06.48.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0384" y="0"/>
            <a:ext cx="5143500" cy="6858000"/>
          </a:xfrm>
          <a:prstGeom prst="rect">
            <a:avLst/>
          </a:prstGeom>
        </p:spPr>
      </p:pic>
    </p:spTree>
    <p:extLst>
      <p:ext uri="{BB962C8B-B14F-4D97-AF65-F5344CB8AC3E}">
        <p14:creationId xmlns:p14="http://schemas.microsoft.com/office/powerpoint/2010/main" xmlns="" val="30319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pay attention to</a:t>
            </a:r>
            <a:endParaRPr lang="en-US" dirty="0"/>
          </a:p>
        </p:txBody>
      </p:sp>
      <p:sp>
        <p:nvSpPr>
          <p:cNvPr id="3" name="Content Placeholder 2"/>
          <p:cNvSpPr>
            <a:spLocks noGrp="1"/>
          </p:cNvSpPr>
          <p:nvPr>
            <p:ph idx="1"/>
          </p:nvPr>
        </p:nvSpPr>
        <p:spPr>
          <a:xfrm>
            <a:off x="457200" y="1600200"/>
            <a:ext cx="3911600" cy="4525963"/>
          </a:xfrm>
        </p:spPr>
        <p:txBody>
          <a:bodyPr>
            <a:normAutofit fontScale="92500" lnSpcReduction="20000"/>
          </a:bodyPr>
          <a:lstStyle/>
          <a:p>
            <a:r>
              <a:rPr lang="en-US" dirty="0" smtClean="0"/>
              <a:t>Key features </a:t>
            </a:r>
          </a:p>
          <a:p>
            <a:pPr lvl="1"/>
            <a:r>
              <a:rPr lang="en-US" dirty="0" smtClean="0"/>
              <a:t>Space</a:t>
            </a:r>
          </a:p>
          <a:p>
            <a:pPr lvl="1"/>
            <a:r>
              <a:rPr lang="en-US" dirty="0" smtClean="0"/>
              <a:t>Actors </a:t>
            </a:r>
          </a:p>
          <a:p>
            <a:pPr lvl="1"/>
            <a:r>
              <a:rPr lang="en-US" dirty="0" smtClean="0"/>
              <a:t>Activities </a:t>
            </a:r>
          </a:p>
          <a:p>
            <a:pPr lvl="1"/>
            <a:r>
              <a:rPr lang="en-US" dirty="0" smtClean="0"/>
              <a:t>Objects </a:t>
            </a:r>
          </a:p>
          <a:p>
            <a:pPr lvl="1"/>
            <a:r>
              <a:rPr lang="en-US" dirty="0" smtClean="0"/>
              <a:t>Workarounds </a:t>
            </a:r>
          </a:p>
          <a:p>
            <a:pPr lvl="1"/>
            <a:r>
              <a:rPr lang="en-US" dirty="0" smtClean="0"/>
              <a:t>Acts</a:t>
            </a:r>
          </a:p>
          <a:p>
            <a:pPr lvl="1"/>
            <a:r>
              <a:rPr lang="en-US" dirty="0" smtClean="0"/>
              <a:t>Events / triggers</a:t>
            </a:r>
          </a:p>
          <a:p>
            <a:pPr lvl="1"/>
            <a:r>
              <a:rPr lang="en-US" dirty="0" smtClean="0"/>
              <a:t>Time</a:t>
            </a:r>
          </a:p>
          <a:p>
            <a:pPr lvl="1"/>
            <a:r>
              <a:rPr lang="en-US" dirty="0" smtClean="0"/>
              <a:t>Goals</a:t>
            </a:r>
          </a:p>
          <a:p>
            <a:pPr lvl="1"/>
            <a:r>
              <a:rPr lang="en-US" dirty="0" smtClean="0"/>
              <a:t>Feelings </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
        <p:nvSpPr>
          <p:cNvPr id="5" name="Content Placeholder 2"/>
          <p:cNvSpPr txBox="1">
            <a:spLocks/>
          </p:cNvSpPr>
          <p:nvPr/>
        </p:nvSpPr>
        <p:spPr>
          <a:xfrm>
            <a:off x="4775200" y="1600200"/>
            <a:ext cx="3911600" cy="4525963"/>
          </a:xfrm>
          <a:prstGeom prst="rect">
            <a:avLst/>
          </a:prstGeom>
        </p:spPr>
        <p:txBody>
          <a:bodyPr vert="horz" lIns="91440" tIns="45720" rIns="91440" bIns="45720" rtlCol="0">
            <a:normAutofit fontScale="85000" lnSpcReduction="20000"/>
          </a:bodyPr>
          <a:lstStyle/>
          <a:p>
            <a:pPr lvl="0">
              <a:spcBef>
                <a:spcPct val="20000"/>
              </a:spcBef>
            </a:pPr>
            <a:r>
              <a:rPr lang="en-US" sz="3200" dirty="0" smtClean="0">
                <a:solidFill>
                  <a:srgbClr val="FFFFFF"/>
                </a:solidFill>
              </a:rPr>
              <a:t>Questions</a:t>
            </a:r>
          </a:p>
          <a:p>
            <a:pPr lvl="1">
              <a:spcBef>
                <a:spcPct val="20000"/>
              </a:spcBef>
            </a:pPr>
            <a:r>
              <a:rPr lang="en-US" sz="3200" dirty="0" smtClean="0">
                <a:solidFill>
                  <a:srgbClr val="FFFFFF"/>
                </a:solidFill>
              </a:rPr>
              <a:t>How is the physical space adapted to the task? </a:t>
            </a:r>
          </a:p>
          <a:p>
            <a:pPr lvl="1">
              <a:spcBef>
                <a:spcPct val="20000"/>
              </a:spcBef>
            </a:pPr>
            <a:endParaRPr lang="en-US" sz="3200" dirty="0" smtClean="0">
              <a:solidFill>
                <a:srgbClr val="FFFFFF"/>
              </a:solidFill>
            </a:endParaRPr>
          </a:p>
          <a:p>
            <a:pPr lvl="1">
              <a:spcBef>
                <a:spcPct val="20000"/>
              </a:spcBef>
            </a:pPr>
            <a:r>
              <a:rPr lang="en-US" sz="3200" dirty="0" smtClean="0">
                <a:solidFill>
                  <a:srgbClr val="FFFFFF"/>
                </a:solidFill>
              </a:rPr>
              <a:t>What are the key constraints on the task? </a:t>
            </a:r>
          </a:p>
          <a:p>
            <a:pPr lvl="1">
              <a:spcBef>
                <a:spcPct val="20000"/>
              </a:spcBef>
            </a:pPr>
            <a:endParaRPr lang="en-US" sz="3200" dirty="0" smtClean="0">
              <a:solidFill>
                <a:srgbClr val="FFFFFF"/>
              </a:solidFill>
            </a:endParaRPr>
          </a:p>
          <a:p>
            <a:pPr lvl="1">
              <a:spcBef>
                <a:spcPct val="20000"/>
              </a:spcBef>
            </a:pPr>
            <a:r>
              <a:rPr lang="en-US" sz="3200" dirty="0" smtClean="0">
                <a:solidFill>
                  <a:srgbClr val="FFFFFF"/>
                </a:solidFill>
              </a:rPr>
              <a:t>Where are decisions made?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2000"/>
                                        <p:tgtEl>
                                          <p:spTgt spid="5">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consider…</a:t>
            </a:r>
            <a:endParaRPr lang="en-US" dirty="0"/>
          </a:p>
        </p:txBody>
      </p:sp>
      <p:sp>
        <p:nvSpPr>
          <p:cNvPr id="3" name="Content Placeholder 2"/>
          <p:cNvSpPr>
            <a:spLocks noGrp="1"/>
          </p:cNvSpPr>
          <p:nvPr>
            <p:ph idx="1"/>
          </p:nvPr>
        </p:nvSpPr>
        <p:spPr/>
        <p:txBody>
          <a:bodyPr/>
          <a:lstStyle/>
          <a:p>
            <a:r>
              <a:rPr lang="en-US" dirty="0" smtClean="0"/>
              <a:t>You’re trying to improve the library.</a:t>
            </a:r>
          </a:p>
          <a:p>
            <a:endParaRPr lang="en-US" dirty="0" smtClean="0"/>
          </a:p>
          <a:p>
            <a:pPr lvl="1"/>
            <a:r>
              <a:rPr lang="en-US" dirty="0" smtClean="0"/>
              <a:t>What does this mean?</a:t>
            </a:r>
          </a:p>
          <a:p>
            <a:pPr lvl="1"/>
            <a:r>
              <a:rPr lang="en-US" dirty="0" smtClean="0"/>
              <a:t/>
            </a:r>
            <a:br>
              <a:rPr lang="en-US" dirty="0" smtClean="0"/>
            </a:br>
            <a:r>
              <a:rPr lang="en-US" dirty="0" smtClean="0"/>
              <a:t>What would you </a:t>
            </a:r>
            <a:r>
              <a:rPr lang="en-US" b="1" dirty="0" smtClean="0"/>
              <a:t>LOOK </a:t>
            </a:r>
            <a:r>
              <a:rPr lang="en-US" dirty="0" smtClean="0"/>
              <a:t>for?</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r>
              <a:rPr lang="en-US" sz="4000" dirty="0" smtClean="0"/>
              <a:t>Assume you are wrong</a:t>
            </a:r>
            <a:r>
              <a:rPr lang="en-US" sz="4000" dirty="0" smtClean="0"/>
              <a:t>.</a:t>
            </a:r>
          </a:p>
          <a:p>
            <a:endParaRPr lang="en-US" sz="4000" dirty="0" smtClean="0"/>
          </a:p>
          <a:p>
            <a:r>
              <a:rPr lang="en-US" sz="4000" dirty="0" smtClean="0"/>
              <a:t>Go and figure out in what ways, and how much you’re wrong.</a:t>
            </a:r>
            <a:endParaRPr lang="en-US" sz="4000"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spTree>
    <p:extLst>
      <p:ext uri="{BB962C8B-B14F-4D97-AF65-F5344CB8AC3E}">
        <p14:creationId xmlns:p14="http://schemas.microsoft.com/office/powerpoint/2010/main" xmlns="" val="157539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due Friday</a:t>
            </a:r>
            <a:endParaRPr lang="en-US" dirty="0"/>
          </a:p>
        </p:txBody>
      </p:sp>
      <p:sp>
        <p:nvSpPr>
          <p:cNvPr id="3" name="Content Placeholder 2"/>
          <p:cNvSpPr>
            <a:spLocks noGrp="1"/>
          </p:cNvSpPr>
          <p:nvPr>
            <p:ph idx="1"/>
          </p:nvPr>
        </p:nvSpPr>
        <p:spPr/>
        <p:txBody>
          <a:bodyPr/>
          <a:lstStyle/>
          <a:p>
            <a:r>
              <a:rPr lang="en-US" dirty="0" smtClean="0"/>
              <a:t>Remember: due right at the beginning of class in the correct tutorial section folder. You have a 10 minute window, and then it’s over. </a:t>
            </a:r>
            <a:r>
              <a:rPr lang="en-US" u="sng" dirty="0" smtClean="0"/>
              <a:t>OVER</a:t>
            </a:r>
            <a:r>
              <a:rPr lang="en-US" dirty="0" smtClean="0"/>
              <a:t>.</a:t>
            </a:r>
          </a:p>
          <a:p>
            <a:endParaRPr lang="en-US" dirty="0" smtClean="0"/>
          </a:p>
          <a:p>
            <a:r>
              <a:rPr lang="en-US" dirty="0" smtClean="0"/>
              <a:t>Questions?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Participation (aka attendance) is worth 10% of your grade</a:t>
            </a:r>
          </a:p>
          <a:p>
            <a:r>
              <a:rPr lang="en-US" dirty="0" smtClean="0"/>
              <a:t>Project work happening </a:t>
            </a:r>
            <a:r>
              <a:rPr lang="en-US" i="1" dirty="0" smtClean="0"/>
              <a:t>inside</a:t>
            </a:r>
            <a:r>
              <a:rPr lang="en-US" dirty="0" smtClean="0"/>
              <a:t> tutorials</a:t>
            </a:r>
          </a:p>
          <a:p>
            <a:endParaRPr lang="en-US" dirty="0" smtClean="0"/>
          </a:p>
          <a:p>
            <a:r>
              <a:rPr lang="en-US" dirty="0" smtClean="0"/>
              <a:t>Get in touch with your deep dive teammates, and get together with them outside of class</a:t>
            </a:r>
          </a:p>
          <a:p>
            <a:endParaRPr lang="en-US" dirty="0" smtClean="0"/>
          </a:p>
          <a:p>
            <a:r>
              <a:rPr lang="en-US" dirty="0" smtClean="0"/>
              <a:t>Project components are already up. You can get a head start if you like. As you’ve heard in the past, the project is a </a:t>
            </a:r>
            <a:r>
              <a:rPr lang="en-US" i="1" dirty="0" smtClean="0"/>
              <a:t>bear</a:t>
            </a:r>
            <a:r>
              <a:rPr lang="en-US" dirty="0" smtClean="0"/>
              <a:t>, so get on it.</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Randy </a:t>
            </a:r>
            <a:r>
              <a:rPr lang="en-US" dirty="0" err="1" smtClean="0"/>
              <a:t>Pausch’s</a:t>
            </a:r>
            <a:r>
              <a:rPr lang="en-US" dirty="0" smtClean="0"/>
              <a:t> Tips for Working in a Group</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Meet people properly</a:t>
            </a:r>
            <a:r>
              <a:rPr lang="en-US" dirty="0" smtClean="0"/>
              <a:t>.</a:t>
            </a:r>
            <a:endParaRPr lang="en-US" dirty="0" smtClean="0"/>
          </a:p>
          <a:p>
            <a:r>
              <a:rPr lang="en-US" b="1" dirty="0" smtClean="0"/>
              <a:t>Find things you have in common</a:t>
            </a:r>
            <a:r>
              <a:rPr lang="en-US" dirty="0" smtClean="0"/>
              <a:t>.  </a:t>
            </a:r>
          </a:p>
          <a:p>
            <a:r>
              <a:rPr lang="en-US" b="1" dirty="0" smtClean="0"/>
              <a:t>Make meeting conditions good</a:t>
            </a:r>
            <a:r>
              <a:rPr lang="en-US" dirty="0" smtClean="0"/>
              <a:t>. </a:t>
            </a:r>
          </a:p>
          <a:p>
            <a:r>
              <a:rPr lang="en-US" b="1" dirty="0" smtClean="0"/>
              <a:t>Let everyone talk</a:t>
            </a:r>
            <a:r>
              <a:rPr lang="en-US" dirty="0" smtClean="0"/>
              <a:t>. </a:t>
            </a:r>
          </a:p>
          <a:p>
            <a:r>
              <a:rPr lang="en-US" b="1" dirty="0" smtClean="0"/>
              <a:t>Check your egos at the door</a:t>
            </a:r>
            <a:r>
              <a:rPr lang="en-US" dirty="0" smtClean="0"/>
              <a:t>. </a:t>
            </a:r>
          </a:p>
          <a:p>
            <a:r>
              <a:rPr lang="en-US" b="1" dirty="0" smtClean="0"/>
              <a:t>Praise each other</a:t>
            </a:r>
            <a:r>
              <a:rPr lang="en-US" dirty="0" smtClean="0"/>
              <a:t>. </a:t>
            </a:r>
          </a:p>
          <a:p>
            <a:r>
              <a:rPr lang="en-US" b="1" dirty="0" smtClean="0"/>
              <a:t>Put it in writing.</a:t>
            </a:r>
            <a:r>
              <a:rPr lang="en-US" dirty="0" smtClean="0"/>
              <a:t>  </a:t>
            </a:r>
            <a:r>
              <a:rPr lang="en-US" dirty="0" smtClean="0"/>
              <a:t>Remember </a:t>
            </a:r>
            <a:r>
              <a:rPr lang="en-US" dirty="0" smtClean="0"/>
              <a:t>that “politics is when you have more than 2 people” – with that in mind, always CC (carbon copy) any piece of email within the group, or to me, to </a:t>
            </a:r>
            <a:r>
              <a:rPr lang="en-US" b="1" u="sng" dirty="0" smtClean="0"/>
              <a:t>all members</a:t>
            </a:r>
            <a:r>
              <a:rPr lang="en-US" dirty="0" smtClean="0"/>
              <a:t> of the group.  This rule should </a:t>
            </a:r>
            <a:r>
              <a:rPr lang="en-US" b="1" i="1" dirty="0" smtClean="0"/>
              <a:t>never</a:t>
            </a:r>
            <a:r>
              <a:rPr lang="en-US" dirty="0" smtClean="0"/>
              <a:t> be violated; don’t try to guess what your group mates might or might not want to hear about.</a:t>
            </a:r>
          </a:p>
          <a:p>
            <a:r>
              <a:rPr lang="en-US" b="1" dirty="0" smtClean="0"/>
              <a:t>Be open and honest</a:t>
            </a:r>
            <a:r>
              <a:rPr lang="en-US" dirty="0" smtClean="0"/>
              <a:t>. </a:t>
            </a:r>
          </a:p>
          <a:p>
            <a:r>
              <a:rPr lang="en-US" b="1" dirty="0" smtClean="0"/>
              <a:t>Avoid conflict at all costs</a:t>
            </a:r>
            <a:r>
              <a:rPr lang="en-US" dirty="0" smtClean="0"/>
              <a:t>. </a:t>
            </a:r>
          </a:p>
          <a:p>
            <a:r>
              <a:rPr lang="en-US" b="1" dirty="0" smtClean="0"/>
              <a:t>Phrase alternatives as questions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sp>
        <p:nvSpPr>
          <p:cNvPr id="6" name="Rectangle 5"/>
          <p:cNvSpPr/>
          <p:nvPr/>
        </p:nvSpPr>
        <p:spPr>
          <a:xfrm>
            <a:off x="457200" y="6075144"/>
            <a:ext cx="7905750" cy="369332"/>
          </a:xfrm>
          <a:prstGeom prst="rect">
            <a:avLst/>
          </a:prstGeom>
        </p:spPr>
        <p:txBody>
          <a:bodyPr wrap="square">
            <a:spAutoFit/>
          </a:bodyPr>
          <a:lstStyle/>
          <a:p>
            <a:r>
              <a:rPr lang="en-US" dirty="0" smtClean="0">
                <a:solidFill>
                  <a:schemeClr val="bg1"/>
                </a:solidFill>
              </a:rPr>
              <a:t>http://www.cs.cmu.edu/~pausch/Randy/tipoForGroups.html</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a:t>
            </a:r>
            <a:r>
              <a:rPr lang="en-US" b="0" dirty="0" smtClean="0"/>
              <a:t> at what people really do</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5" name="Picture 2"/>
          <p:cNvPicPr>
            <a:picLocks noChangeAspect="1" noChangeArrowheads="1"/>
          </p:cNvPicPr>
          <p:nvPr/>
        </p:nvPicPr>
        <p:blipFill>
          <a:blip r:embed="rId2"/>
          <a:srcRect/>
          <a:stretch>
            <a:fillRect/>
          </a:stretch>
        </p:blipFill>
        <p:spPr bwMode="auto">
          <a:xfrm>
            <a:off x="838200" y="1524000"/>
            <a:ext cx="7772400" cy="459581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r>
              <a:rPr lang="en-US" sz="4000" dirty="0" smtClean="0"/>
              <a:t>Assume you are wrong.</a:t>
            </a:r>
            <a:endParaRPr lang="en-US" sz="4000"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Tree>
    <p:extLst>
      <p:ext uri="{BB962C8B-B14F-4D97-AF65-F5344CB8AC3E}">
        <p14:creationId xmlns:p14="http://schemas.microsoft.com/office/powerpoint/2010/main" xmlns="" val="157539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5" name="Picture 2"/>
          <p:cNvPicPr>
            <a:picLocks noChangeAspect="1" noChangeArrowheads="1"/>
          </p:cNvPicPr>
          <p:nvPr/>
        </p:nvPicPr>
        <p:blipFill>
          <a:blip r:embed="rId3"/>
          <a:srcRect/>
          <a:stretch>
            <a:fillRect/>
          </a:stretch>
        </p:blipFill>
        <p:spPr bwMode="auto">
          <a:xfrm>
            <a:off x="304800" y="511175"/>
            <a:ext cx="3789363" cy="5432425"/>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4800600" y="688975"/>
            <a:ext cx="3733800" cy="54832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home…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something weird you’ve discovered about your roommates?</a:t>
            </a:r>
          </a:p>
          <a:p>
            <a:r>
              <a:rPr lang="en-US" dirty="0" smtClean="0"/>
              <a:t>Do you and your roommates do the same things?</a:t>
            </a:r>
          </a:p>
          <a:p>
            <a:r>
              <a:rPr lang="en-US" dirty="0" smtClean="0"/>
              <a:t>What would you expect to see at their childhood homes?</a:t>
            </a:r>
          </a:p>
          <a:p>
            <a:r>
              <a:rPr lang="en-US" dirty="0" smtClean="0"/>
              <a:t>What are some of your routines?</a:t>
            </a:r>
          </a:p>
          <a:p>
            <a:r>
              <a:rPr lang="en-US" dirty="0" smtClean="0"/>
              <a:t>Are there “rituals” that you do at home?</a:t>
            </a:r>
          </a:p>
          <a:p>
            <a:r>
              <a:rPr lang="en-US" dirty="0" smtClean="0"/>
              <a:t>What is your pattern of movement through your home?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pic>
        <p:nvPicPr>
          <p:cNvPr id="39938" name="Picture 2" descr="http://farm5.staticflickr.com/4090/4834666901_e040ed38ee_b.jpg"/>
          <p:cNvPicPr>
            <a:picLocks noChangeAspect="1" noChangeArrowheads="1"/>
          </p:cNvPicPr>
          <p:nvPr/>
        </p:nvPicPr>
        <p:blipFill>
          <a:blip r:embed="rId3"/>
          <a:srcRect/>
          <a:stretch>
            <a:fillRect/>
          </a:stretch>
        </p:blipFill>
        <p:spPr bwMode="auto">
          <a:xfrm>
            <a:off x="1750979" y="-30059"/>
            <a:ext cx="5272391" cy="702985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38914" name="Picture 2" descr="http://farm1.staticflickr.com/27/53765085_de657326d6_b.jpg"/>
          <p:cNvPicPr>
            <a:picLocks noChangeAspect="1" noChangeArrowheads="1"/>
          </p:cNvPicPr>
          <p:nvPr/>
        </p:nvPicPr>
        <p:blipFill>
          <a:blip r:embed="rId3"/>
          <a:srcRect/>
          <a:stretch>
            <a:fillRect/>
          </a:stretch>
        </p:blipFill>
        <p:spPr bwMode="auto">
          <a:xfrm>
            <a:off x="1574183" y="-457200"/>
            <a:ext cx="5721561" cy="7628749"/>
          </a:xfrm>
          <a:prstGeom prst="rect">
            <a:avLst/>
          </a:prstGeom>
          <a:noFill/>
        </p:spPr>
      </p:pic>
    </p:spTree>
  </p:cSld>
  <p:clrMapOvr>
    <a:masterClrMapping/>
  </p:clrMapOvr>
</p:sld>
</file>

<file path=ppt/theme/theme1.xml><?xml version="1.0" encoding="utf-8"?>
<a:theme xmlns:a="http://schemas.openxmlformats.org/drawingml/2006/main" name="1-introdu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2211</TotalTime>
  <Words>973</Words>
  <Application>Microsoft Office PowerPoint</Application>
  <PresentationFormat>On-screen Show (4:3)</PresentationFormat>
  <Paragraphs>207</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1-introduction</vt:lpstr>
      <vt:lpstr>Slide 1</vt:lpstr>
      <vt:lpstr>Design Methods: LOOK</vt:lpstr>
      <vt:lpstr>LOOK at what people really do</vt:lpstr>
      <vt:lpstr>Slide 4</vt:lpstr>
      <vt:lpstr>Slide 5</vt:lpstr>
      <vt:lpstr>In your home…</vt:lpstr>
      <vt:lpstr>Slide 7</vt:lpstr>
      <vt:lpstr>Slide 8</vt:lpstr>
      <vt:lpstr>Slide 9</vt:lpstr>
      <vt:lpstr>Slide 10</vt:lpstr>
      <vt:lpstr>Slide 11</vt:lpstr>
      <vt:lpstr>Slide 12</vt:lpstr>
      <vt:lpstr>Slide 13</vt:lpstr>
      <vt:lpstr>Slide 14</vt:lpstr>
      <vt:lpstr>Slide 15</vt:lpstr>
      <vt:lpstr>Designing a mop/dustpan</vt:lpstr>
      <vt:lpstr>Slide 17</vt:lpstr>
      <vt:lpstr>Slide 18</vt:lpstr>
      <vt:lpstr>Slide 19</vt:lpstr>
      <vt:lpstr>Slide 20</vt:lpstr>
      <vt:lpstr>Microwave</vt:lpstr>
      <vt:lpstr>Slide 22</vt:lpstr>
      <vt:lpstr>What to pay attention to</vt:lpstr>
      <vt:lpstr>So consider…</vt:lpstr>
      <vt:lpstr>Slide 25</vt:lpstr>
      <vt:lpstr>Assignment 1 due Friday</vt:lpstr>
      <vt:lpstr>Tutorials</vt:lpstr>
      <vt:lpstr>Randy Pausch’s Tips for Working in a Group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dc:creator>
  <cp:lastModifiedBy>Tony</cp:lastModifiedBy>
  <cp:revision>36</cp:revision>
  <dcterms:created xsi:type="dcterms:W3CDTF">2012-08-21T03:46:38Z</dcterms:created>
  <dcterms:modified xsi:type="dcterms:W3CDTF">2012-09-19T02:50:15Z</dcterms:modified>
</cp:coreProperties>
</file>