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286" r:id="rId3"/>
    <p:sldId id="256" r:id="rId4"/>
    <p:sldId id="257" r:id="rId5"/>
    <p:sldId id="259" r:id="rId6"/>
    <p:sldId id="258" r:id="rId7"/>
    <p:sldId id="262" r:id="rId8"/>
    <p:sldId id="263" r:id="rId9"/>
    <p:sldId id="266" r:id="rId10"/>
    <p:sldId id="267" r:id="rId11"/>
    <p:sldId id="264" r:id="rId12"/>
    <p:sldId id="265" r:id="rId13"/>
    <p:sldId id="269" r:id="rId14"/>
    <p:sldId id="268" r:id="rId15"/>
    <p:sldId id="270" r:id="rId16"/>
    <p:sldId id="272" r:id="rId17"/>
    <p:sldId id="273" r:id="rId18"/>
    <p:sldId id="274" r:id="rId19"/>
    <p:sldId id="275" r:id="rId20"/>
    <p:sldId id="277" r:id="rId21"/>
    <p:sldId id="282" r:id="rId22"/>
    <p:sldId id="278" r:id="rId23"/>
    <p:sldId id="287" r:id="rId24"/>
    <p:sldId id="28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9314" autoAdjust="0"/>
  </p:normalViewPr>
  <p:slideViewPr>
    <p:cSldViewPr snapToGrid="0" snapToObjects="1">
      <p:cViewPr varScale="1">
        <p:scale>
          <a:sx n="50" d="100"/>
          <a:sy n="50" d="100"/>
        </p:scale>
        <p:origin x="-1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5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03-09-14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baddesigns.com/fridge.html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ww.measuringusability.com/blog/errors-ux.php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://www.measuringusability.com/blog/errors-ux.php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museumofunintendeduse.com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india.tv/wp-content/uploads/2011/09/images/Texting-While-Walking_Gard-thumb-590x437-460481.jpg" TargetMode="External"/><Relationship Id="rId4" Type="http://schemas.openxmlformats.org/officeDocument/2006/relationships/hyperlink" Target="http://static.guim.co.uk/sys-images/Guardian/Pix/commercial/2011/4/19/1303232872553/Woman-with-smartphone-lyi-007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hitechristmassisters.blogspot.ca/2011/04/riding-bike-while-texting-reall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http://www.baddesigns.com/fridge.html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www.interaction-design.org</a:t>
            </a:r>
            <a:r>
              <a:rPr lang="en-US" dirty="0" smtClean="0"/>
              <a:t>/encyclopedia/</a:t>
            </a:r>
            <a:r>
              <a:rPr lang="en-US" dirty="0" err="1" smtClean="0"/>
              <a:t>human_error_slips_and_mistakes.html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File:Magnifying_glass_Icon.png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should we fix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0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r>
              <a:rPr lang="en-US" dirty="0" smtClean="0"/>
              <a:t>Slip</a:t>
            </a:r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what about our characteristics?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can’t these be</a:t>
            </a:r>
            <a:r>
              <a:rPr lang="en-US" baseline="0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Billy</a:t>
            </a:r>
            <a:r>
              <a:rPr lang="en-US" baseline="0" dirty="0" smtClean="0"/>
              <a:t> Mitchell</a:t>
            </a:r>
          </a:p>
          <a:p>
            <a:r>
              <a:rPr lang="en-US" baseline="0" dirty="0" smtClean="0"/>
              <a:t>-=-=-=</a:t>
            </a:r>
          </a:p>
          <a:p>
            <a:r>
              <a:rPr lang="en-US" baseline="0" dirty="0" smtClean="0"/>
              <a:t>Everyone is different… and in what ways?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Billy</a:t>
            </a:r>
            <a:r>
              <a:rPr lang="en-US" baseline="0" smtClean="0"/>
              <a:t> Mitchell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http://www.museumofunintendeduse.com/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http://liveindia.tv/wp-content/uploads/2011/09/images/Texting-While-Walking_Gard-thumb-590x437-460481.jpg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http://static.guim.co.uk/sys-images/Guardian/Pix/commercial/2011/4/19/1303232872553/Woman-with-smartphone-lyi-007.jpg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http://whitechristmassisters.blogspot.ca/2011/04/riding-bike-while-texting-really.html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gif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1470025"/>
          </a:xfrm>
        </p:spPr>
        <p:txBody>
          <a:bodyPr/>
          <a:lstStyle/>
          <a:p>
            <a:r>
              <a:rPr lang="en-US" dirty="0" smtClean="0"/>
              <a:t>Open this refrigerator on the first try…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(Refrigerator)"/>
          <p:cNvPicPr>
            <a:picLocks noChangeAspect="1" noChangeArrowheads="1"/>
          </p:cNvPicPr>
          <p:nvPr/>
        </p:nvPicPr>
        <p:blipFill>
          <a:blip r:embed="rId3"/>
          <a:srcRect b="50380"/>
          <a:stretch>
            <a:fillRect/>
          </a:stretch>
        </p:blipFill>
        <p:spPr bwMode="auto">
          <a:xfrm>
            <a:off x="1114424" y="1851025"/>
            <a:ext cx="2562225" cy="4702558"/>
          </a:xfrm>
          <a:prstGeom prst="rect">
            <a:avLst/>
          </a:prstGeom>
          <a:noFill/>
        </p:spPr>
      </p:pic>
      <p:pic>
        <p:nvPicPr>
          <p:cNvPr id="6" name="Picture 2" descr="(Refrigerator)"/>
          <p:cNvPicPr>
            <a:picLocks noChangeAspect="1" noChangeArrowheads="1"/>
          </p:cNvPicPr>
          <p:nvPr/>
        </p:nvPicPr>
        <p:blipFill>
          <a:blip r:embed="rId3"/>
          <a:srcRect t="52063"/>
          <a:stretch>
            <a:fillRect/>
          </a:stretch>
        </p:blipFill>
        <p:spPr bwMode="auto">
          <a:xfrm>
            <a:off x="4638675" y="1851025"/>
            <a:ext cx="2647950" cy="469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(as we regard it) concerns the creation of something useful and usable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 does not bother with this restriction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test: how to deem what is “good”?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184" y="4030663"/>
            <a:ext cx="5562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Shift of attention in computer science: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Algorithms </a:t>
            </a:r>
            <a:r>
              <a:rPr lang="en-US" dirty="0" smtClean="0">
                <a:sym typeface="Wingdings" pitchFamily="2" charset="2"/>
              </a:rPr>
              <a:t>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98" y="1600200"/>
            <a:ext cx="65465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Gordon Moore (Intel): 1965</a:t>
            </a:r>
          </a:p>
          <a:p>
            <a:endParaRPr lang="en-US" dirty="0" smtClean="0"/>
          </a:p>
          <a:p>
            <a:r>
              <a:rPr lang="en-US" dirty="0" smtClean="0"/>
              <a:t>“The complexity for minimum component costs has increased at a rate of roughly a factor of two per year... Certainly over the short term this rate can be expected to continue, if not to increase. Over the longer term, the rate of increase is a bit more uncertain, although there is no reason to believe it will not remain nearly constant for at least 10 years.”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Gordon 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5228"/>
            <a:ext cx="1476407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Law… bang 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http://intellecting.net/blog/image.axd?picture=pl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99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:\Users\Tony\AppData\Local\Microsoft\Windows\Temporary Internet Files\Content.IE5\4WSXJC5N\MC90014932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395" y="3088002"/>
            <a:ext cx="1371600" cy="2298071"/>
          </a:xfrm>
          <a:prstGeom prst="rect">
            <a:avLst/>
          </a:prstGeom>
          <a:noFill/>
        </p:spPr>
      </p:pic>
      <p:pic>
        <p:nvPicPr>
          <p:cNvPr id="26625" name="Picture 1" descr="J:\Users\Tony\AppData\Local\Microsoft\Windows\Temporary Internet Files\Content.IE5\4WSXJC5N\MC9000897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416" y="3312566"/>
            <a:ext cx="1530706" cy="17949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stay the same smartness law…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1720781" y="3742522"/>
            <a:ext cx="4355960" cy="871695"/>
          </a:xfrm>
        </p:spPr>
        <p:txBody>
          <a:bodyPr/>
          <a:lstStyle/>
          <a:p>
            <a:r>
              <a:rPr lang="en-US" dirty="0" smtClean="0"/>
              <a:t>Human cognitive 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4959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1950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102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913688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2030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592853" y="2183606"/>
            <a:ext cx="0" cy="3938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92853" y="6096000"/>
            <a:ext cx="7724060" cy="222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" name="Group 9"/>
          <p:cNvGrpSpPr>
            <a:grpSpLocks/>
          </p:cNvGrpSpPr>
          <p:nvPr/>
        </p:nvGrpSpPr>
        <p:grpSpPr bwMode="auto">
          <a:xfrm>
            <a:off x="792766" y="3548064"/>
            <a:ext cx="755650" cy="1454150"/>
            <a:chOff x="4787" y="2165"/>
            <a:chExt cx="476" cy="916"/>
          </a:xfrm>
        </p:grpSpPr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787" y="2165"/>
              <a:ext cx="476" cy="916"/>
            </a:xfrm>
            <a:custGeom>
              <a:avLst/>
              <a:gdLst>
                <a:gd name="T0" fmla="*/ 0 w 1902"/>
                <a:gd name="T1" fmla="*/ 0 h 2747"/>
                <a:gd name="T2" fmla="*/ 0 w 1902"/>
                <a:gd name="T3" fmla="*/ 0 h 2747"/>
                <a:gd name="T4" fmla="*/ 0 w 1902"/>
                <a:gd name="T5" fmla="*/ 0 h 2747"/>
                <a:gd name="T6" fmla="*/ 0 w 1902"/>
                <a:gd name="T7" fmla="*/ 0 h 2747"/>
                <a:gd name="T8" fmla="*/ 0 w 1902"/>
                <a:gd name="T9" fmla="*/ 0 h 2747"/>
                <a:gd name="T10" fmla="*/ 0 w 1902"/>
                <a:gd name="T11" fmla="*/ 0 h 2747"/>
                <a:gd name="T12" fmla="*/ 0 w 1902"/>
                <a:gd name="T13" fmla="*/ 0 h 2747"/>
                <a:gd name="T14" fmla="*/ 0 w 1902"/>
                <a:gd name="T15" fmla="*/ 0 h 2747"/>
                <a:gd name="T16" fmla="*/ 0 w 1902"/>
                <a:gd name="T17" fmla="*/ 0 h 2747"/>
                <a:gd name="T18" fmla="*/ 0 w 1902"/>
                <a:gd name="T19" fmla="*/ 0 h 2747"/>
                <a:gd name="T20" fmla="*/ 0 w 1902"/>
                <a:gd name="T21" fmla="*/ 0 h 2747"/>
                <a:gd name="T22" fmla="*/ 0 w 1902"/>
                <a:gd name="T23" fmla="*/ 0 h 2747"/>
                <a:gd name="T24" fmla="*/ 0 w 1902"/>
                <a:gd name="T25" fmla="*/ 0 h 2747"/>
                <a:gd name="T26" fmla="*/ 0 w 1902"/>
                <a:gd name="T27" fmla="*/ 0 h 2747"/>
                <a:gd name="T28" fmla="*/ 0 w 1902"/>
                <a:gd name="T29" fmla="*/ 0 h 2747"/>
                <a:gd name="T30" fmla="*/ 0 w 1902"/>
                <a:gd name="T31" fmla="*/ 0 h 2747"/>
                <a:gd name="T32" fmla="*/ 0 w 1902"/>
                <a:gd name="T33" fmla="*/ 0 h 2747"/>
                <a:gd name="T34" fmla="*/ 0 w 1902"/>
                <a:gd name="T35" fmla="*/ 0 h 2747"/>
                <a:gd name="T36" fmla="*/ 0 w 1902"/>
                <a:gd name="T37" fmla="*/ 0 h 2747"/>
                <a:gd name="T38" fmla="*/ 0 w 1902"/>
                <a:gd name="T39" fmla="*/ 0 h 2747"/>
                <a:gd name="T40" fmla="*/ 0 w 1902"/>
                <a:gd name="T41" fmla="*/ 0 h 2747"/>
                <a:gd name="T42" fmla="*/ 0 w 1902"/>
                <a:gd name="T43" fmla="*/ 0 h 2747"/>
                <a:gd name="T44" fmla="*/ 0 w 1902"/>
                <a:gd name="T45" fmla="*/ 0 h 2747"/>
                <a:gd name="T46" fmla="*/ 0 w 1902"/>
                <a:gd name="T47" fmla="*/ 0 h 2747"/>
                <a:gd name="T48" fmla="*/ 0 w 1902"/>
                <a:gd name="T49" fmla="*/ 0 h 2747"/>
                <a:gd name="T50" fmla="*/ 0 w 1902"/>
                <a:gd name="T51" fmla="*/ 0 h 2747"/>
                <a:gd name="T52" fmla="*/ 0 w 1902"/>
                <a:gd name="T53" fmla="*/ 0 h 2747"/>
                <a:gd name="T54" fmla="*/ 0 w 1902"/>
                <a:gd name="T55" fmla="*/ 0 h 2747"/>
                <a:gd name="T56" fmla="*/ 0 w 1902"/>
                <a:gd name="T57" fmla="*/ 0 h 2747"/>
                <a:gd name="T58" fmla="*/ 0 w 1902"/>
                <a:gd name="T59" fmla="*/ 0 h 2747"/>
                <a:gd name="T60" fmla="*/ 0 w 1902"/>
                <a:gd name="T61" fmla="*/ 0 h 2747"/>
                <a:gd name="T62" fmla="*/ 0 w 1902"/>
                <a:gd name="T63" fmla="*/ 0 h 2747"/>
                <a:gd name="T64" fmla="*/ 0 w 1902"/>
                <a:gd name="T65" fmla="*/ 0 h 2747"/>
                <a:gd name="T66" fmla="*/ 0 w 1902"/>
                <a:gd name="T67" fmla="*/ 0 h 2747"/>
                <a:gd name="T68" fmla="*/ 0 w 1902"/>
                <a:gd name="T69" fmla="*/ 0 h 2747"/>
                <a:gd name="T70" fmla="*/ 0 w 1902"/>
                <a:gd name="T71" fmla="*/ 0 h 2747"/>
                <a:gd name="T72" fmla="*/ 0 w 1902"/>
                <a:gd name="T73" fmla="*/ 0 h 2747"/>
                <a:gd name="T74" fmla="*/ 0 w 1902"/>
                <a:gd name="T75" fmla="*/ 0 h 2747"/>
                <a:gd name="T76" fmla="*/ 0 w 1902"/>
                <a:gd name="T77" fmla="*/ 0 h 2747"/>
                <a:gd name="T78" fmla="*/ 0 w 1902"/>
                <a:gd name="T79" fmla="*/ 0 h 2747"/>
                <a:gd name="T80" fmla="*/ 0 w 1902"/>
                <a:gd name="T81" fmla="*/ 0 h 2747"/>
                <a:gd name="T82" fmla="*/ 0 w 1902"/>
                <a:gd name="T83" fmla="*/ 0 h 2747"/>
                <a:gd name="T84" fmla="*/ 0 w 1902"/>
                <a:gd name="T85" fmla="*/ 0 h 2747"/>
                <a:gd name="T86" fmla="*/ 0 w 1902"/>
                <a:gd name="T87" fmla="*/ 0 h 2747"/>
                <a:gd name="T88" fmla="*/ 0 w 1902"/>
                <a:gd name="T89" fmla="*/ 0 h 2747"/>
                <a:gd name="T90" fmla="*/ 0 w 1902"/>
                <a:gd name="T91" fmla="*/ 0 h 2747"/>
                <a:gd name="T92" fmla="*/ 0 w 1902"/>
                <a:gd name="T93" fmla="*/ 0 h 2747"/>
                <a:gd name="T94" fmla="*/ 0 w 1902"/>
                <a:gd name="T95" fmla="*/ 0 h 2747"/>
                <a:gd name="T96" fmla="*/ 0 w 1902"/>
                <a:gd name="T97" fmla="*/ 0 h 2747"/>
                <a:gd name="T98" fmla="*/ 0 w 1902"/>
                <a:gd name="T99" fmla="*/ 0 h 2747"/>
                <a:gd name="T100" fmla="*/ 0 w 1902"/>
                <a:gd name="T101" fmla="*/ 0 h 2747"/>
                <a:gd name="T102" fmla="*/ 0 w 1902"/>
                <a:gd name="T103" fmla="*/ 0 h 2747"/>
                <a:gd name="T104" fmla="*/ 0 w 1902"/>
                <a:gd name="T105" fmla="*/ 0 h 27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2"/>
                <a:gd name="T160" fmla="*/ 0 h 2747"/>
                <a:gd name="T161" fmla="*/ 1902 w 1902"/>
                <a:gd name="T162" fmla="*/ 2747 h 27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2" h="2747">
                  <a:moveTo>
                    <a:pt x="150" y="596"/>
                  </a:moveTo>
                  <a:lnTo>
                    <a:pt x="129" y="559"/>
                  </a:lnTo>
                  <a:lnTo>
                    <a:pt x="105" y="502"/>
                  </a:lnTo>
                  <a:lnTo>
                    <a:pt x="74" y="453"/>
                  </a:lnTo>
                  <a:lnTo>
                    <a:pt x="0" y="391"/>
                  </a:lnTo>
                  <a:lnTo>
                    <a:pt x="113" y="460"/>
                  </a:lnTo>
                  <a:lnTo>
                    <a:pt x="119" y="448"/>
                  </a:lnTo>
                  <a:lnTo>
                    <a:pt x="125" y="440"/>
                  </a:lnTo>
                  <a:lnTo>
                    <a:pt x="0" y="340"/>
                  </a:lnTo>
                  <a:lnTo>
                    <a:pt x="62" y="370"/>
                  </a:lnTo>
                  <a:lnTo>
                    <a:pt x="31" y="287"/>
                  </a:lnTo>
                  <a:lnTo>
                    <a:pt x="96" y="373"/>
                  </a:lnTo>
                  <a:lnTo>
                    <a:pt x="165" y="409"/>
                  </a:lnTo>
                  <a:lnTo>
                    <a:pt x="181" y="404"/>
                  </a:lnTo>
                  <a:lnTo>
                    <a:pt x="64" y="246"/>
                  </a:lnTo>
                  <a:lnTo>
                    <a:pt x="137" y="294"/>
                  </a:lnTo>
                  <a:lnTo>
                    <a:pt x="216" y="401"/>
                  </a:lnTo>
                  <a:lnTo>
                    <a:pt x="141" y="247"/>
                  </a:lnTo>
                  <a:lnTo>
                    <a:pt x="260" y="351"/>
                  </a:lnTo>
                  <a:lnTo>
                    <a:pt x="187" y="234"/>
                  </a:lnTo>
                  <a:lnTo>
                    <a:pt x="281" y="349"/>
                  </a:lnTo>
                  <a:lnTo>
                    <a:pt x="299" y="333"/>
                  </a:lnTo>
                  <a:lnTo>
                    <a:pt x="197" y="184"/>
                  </a:lnTo>
                  <a:lnTo>
                    <a:pt x="324" y="327"/>
                  </a:lnTo>
                  <a:lnTo>
                    <a:pt x="343" y="327"/>
                  </a:lnTo>
                  <a:lnTo>
                    <a:pt x="255" y="199"/>
                  </a:lnTo>
                  <a:lnTo>
                    <a:pt x="350" y="304"/>
                  </a:lnTo>
                  <a:lnTo>
                    <a:pt x="293" y="177"/>
                  </a:lnTo>
                  <a:lnTo>
                    <a:pt x="353" y="263"/>
                  </a:lnTo>
                  <a:lnTo>
                    <a:pt x="398" y="298"/>
                  </a:lnTo>
                  <a:lnTo>
                    <a:pt x="339" y="137"/>
                  </a:lnTo>
                  <a:lnTo>
                    <a:pt x="386" y="237"/>
                  </a:lnTo>
                  <a:lnTo>
                    <a:pt x="431" y="280"/>
                  </a:lnTo>
                  <a:lnTo>
                    <a:pt x="366" y="18"/>
                  </a:lnTo>
                  <a:lnTo>
                    <a:pt x="430" y="160"/>
                  </a:lnTo>
                  <a:lnTo>
                    <a:pt x="465" y="228"/>
                  </a:lnTo>
                  <a:lnTo>
                    <a:pt x="437" y="128"/>
                  </a:lnTo>
                  <a:lnTo>
                    <a:pt x="493" y="270"/>
                  </a:lnTo>
                  <a:lnTo>
                    <a:pt x="464" y="105"/>
                  </a:lnTo>
                  <a:lnTo>
                    <a:pt x="498" y="0"/>
                  </a:lnTo>
                  <a:lnTo>
                    <a:pt x="477" y="116"/>
                  </a:lnTo>
                  <a:lnTo>
                    <a:pt x="505" y="207"/>
                  </a:lnTo>
                  <a:lnTo>
                    <a:pt x="509" y="103"/>
                  </a:lnTo>
                  <a:lnTo>
                    <a:pt x="552" y="70"/>
                  </a:lnTo>
                  <a:lnTo>
                    <a:pt x="519" y="121"/>
                  </a:lnTo>
                  <a:lnTo>
                    <a:pt x="525" y="239"/>
                  </a:lnTo>
                  <a:lnTo>
                    <a:pt x="549" y="184"/>
                  </a:lnTo>
                  <a:lnTo>
                    <a:pt x="537" y="263"/>
                  </a:lnTo>
                  <a:lnTo>
                    <a:pt x="561" y="292"/>
                  </a:lnTo>
                  <a:lnTo>
                    <a:pt x="591" y="331"/>
                  </a:lnTo>
                  <a:lnTo>
                    <a:pt x="612" y="347"/>
                  </a:lnTo>
                  <a:lnTo>
                    <a:pt x="665" y="370"/>
                  </a:lnTo>
                  <a:lnTo>
                    <a:pt x="751" y="408"/>
                  </a:lnTo>
                  <a:lnTo>
                    <a:pt x="801" y="431"/>
                  </a:lnTo>
                  <a:lnTo>
                    <a:pt x="858" y="456"/>
                  </a:lnTo>
                  <a:lnTo>
                    <a:pt x="911" y="487"/>
                  </a:lnTo>
                  <a:lnTo>
                    <a:pt x="967" y="526"/>
                  </a:lnTo>
                  <a:lnTo>
                    <a:pt x="1011" y="566"/>
                  </a:lnTo>
                  <a:lnTo>
                    <a:pt x="1027" y="593"/>
                  </a:lnTo>
                  <a:lnTo>
                    <a:pt x="1033" y="610"/>
                  </a:lnTo>
                  <a:lnTo>
                    <a:pt x="1027" y="620"/>
                  </a:lnTo>
                  <a:lnTo>
                    <a:pt x="1000" y="633"/>
                  </a:lnTo>
                  <a:lnTo>
                    <a:pt x="931" y="651"/>
                  </a:lnTo>
                  <a:lnTo>
                    <a:pt x="864" y="667"/>
                  </a:lnTo>
                  <a:lnTo>
                    <a:pt x="864" y="741"/>
                  </a:lnTo>
                  <a:lnTo>
                    <a:pt x="908" y="891"/>
                  </a:lnTo>
                  <a:lnTo>
                    <a:pt x="924" y="953"/>
                  </a:lnTo>
                  <a:lnTo>
                    <a:pt x="935" y="1040"/>
                  </a:lnTo>
                  <a:lnTo>
                    <a:pt x="933" y="1056"/>
                  </a:lnTo>
                  <a:lnTo>
                    <a:pt x="926" y="1070"/>
                  </a:lnTo>
                  <a:lnTo>
                    <a:pt x="911" y="1079"/>
                  </a:lnTo>
                  <a:lnTo>
                    <a:pt x="897" y="1086"/>
                  </a:lnTo>
                  <a:lnTo>
                    <a:pt x="882" y="1087"/>
                  </a:lnTo>
                  <a:lnTo>
                    <a:pt x="837" y="1080"/>
                  </a:lnTo>
                  <a:lnTo>
                    <a:pt x="803" y="1077"/>
                  </a:lnTo>
                  <a:lnTo>
                    <a:pt x="798" y="1117"/>
                  </a:lnTo>
                  <a:lnTo>
                    <a:pt x="814" y="1154"/>
                  </a:lnTo>
                  <a:lnTo>
                    <a:pt x="873" y="1254"/>
                  </a:lnTo>
                  <a:lnTo>
                    <a:pt x="903" y="1312"/>
                  </a:lnTo>
                  <a:lnTo>
                    <a:pt x="941" y="1385"/>
                  </a:lnTo>
                  <a:lnTo>
                    <a:pt x="1001" y="1489"/>
                  </a:lnTo>
                  <a:lnTo>
                    <a:pt x="1021" y="1574"/>
                  </a:lnTo>
                  <a:lnTo>
                    <a:pt x="1130" y="1686"/>
                  </a:lnTo>
                  <a:lnTo>
                    <a:pt x="1220" y="1767"/>
                  </a:lnTo>
                  <a:lnTo>
                    <a:pt x="1232" y="1809"/>
                  </a:lnTo>
                  <a:lnTo>
                    <a:pt x="1258" y="1893"/>
                  </a:lnTo>
                  <a:lnTo>
                    <a:pt x="1274" y="1968"/>
                  </a:lnTo>
                  <a:lnTo>
                    <a:pt x="1293" y="2045"/>
                  </a:lnTo>
                  <a:lnTo>
                    <a:pt x="1331" y="2186"/>
                  </a:lnTo>
                  <a:lnTo>
                    <a:pt x="1366" y="2281"/>
                  </a:lnTo>
                  <a:lnTo>
                    <a:pt x="1432" y="2421"/>
                  </a:lnTo>
                  <a:lnTo>
                    <a:pt x="1455" y="2445"/>
                  </a:lnTo>
                  <a:lnTo>
                    <a:pt x="1479" y="2466"/>
                  </a:lnTo>
                  <a:lnTo>
                    <a:pt x="1502" y="2483"/>
                  </a:lnTo>
                  <a:lnTo>
                    <a:pt x="1520" y="2494"/>
                  </a:lnTo>
                  <a:lnTo>
                    <a:pt x="1565" y="2502"/>
                  </a:lnTo>
                  <a:lnTo>
                    <a:pt x="1589" y="2505"/>
                  </a:lnTo>
                  <a:lnTo>
                    <a:pt x="1636" y="2520"/>
                  </a:lnTo>
                  <a:lnTo>
                    <a:pt x="1691" y="2539"/>
                  </a:lnTo>
                  <a:lnTo>
                    <a:pt x="1737" y="2558"/>
                  </a:lnTo>
                  <a:lnTo>
                    <a:pt x="1778" y="2583"/>
                  </a:lnTo>
                  <a:lnTo>
                    <a:pt x="1823" y="2612"/>
                  </a:lnTo>
                  <a:lnTo>
                    <a:pt x="1852" y="2632"/>
                  </a:lnTo>
                  <a:lnTo>
                    <a:pt x="1882" y="2655"/>
                  </a:lnTo>
                  <a:lnTo>
                    <a:pt x="1894" y="2669"/>
                  </a:lnTo>
                  <a:lnTo>
                    <a:pt x="1902" y="2693"/>
                  </a:lnTo>
                  <a:lnTo>
                    <a:pt x="1901" y="2706"/>
                  </a:lnTo>
                  <a:lnTo>
                    <a:pt x="1901" y="2725"/>
                  </a:lnTo>
                  <a:lnTo>
                    <a:pt x="1886" y="2728"/>
                  </a:lnTo>
                  <a:lnTo>
                    <a:pt x="1856" y="2732"/>
                  </a:lnTo>
                  <a:lnTo>
                    <a:pt x="1775" y="2747"/>
                  </a:lnTo>
                  <a:lnTo>
                    <a:pt x="1658" y="2734"/>
                  </a:lnTo>
                  <a:lnTo>
                    <a:pt x="1460" y="2746"/>
                  </a:lnTo>
                  <a:lnTo>
                    <a:pt x="1281" y="2746"/>
                  </a:lnTo>
                  <a:lnTo>
                    <a:pt x="1236" y="2742"/>
                  </a:lnTo>
                  <a:lnTo>
                    <a:pt x="1219" y="2739"/>
                  </a:lnTo>
                  <a:lnTo>
                    <a:pt x="1207" y="2734"/>
                  </a:lnTo>
                  <a:lnTo>
                    <a:pt x="1201" y="2697"/>
                  </a:lnTo>
                  <a:lnTo>
                    <a:pt x="1191" y="2572"/>
                  </a:lnTo>
                  <a:lnTo>
                    <a:pt x="1169" y="2312"/>
                  </a:lnTo>
                  <a:lnTo>
                    <a:pt x="1161" y="2198"/>
                  </a:lnTo>
                  <a:lnTo>
                    <a:pt x="1141" y="2100"/>
                  </a:lnTo>
                  <a:lnTo>
                    <a:pt x="1125" y="2060"/>
                  </a:lnTo>
                  <a:lnTo>
                    <a:pt x="1106" y="2041"/>
                  </a:lnTo>
                  <a:lnTo>
                    <a:pt x="1080" y="2032"/>
                  </a:lnTo>
                  <a:lnTo>
                    <a:pt x="1042" y="2020"/>
                  </a:lnTo>
                  <a:lnTo>
                    <a:pt x="1005" y="2012"/>
                  </a:lnTo>
                  <a:lnTo>
                    <a:pt x="952" y="2010"/>
                  </a:lnTo>
                  <a:lnTo>
                    <a:pt x="881" y="2007"/>
                  </a:lnTo>
                  <a:lnTo>
                    <a:pt x="749" y="2015"/>
                  </a:lnTo>
                  <a:lnTo>
                    <a:pt x="631" y="2021"/>
                  </a:lnTo>
                  <a:lnTo>
                    <a:pt x="599" y="2023"/>
                  </a:lnTo>
                  <a:lnTo>
                    <a:pt x="576" y="2021"/>
                  </a:lnTo>
                  <a:lnTo>
                    <a:pt x="552" y="2016"/>
                  </a:lnTo>
                  <a:lnTo>
                    <a:pt x="535" y="2010"/>
                  </a:lnTo>
                  <a:lnTo>
                    <a:pt x="520" y="2002"/>
                  </a:lnTo>
                  <a:lnTo>
                    <a:pt x="509" y="1990"/>
                  </a:lnTo>
                  <a:lnTo>
                    <a:pt x="498" y="1975"/>
                  </a:lnTo>
                  <a:lnTo>
                    <a:pt x="490" y="1957"/>
                  </a:lnTo>
                  <a:lnTo>
                    <a:pt x="479" y="1933"/>
                  </a:lnTo>
                  <a:lnTo>
                    <a:pt x="469" y="1906"/>
                  </a:lnTo>
                  <a:lnTo>
                    <a:pt x="443" y="1849"/>
                  </a:lnTo>
                  <a:lnTo>
                    <a:pt x="423" y="1793"/>
                  </a:lnTo>
                  <a:lnTo>
                    <a:pt x="400" y="1738"/>
                  </a:lnTo>
                  <a:lnTo>
                    <a:pt x="375" y="1687"/>
                  </a:lnTo>
                  <a:lnTo>
                    <a:pt x="344" y="1627"/>
                  </a:lnTo>
                  <a:lnTo>
                    <a:pt x="322" y="1591"/>
                  </a:lnTo>
                  <a:lnTo>
                    <a:pt x="305" y="1561"/>
                  </a:lnTo>
                  <a:lnTo>
                    <a:pt x="298" y="1543"/>
                  </a:lnTo>
                  <a:lnTo>
                    <a:pt x="294" y="1515"/>
                  </a:lnTo>
                  <a:lnTo>
                    <a:pt x="288" y="1429"/>
                  </a:lnTo>
                  <a:lnTo>
                    <a:pt x="274" y="1220"/>
                  </a:lnTo>
                  <a:lnTo>
                    <a:pt x="266" y="1125"/>
                  </a:lnTo>
                  <a:lnTo>
                    <a:pt x="281" y="1038"/>
                  </a:lnTo>
                  <a:lnTo>
                    <a:pt x="288" y="952"/>
                  </a:lnTo>
                  <a:lnTo>
                    <a:pt x="228" y="819"/>
                  </a:lnTo>
                  <a:lnTo>
                    <a:pt x="209" y="753"/>
                  </a:lnTo>
                  <a:lnTo>
                    <a:pt x="192" y="694"/>
                  </a:lnTo>
                  <a:lnTo>
                    <a:pt x="177" y="644"/>
                  </a:lnTo>
                  <a:lnTo>
                    <a:pt x="150" y="596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Group 11"/>
            <p:cNvGrpSpPr>
              <a:grpSpLocks/>
            </p:cNvGrpSpPr>
            <p:nvPr/>
          </p:nvGrpSpPr>
          <p:grpSpPr bwMode="auto">
            <a:xfrm>
              <a:off x="4887" y="2284"/>
              <a:ext cx="139" cy="438"/>
              <a:chOff x="4887" y="2284"/>
              <a:chExt cx="139" cy="438"/>
            </a:xfrm>
          </p:grpSpPr>
          <p:grpSp>
            <p:nvGrpSpPr>
              <p:cNvPr id="73" name="Group 12"/>
              <p:cNvGrpSpPr>
                <a:grpSpLocks/>
              </p:cNvGrpSpPr>
              <p:nvPr/>
            </p:nvGrpSpPr>
            <p:grpSpPr bwMode="auto">
              <a:xfrm>
                <a:off x="4914" y="2284"/>
                <a:ext cx="33" cy="90"/>
                <a:chOff x="4914" y="2284"/>
                <a:chExt cx="33" cy="90"/>
              </a:xfrm>
            </p:grpSpPr>
            <p:sp>
              <p:nvSpPr>
                <p:cNvPr id="77" name="Oval 13"/>
                <p:cNvSpPr>
                  <a:spLocks noChangeArrowheads="1"/>
                </p:cNvSpPr>
                <p:nvPr/>
              </p:nvSpPr>
              <p:spPr bwMode="auto">
                <a:xfrm>
                  <a:off x="4937" y="2309"/>
                  <a:ext cx="10" cy="65"/>
                </a:xfrm>
                <a:prstGeom prst="ellipse">
                  <a:avLst/>
                </a:prstGeom>
                <a:solidFill>
                  <a:srgbClr val="DFD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4914" y="2284"/>
                  <a:ext cx="16" cy="39"/>
                </a:xfrm>
                <a:custGeom>
                  <a:avLst/>
                  <a:gdLst>
                    <a:gd name="T0" fmla="*/ 0 w 66"/>
                    <a:gd name="T1" fmla="*/ 0 h 116"/>
                    <a:gd name="T2" fmla="*/ 0 w 66"/>
                    <a:gd name="T3" fmla="*/ 0 h 116"/>
                    <a:gd name="T4" fmla="*/ 0 w 66"/>
                    <a:gd name="T5" fmla="*/ 0 h 116"/>
                    <a:gd name="T6" fmla="*/ 0 w 66"/>
                    <a:gd name="T7" fmla="*/ 0 h 116"/>
                    <a:gd name="T8" fmla="*/ 0 w 66"/>
                    <a:gd name="T9" fmla="*/ 0 h 116"/>
                    <a:gd name="T10" fmla="*/ 0 w 66"/>
                    <a:gd name="T11" fmla="*/ 0 h 116"/>
                    <a:gd name="T12" fmla="*/ 0 w 66"/>
                    <a:gd name="T13" fmla="*/ 0 h 116"/>
                    <a:gd name="T14" fmla="*/ 0 w 66"/>
                    <a:gd name="T15" fmla="*/ 0 h 116"/>
                    <a:gd name="T16" fmla="*/ 0 w 66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116"/>
                    <a:gd name="T29" fmla="*/ 66 w 66"/>
                    <a:gd name="T30" fmla="*/ 116 h 1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116">
                      <a:moveTo>
                        <a:pt x="66" y="0"/>
                      </a:moveTo>
                      <a:lnTo>
                        <a:pt x="48" y="3"/>
                      </a:lnTo>
                      <a:lnTo>
                        <a:pt x="33" y="8"/>
                      </a:lnTo>
                      <a:lnTo>
                        <a:pt x="22" y="17"/>
                      </a:lnTo>
                      <a:lnTo>
                        <a:pt x="13" y="30"/>
                      </a:lnTo>
                      <a:lnTo>
                        <a:pt x="7" y="51"/>
                      </a:lnTo>
                      <a:lnTo>
                        <a:pt x="2" y="75"/>
                      </a:lnTo>
                      <a:lnTo>
                        <a:pt x="0" y="94"/>
                      </a:lnTo>
                      <a:lnTo>
                        <a:pt x="3" y="1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15"/>
              <p:cNvGrpSpPr>
                <a:grpSpLocks/>
              </p:cNvGrpSpPr>
              <p:nvPr/>
            </p:nvGrpSpPr>
            <p:grpSpPr bwMode="auto">
              <a:xfrm>
                <a:off x="4887" y="2466"/>
                <a:ext cx="139" cy="256"/>
                <a:chOff x="4887" y="2466"/>
                <a:chExt cx="139" cy="256"/>
              </a:xfrm>
            </p:grpSpPr>
            <p:sp>
              <p:nvSpPr>
                <p:cNvPr id="75" name="Freeform 16"/>
                <p:cNvSpPr>
                  <a:spLocks/>
                </p:cNvSpPr>
                <p:nvPr/>
              </p:nvSpPr>
              <p:spPr bwMode="auto">
                <a:xfrm>
                  <a:off x="4887" y="2612"/>
                  <a:ext cx="139" cy="110"/>
                </a:xfrm>
                <a:custGeom>
                  <a:avLst/>
                  <a:gdLst>
                    <a:gd name="T0" fmla="*/ 0 w 557"/>
                    <a:gd name="T1" fmla="*/ 0 h 331"/>
                    <a:gd name="T2" fmla="*/ 0 w 557"/>
                    <a:gd name="T3" fmla="*/ 0 h 331"/>
                    <a:gd name="T4" fmla="*/ 0 w 557"/>
                    <a:gd name="T5" fmla="*/ 0 h 331"/>
                    <a:gd name="T6" fmla="*/ 0 w 557"/>
                    <a:gd name="T7" fmla="*/ 0 h 331"/>
                    <a:gd name="T8" fmla="*/ 0 w 557"/>
                    <a:gd name="T9" fmla="*/ 0 h 331"/>
                    <a:gd name="T10" fmla="*/ 0 w 557"/>
                    <a:gd name="T11" fmla="*/ 0 h 331"/>
                    <a:gd name="T12" fmla="*/ 0 w 557"/>
                    <a:gd name="T13" fmla="*/ 0 h 331"/>
                    <a:gd name="T14" fmla="*/ 0 w 557"/>
                    <a:gd name="T15" fmla="*/ 0 h 331"/>
                    <a:gd name="T16" fmla="*/ 0 w 557"/>
                    <a:gd name="T17" fmla="*/ 0 h 331"/>
                    <a:gd name="T18" fmla="*/ 0 w 557"/>
                    <a:gd name="T19" fmla="*/ 0 h 331"/>
                    <a:gd name="T20" fmla="*/ 0 w 557"/>
                    <a:gd name="T21" fmla="*/ 0 h 331"/>
                    <a:gd name="T22" fmla="*/ 0 w 557"/>
                    <a:gd name="T23" fmla="*/ 0 h 331"/>
                    <a:gd name="T24" fmla="*/ 0 w 557"/>
                    <a:gd name="T25" fmla="*/ 0 h 331"/>
                    <a:gd name="T26" fmla="*/ 0 w 557"/>
                    <a:gd name="T27" fmla="*/ 0 h 331"/>
                    <a:gd name="T28" fmla="*/ 0 w 557"/>
                    <a:gd name="T29" fmla="*/ 0 h 331"/>
                    <a:gd name="T30" fmla="*/ 0 w 557"/>
                    <a:gd name="T31" fmla="*/ 0 h 331"/>
                    <a:gd name="T32" fmla="*/ 0 w 557"/>
                    <a:gd name="T33" fmla="*/ 0 h 331"/>
                    <a:gd name="T34" fmla="*/ 0 w 557"/>
                    <a:gd name="T35" fmla="*/ 0 h 3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7"/>
                    <a:gd name="T55" fmla="*/ 0 h 331"/>
                    <a:gd name="T56" fmla="*/ 557 w 557"/>
                    <a:gd name="T57" fmla="*/ 331 h 3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7" h="331">
                      <a:moveTo>
                        <a:pt x="0" y="0"/>
                      </a:moveTo>
                      <a:lnTo>
                        <a:pt x="27" y="35"/>
                      </a:lnTo>
                      <a:lnTo>
                        <a:pt x="75" y="93"/>
                      </a:lnTo>
                      <a:lnTo>
                        <a:pt x="127" y="153"/>
                      </a:lnTo>
                      <a:lnTo>
                        <a:pt x="176" y="208"/>
                      </a:lnTo>
                      <a:lnTo>
                        <a:pt x="217" y="250"/>
                      </a:lnTo>
                      <a:lnTo>
                        <a:pt x="251" y="278"/>
                      </a:lnTo>
                      <a:lnTo>
                        <a:pt x="272" y="295"/>
                      </a:lnTo>
                      <a:lnTo>
                        <a:pt x="297" y="308"/>
                      </a:lnTo>
                      <a:lnTo>
                        <a:pt x="330" y="317"/>
                      </a:lnTo>
                      <a:lnTo>
                        <a:pt x="370" y="326"/>
                      </a:lnTo>
                      <a:lnTo>
                        <a:pt x="405" y="331"/>
                      </a:lnTo>
                      <a:lnTo>
                        <a:pt x="430" y="330"/>
                      </a:lnTo>
                      <a:lnTo>
                        <a:pt x="456" y="319"/>
                      </a:lnTo>
                      <a:lnTo>
                        <a:pt x="479" y="308"/>
                      </a:lnTo>
                      <a:lnTo>
                        <a:pt x="503" y="300"/>
                      </a:lnTo>
                      <a:lnTo>
                        <a:pt x="528" y="294"/>
                      </a:lnTo>
                      <a:lnTo>
                        <a:pt x="557" y="29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17"/>
                <p:cNvSpPr>
                  <a:spLocks/>
                </p:cNvSpPr>
                <p:nvPr/>
              </p:nvSpPr>
              <p:spPr bwMode="auto">
                <a:xfrm>
                  <a:off x="4907" y="2466"/>
                  <a:ext cx="80" cy="189"/>
                </a:xfrm>
                <a:custGeom>
                  <a:avLst/>
                  <a:gdLst>
                    <a:gd name="T0" fmla="*/ 0 w 323"/>
                    <a:gd name="T1" fmla="*/ 0 h 566"/>
                    <a:gd name="T2" fmla="*/ 0 w 323"/>
                    <a:gd name="T3" fmla="*/ 0 h 566"/>
                    <a:gd name="T4" fmla="*/ 0 w 323"/>
                    <a:gd name="T5" fmla="*/ 0 h 566"/>
                    <a:gd name="T6" fmla="*/ 0 w 323"/>
                    <a:gd name="T7" fmla="*/ 0 h 566"/>
                    <a:gd name="T8" fmla="*/ 0 w 323"/>
                    <a:gd name="T9" fmla="*/ 0 h 566"/>
                    <a:gd name="T10" fmla="*/ 0 w 323"/>
                    <a:gd name="T11" fmla="*/ 0 h 566"/>
                    <a:gd name="T12" fmla="*/ 0 w 323"/>
                    <a:gd name="T13" fmla="*/ 0 h 566"/>
                    <a:gd name="T14" fmla="*/ 0 w 323"/>
                    <a:gd name="T15" fmla="*/ 0 h 566"/>
                    <a:gd name="T16" fmla="*/ 0 w 323"/>
                    <a:gd name="T17" fmla="*/ 0 h 566"/>
                    <a:gd name="T18" fmla="*/ 0 w 323"/>
                    <a:gd name="T19" fmla="*/ 0 h 566"/>
                    <a:gd name="T20" fmla="*/ 0 w 323"/>
                    <a:gd name="T21" fmla="*/ 0 h 566"/>
                    <a:gd name="T22" fmla="*/ 0 w 323"/>
                    <a:gd name="T23" fmla="*/ 0 h 566"/>
                    <a:gd name="T24" fmla="*/ 0 w 323"/>
                    <a:gd name="T25" fmla="*/ 0 h 566"/>
                    <a:gd name="T26" fmla="*/ 0 w 323"/>
                    <a:gd name="T27" fmla="*/ 0 h 566"/>
                    <a:gd name="T28" fmla="*/ 0 w 323"/>
                    <a:gd name="T29" fmla="*/ 0 h 566"/>
                    <a:gd name="T30" fmla="*/ 0 w 323"/>
                    <a:gd name="T31" fmla="*/ 0 h 566"/>
                    <a:gd name="T32" fmla="*/ 0 w 323"/>
                    <a:gd name="T33" fmla="*/ 0 h 566"/>
                    <a:gd name="T34" fmla="*/ 0 w 323"/>
                    <a:gd name="T35" fmla="*/ 0 h 566"/>
                    <a:gd name="T36" fmla="*/ 0 w 323"/>
                    <a:gd name="T37" fmla="*/ 0 h 566"/>
                    <a:gd name="T38" fmla="*/ 0 w 323"/>
                    <a:gd name="T39" fmla="*/ 0 h 566"/>
                    <a:gd name="T40" fmla="*/ 0 w 323"/>
                    <a:gd name="T41" fmla="*/ 0 h 566"/>
                    <a:gd name="T42" fmla="*/ 0 w 323"/>
                    <a:gd name="T43" fmla="*/ 0 h 566"/>
                    <a:gd name="T44" fmla="*/ 0 w 323"/>
                    <a:gd name="T45" fmla="*/ 0 h 566"/>
                    <a:gd name="T46" fmla="*/ 0 w 323"/>
                    <a:gd name="T47" fmla="*/ 0 h 566"/>
                    <a:gd name="T48" fmla="*/ 0 w 323"/>
                    <a:gd name="T49" fmla="*/ 0 h 566"/>
                    <a:gd name="T50" fmla="*/ 0 w 323"/>
                    <a:gd name="T51" fmla="*/ 0 h 566"/>
                    <a:gd name="T52" fmla="*/ 0 w 323"/>
                    <a:gd name="T53" fmla="*/ 0 h 566"/>
                    <a:gd name="T54" fmla="*/ 0 w 323"/>
                    <a:gd name="T55" fmla="*/ 0 h 566"/>
                    <a:gd name="T56" fmla="*/ 0 w 323"/>
                    <a:gd name="T57" fmla="*/ 0 h 566"/>
                    <a:gd name="T58" fmla="*/ 0 w 323"/>
                    <a:gd name="T59" fmla="*/ 0 h 566"/>
                    <a:gd name="T60" fmla="*/ 0 w 323"/>
                    <a:gd name="T61" fmla="*/ 0 h 566"/>
                    <a:gd name="T62" fmla="*/ 0 w 323"/>
                    <a:gd name="T63" fmla="*/ 0 h 566"/>
                    <a:gd name="T64" fmla="*/ 0 w 323"/>
                    <a:gd name="T65" fmla="*/ 0 h 566"/>
                    <a:gd name="T66" fmla="*/ 0 w 323"/>
                    <a:gd name="T67" fmla="*/ 0 h 566"/>
                    <a:gd name="T68" fmla="*/ 0 w 323"/>
                    <a:gd name="T69" fmla="*/ 0 h 566"/>
                    <a:gd name="T70" fmla="*/ 0 w 323"/>
                    <a:gd name="T71" fmla="*/ 0 h 566"/>
                    <a:gd name="T72" fmla="*/ 0 w 323"/>
                    <a:gd name="T73" fmla="*/ 0 h 566"/>
                    <a:gd name="T74" fmla="*/ 0 w 323"/>
                    <a:gd name="T75" fmla="*/ 0 h 566"/>
                    <a:gd name="T76" fmla="*/ 0 w 323"/>
                    <a:gd name="T77" fmla="*/ 0 h 566"/>
                    <a:gd name="T78" fmla="*/ 0 w 323"/>
                    <a:gd name="T79" fmla="*/ 0 h 566"/>
                    <a:gd name="T80" fmla="*/ 0 w 323"/>
                    <a:gd name="T81" fmla="*/ 0 h 566"/>
                    <a:gd name="T82" fmla="*/ 0 w 323"/>
                    <a:gd name="T83" fmla="*/ 0 h 5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566"/>
                    <a:gd name="T128" fmla="*/ 323 w 323"/>
                    <a:gd name="T129" fmla="*/ 566 h 5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566">
                      <a:moveTo>
                        <a:pt x="323" y="212"/>
                      </a:moveTo>
                      <a:lnTo>
                        <a:pt x="312" y="174"/>
                      </a:lnTo>
                      <a:lnTo>
                        <a:pt x="307" y="140"/>
                      </a:lnTo>
                      <a:lnTo>
                        <a:pt x="304" y="98"/>
                      </a:lnTo>
                      <a:lnTo>
                        <a:pt x="308" y="74"/>
                      </a:lnTo>
                      <a:lnTo>
                        <a:pt x="313" y="53"/>
                      </a:lnTo>
                      <a:lnTo>
                        <a:pt x="310" y="26"/>
                      </a:lnTo>
                      <a:lnTo>
                        <a:pt x="304" y="5"/>
                      </a:lnTo>
                      <a:lnTo>
                        <a:pt x="298" y="2"/>
                      </a:lnTo>
                      <a:lnTo>
                        <a:pt x="292" y="5"/>
                      </a:lnTo>
                      <a:lnTo>
                        <a:pt x="278" y="26"/>
                      </a:lnTo>
                      <a:lnTo>
                        <a:pt x="259" y="44"/>
                      </a:lnTo>
                      <a:lnTo>
                        <a:pt x="234" y="44"/>
                      </a:lnTo>
                      <a:lnTo>
                        <a:pt x="223" y="21"/>
                      </a:lnTo>
                      <a:lnTo>
                        <a:pt x="213" y="6"/>
                      </a:lnTo>
                      <a:lnTo>
                        <a:pt x="193" y="4"/>
                      </a:lnTo>
                      <a:lnTo>
                        <a:pt x="173" y="0"/>
                      </a:lnTo>
                      <a:lnTo>
                        <a:pt x="162" y="21"/>
                      </a:lnTo>
                      <a:lnTo>
                        <a:pt x="155" y="43"/>
                      </a:lnTo>
                      <a:lnTo>
                        <a:pt x="123" y="43"/>
                      </a:lnTo>
                      <a:lnTo>
                        <a:pt x="116" y="34"/>
                      </a:lnTo>
                      <a:lnTo>
                        <a:pt x="105" y="21"/>
                      </a:lnTo>
                      <a:lnTo>
                        <a:pt x="94" y="15"/>
                      </a:lnTo>
                      <a:lnTo>
                        <a:pt x="84" y="17"/>
                      </a:lnTo>
                      <a:lnTo>
                        <a:pt x="73" y="23"/>
                      </a:lnTo>
                      <a:lnTo>
                        <a:pt x="67" y="34"/>
                      </a:lnTo>
                      <a:lnTo>
                        <a:pt x="67" y="97"/>
                      </a:lnTo>
                      <a:lnTo>
                        <a:pt x="50" y="92"/>
                      </a:lnTo>
                      <a:lnTo>
                        <a:pt x="27" y="85"/>
                      </a:lnTo>
                      <a:lnTo>
                        <a:pt x="9" y="88"/>
                      </a:lnTo>
                      <a:lnTo>
                        <a:pt x="7" y="95"/>
                      </a:lnTo>
                      <a:lnTo>
                        <a:pt x="7" y="106"/>
                      </a:lnTo>
                      <a:lnTo>
                        <a:pt x="14" y="136"/>
                      </a:lnTo>
                      <a:lnTo>
                        <a:pt x="24" y="168"/>
                      </a:lnTo>
                      <a:lnTo>
                        <a:pt x="28" y="187"/>
                      </a:lnTo>
                      <a:lnTo>
                        <a:pt x="0" y="308"/>
                      </a:lnTo>
                      <a:lnTo>
                        <a:pt x="14" y="321"/>
                      </a:lnTo>
                      <a:lnTo>
                        <a:pt x="41" y="339"/>
                      </a:lnTo>
                      <a:lnTo>
                        <a:pt x="122" y="391"/>
                      </a:lnTo>
                      <a:lnTo>
                        <a:pt x="152" y="391"/>
                      </a:lnTo>
                      <a:lnTo>
                        <a:pt x="195" y="433"/>
                      </a:lnTo>
                      <a:lnTo>
                        <a:pt x="306" y="56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6588125" y="3500438"/>
            <a:ext cx="1196975" cy="1477962"/>
            <a:chOff x="4785" y="2160"/>
            <a:chExt cx="754" cy="931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785" y="2160"/>
              <a:ext cx="75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1" name="Group 21"/>
            <p:cNvGrpSpPr>
              <a:grpSpLocks/>
            </p:cNvGrpSpPr>
            <p:nvPr/>
          </p:nvGrpSpPr>
          <p:grpSpPr bwMode="auto">
            <a:xfrm>
              <a:off x="4787" y="2165"/>
              <a:ext cx="476" cy="920"/>
              <a:chOff x="4787" y="2165"/>
              <a:chExt cx="476" cy="920"/>
            </a:xfrm>
          </p:grpSpPr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4820" y="2571"/>
                <a:ext cx="231" cy="514"/>
              </a:xfrm>
              <a:custGeom>
                <a:avLst/>
                <a:gdLst>
                  <a:gd name="T0" fmla="*/ 0 w 921"/>
                  <a:gd name="T1" fmla="*/ 0 h 1542"/>
                  <a:gd name="T2" fmla="*/ 0 w 921"/>
                  <a:gd name="T3" fmla="*/ 0 h 1542"/>
                  <a:gd name="T4" fmla="*/ 0 w 921"/>
                  <a:gd name="T5" fmla="*/ 0 h 1542"/>
                  <a:gd name="T6" fmla="*/ 0 w 921"/>
                  <a:gd name="T7" fmla="*/ 0 h 1542"/>
                  <a:gd name="T8" fmla="*/ 0 w 921"/>
                  <a:gd name="T9" fmla="*/ 0 h 1542"/>
                  <a:gd name="T10" fmla="*/ 0 w 921"/>
                  <a:gd name="T11" fmla="*/ 0 h 1542"/>
                  <a:gd name="T12" fmla="*/ 0 w 921"/>
                  <a:gd name="T13" fmla="*/ 0 h 1542"/>
                  <a:gd name="T14" fmla="*/ 0 w 921"/>
                  <a:gd name="T15" fmla="*/ 0 h 1542"/>
                  <a:gd name="T16" fmla="*/ 0 w 921"/>
                  <a:gd name="T17" fmla="*/ 0 h 1542"/>
                  <a:gd name="T18" fmla="*/ 0 w 921"/>
                  <a:gd name="T19" fmla="*/ 0 h 1542"/>
                  <a:gd name="T20" fmla="*/ 0 w 921"/>
                  <a:gd name="T21" fmla="*/ 0 h 1542"/>
                  <a:gd name="T22" fmla="*/ 0 w 921"/>
                  <a:gd name="T23" fmla="*/ 0 h 1542"/>
                  <a:gd name="T24" fmla="*/ 0 w 921"/>
                  <a:gd name="T25" fmla="*/ 0 h 1542"/>
                  <a:gd name="T26" fmla="*/ 0 w 921"/>
                  <a:gd name="T27" fmla="*/ 0 h 1542"/>
                  <a:gd name="T28" fmla="*/ 0 w 921"/>
                  <a:gd name="T29" fmla="*/ 0 h 1542"/>
                  <a:gd name="T30" fmla="*/ 0 w 921"/>
                  <a:gd name="T31" fmla="*/ 0 h 1542"/>
                  <a:gd name="T32" fmla="*/ 0 w 921"/>
                  <a:gd name="T33" fmla="*/ 0 h 1542"/>
                  <a:gd name="T34" fmla="*/ 0 w 921"/>
                  <a:gd name="T35" fmla="*/ 0 h 1542"/>
                  <a:gd name="T36" fmla="*/ 0 w 921"/>
                  <a:gd name="T37" fmla="*/ 0 h 1542"/>
                  <a:gd name="T38" fmla="*/ 0 w 921"/>
                  <a:gd name="T39" fmla="*/ 0 h 1542"/>
                  <a:gd name="T40" fmla="*/ 0 w 921"/>
                  <a:gd name="T41" fmla="*/ 0 h 1542"/>
                  <a:gd name="T42" fmla="*/ 0 w 921"/>
                  <a:gd name="T43" fmla="*/ 0 h 1542"/>
                  <a:gd name="T44" fmla="*/ 0 w 921"/>
                  <a:gd name="T45" fmla="*/ 0 h 1542"/>
                  <a:gd name="T46" fmla="*/ 0 w 921"/>
                  <a:gd name="T47" fmla="*/ 0 h 1542"/>
                  <a:gd name="T48" fmla="*/ 0 w 921"/>
                  <a:gd name="T49" fmla="*/ 0 h 1542"/>
                  <a:gd name="T50" fmla="*/ 0 w 921"/>
                  <a:gd name="T51" fmla="*/ 0 h 1542"/>
                  <a:gd name="T52" fmla="*/ 0 w 921"/>
                  <a:gd name="T53" fmla="*/ 0 h 1542"/>
                  <a:gd name="T54" fmla="*/ 0 w 921"/>
                  <a:gd name="T55" fmla="*/ 0 h 1542"/>
                  <a:gd name="T56" fmla="*/ 0 w 921"/>
                  <a:gd name="T57" fmla="*/ 0 h 1542"/>
                  <a:gd name="T58" fmla="*/ 0 w 921"/>
                  <a:gd name="T59" fmla="*/ 0 h 1542"/>
                  <a:gd name="T60" fmla="*/ 0 w 921"/>
                  <a:gd name="T61" fmla="*/ 0 h 1542"/>
                  <a:gd name="T62" fmla="*/ 0 w 921"/>
                  <a:gd name="T63" fmla="*/ 0 h 15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1"/>
                  <a:gd name="T97" fmla="*/ 0 h 1542"/>
                  <a:gd name="T98" fmla="*/ 921 w 921"/>
                  <a:gd name="T99" fmla="*/ 1542 h 15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1" h="1542">
                    <a:moveTo>
                      <a:pt x="332" y="172"/>
                    </a:moveTo>
                    <a:lnTo>
                      <a:pt x="162" y="0"/>
                    </a:lnTo>
                    <a:lnTo>
                      <a:pt x="146" y="2"/>
                    </a:lnTo>
                    <a:lnTo>
                      <a:pt x="133" y="9"/>
                    </a:lnTo>
                    <a:lnTo>
                      <a:pt x="119" y="21"/>
                    </a:lnTo>
                    <a:lnTo>
                      <a:pt x="100" y="39"/>
                    </a:lnTo>
                    <a:lnTo>
                      <a:pt x="81" y="61"/>
                    </a:lnTo>
                    <a:lnTo>
                      <a:pt x="63" y="83"/>
                    </a:lnTo>
                    <a:lnTo>
                      <a:pt x="49" y="107"/>
                    </a:lnTo>
                    <a:lnTo>
                      <a:pt x="32" y="140"/>
                    </a:lnTo>
                    <a:lnTo>
                      <a:pt x="18" y="170"/>
                    </a:lnTo>
                    <a:lnTo>
                      <a:pt x="7" y="198"/>
                    </a:lnTo>
                    <a:lnTo>
                      <a:pt x="4" y="233"/>
                    </a:lnTo>
                    <a:lnTo>
                      <a:pt x="1" y="267"/>
                    </a:lnTo>
                    <a:lnTo>
                      <a:pt x="0" y="295"/>
                    </a:lnTo>
                    <a:lnTo>
                      <a:pt x="1" y="325"/>
                    </a:lnTo>
                    <a:lnTo>
                      <a:pt x="5" y="364"/>
                    </a:lnTo>
                    <a:lnTo>
                      <a:pt x="12" y="402"/>
                    </a:lnTo>
                    <a:lnTo>
                      <a:pt x="24" y="433"/>
                    </a:lnTo>
                    <a:lnTo>
                      <a:pt x="43" y="464"/>
                    </a:lnTo>
                    <a:lnTo>
                      <a:pt x="71" y="496"/>
                    </a:lnTo>
                    <a:lnTo>
                      <a:pt x="97" y="527"/>
                    </a:lnTo>
                    <a:lnTo>
                      <a:pt x="123" y="562"/>
                    </a:lnTo>
                    <a:lnTo>
                      <a:pt x="154" y="606"/>
                    </a:lnTo>
                    <a:lnTo>
                      <a:pt x="179" y="640"/>
                    </a:lnTo>
                    <a:lnTo>
                      <a:pt x="204" y="667"/>
                    </a:lnTo>
                    <a:lnTo>
                      <a:pt x="225" y="693"/>
                    </a:lnTo>
                    <a:lnTo>
                      <a:pt x="248" y="714"/>
                    </a:lnTo>
                    <a:lnTo>
                      <a:pt x="272" y="737"/>
                    </a:lnTo>
                    <a:lnTo>
                      <a:pt x="287" y="781"/>
                    </a:lnTo>
                    <a:lnTo>
                      <a:pt x="300" y="825"/>
                    </a:lnTo>
                    <a:lnTo>
                      <a:pt x="319" y="875"/>
                    </a:lnTo>
                    <a:lnTo>
                      <a:pt x="333" y="901"/>
                    </a:lnTo>
                    <a:lnTo>
                      <a:pt x="345" y="923"/>
                    </a:lnTo>
                    <a:lnTo>
                      <a:pt x="360" y="941"/>
                    </a:lnTo>
                    <a:lnTo>
                      <a:pt x="373" y="952"/>
                    </a:lnTo>
                    <a:lnTo>
                      <a:pt x="393" y="962"/>
                    </a:lnTo>
                    <a:lnTo>
                      <a:pt x="415" y="967"/>
                    </a:lnTo>
                    <a:lnTo>
                      <a:pt x="436" y="968"/>
                    </a:lnTo>
                    <a:lnTo>
                      <a:pt x="497" y="963"/>
                    </a:lnTo>
                    <a:lnTo>
                      <a:pt x="581" y="955"/>
                    </a:lnTo>
                    <a:lnTo>
                      <a:pt x="672" y="952"/>
                    </a:lnTo>
                    <a:lnTo>
                      <a:pt x="822" y="976"/>
                    </a:lnTo>
                    <a:lnTo>
                      <a:pt x="829" y="1032"/>
                    </a:lnTo>
                    <a:lnTo>
                      <a:pt x="839" y="1103"/>
                    </a:lnTo>
                    <a:lnTo>
                      <a:pt x="850" y="1190"/>
                    </a:lnTo>
                    <a:lnTo>
                      <a:pt x="840" y="1283"/>
                    </a:lnTo>
                    <a:lnTo>
                      <a:pt x="832" y="1353"/>
                    </a:lnTo>
                    <a:lnTo>
                      <a:pt x="823" y="1445"/>
                    </a:lnTo>
                    <a:lnTo>
                      <a:pt x="819" y="1450"/>
                    </a:lnTo>
                    <a:lnTo>
                      <a:pt x="810" y="1454"/>
                    </a:lnTo>
                    <a:lnTo>
                      <a:pt x="748" y="1455"/>
                    </a:lnTo>
                    <a:lnTo>
                      <a:pt x="311" y="1468"/>
                    </a:lnTo>
                    <a:lnTo>
                      <a:pt x="311" y="1542"/>
                    </a:lnTo>
                    <a:lnTo>
                      <a:pt x="541" y="1528"/>
                    </a:lnTo>
                    <a:lnTo>
                      <a:pt x="797" y="1514"/>
                    </a:lnTo>
                    <a:lnTo>
                      <a:pt x="891" y="1508"/>
                    </a:lnTo>
                    <a:lnTo>
                      <a:pt x="894" y="1433"/>
                    </a:lnTo>
                    <a:lnTo>
                      <a:pt x="897" y="1349"/>
                    </a:lnTo>
                    <a:lnTo>
                      <a:pt x="903" y="1248"/>
                    </a:lnTo>
                    <a:lnTo>
                      <a:pt x="907" y="1133"/>
                    </a:lnTo>
                    <a:lnTo>
                      <a:pt x="911" y="1017"/>
                    </a:lnTo>
                    <a:lnTo>
                      <a:pt x="917" y="908"/>
                    </a:lnTo>
                    <a:lnTo>
                      <a:pt x="921" y="755"/>
                    </a:lnTo>
                    <a:lnTo>
                      <a:pt x="332" y="172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2" name="Group 23"/>
              <p:cNvGrpSpPr>
                <a:grpSpLocks/>
              </p:cNvGrpSpPr>
              <p:nvPr/>
            </p:nvGrpSpPr>
            <p:grpSpPr bwMode="auto">
              <a:xfrm>
                <a:off x="4787" y="2165"/>
                <a:ext cx="476" cy="916"/>
                <a:chOff x="4787" y="2165"/>
                <a:chExt cx="476" cy="916"/>
              </a:xfrm>
            </p:grpSpPr>
            <p:sp>
              <p:nvSpPr>
                <p:cNvPr id="113" name="Freeform 24"/>
                <p:cNvSpPr>
                  <a:spLocks/>
                </p:cNvSpPr>
                <p:nvPr/>
              </p:nvSpPr>
              <p:spPr bwMode="auto">
                <a:xfrm>
                  <a:off x="4787" y="2165"/>
                  <a:ext cx="476" cy="916"/>
                </a:xfrm>
                <a:custGeom>
                  <a:avLst/>
                  <a:gdLst>
                    <a:gd name="T0" fmla="*/ 0 w 1902"/>
                    <a:gd name="T1" fmla="*/ 0 h 2747"/>
                    <a:gd name="T2" fmla="*/ 0 w 1902"/>
                    <a:gd name="T3" fmla="*/ 0 h 2747"/>
                    <a:gd name="T4" fmla="*/ 0 w 1902"/>
                    <a:gd name="T5" fmla="*/ 0 h 2747"/>
                    <a:gd name="T6" fmla="*/ 0 w 1902"/>
                    <a:gd name="T7" fmla="*/ 0 h 2747"/>
                    <a:gd name="T8" fmla="*/ 0 w 1902"/>
                    <a:gd name="T9" fmla="*/ 0 h 2747"/>
                    <a:gd name="T10" fmla="*/ 0 w 1902"/>
                    <a:gd name="T11" fmla="*/ 0 h 2747"/>
                    <a:gd name="T12" fmla="*/ 0 w 1902"/>
                    <a:gd name="T13" fmla="*/ 0 h 2747"/>
                    <a:gd name="T14" fmla="*/ 0 w 1902"/>
                    <a:gd name="T15" fmla="*/ 0 h 2747"/>
                    <a:gd name="T16" fmla="*/ 0 w 1902"/>
                    <a:gd name="T17" fmla="*/ 0 h 2747"/>
                    <a:gd name="T18" fmla="*/ 0 w 1902"/>
                    <a:gd name="T19" fmla="*/ 0 h 2747"/>
                    <a:gd name="T20" fmla="*/ 0 w 1902"/>
                    <a:gd name="T21" fmla="*/ 0 h 2747"/>
                    <a:gd name="T22" fmla="*/ 0 w 1902"/>
                    <a:gd name="T23" fmla="*/ 0 h 2747"/>
                    <a:gd name="T24" fmla="*/ 0 w 1902"/>
                    <a:gd name="T25" fmla="*/ 0 h 2747"/>
                    <a:gd name="T26" fmla="*/ 0 w 1902"/>
                    <a:gd name="T27" fmla="*/ 0 h 2747"/>
                    <a:gd name="T28" fmla="*/ 0 w 1902"/>
                    <a:gd name="T29" fmla="*/ 0 h 2747"/>
                    <a:gd name="T30" fmla="*/ 0 w 1902"/>
                    <a:gd name="T31" fmla="*/ 0 h 2747"/>
                    <a:gd name="T32" fmla="*/ 0 w 1902"/>
                    <a:gd name="T33" fmla="*/ 0 h 2747"/>
                    <a:gd name="T34" fmla="*/ 0 w 1902"/>
                    <a:gd name="T35" fmla="*/ 0 h 2747"/>
                    <a:gd name="T36" fmla="*/ 0 w 1902"/>
                    <a:gd name="T37" fmla="*/ 0 h 2747"/>
                    <a:gd name="T38" fmla="*/ 0 w 1902"/>
                    <a:gd name="T39" fmla="*/ 0 h 2747"/>
                    <a:gd name="T40" fmla="*/ 0 w 1902"/>
                    <a:gd name="T41" fmla="*/ 0 h 2747"/>
                    <a:gd name="T42" fmla="*/ 0 w 1902"/>
                    <a:gd name="T43" fmla="*/ 0 h 2747"/>
                    <a:gd name="T44" fmla="*/ 0 w 1902"/>
                    <a:gd name="T45" fmla="*/ 0 h 2747"/>
                    <a:gd name="T46" fmla="*/ 0 w 1902"/>
                    <a:gd name="T47" fmla="*/ 0 h 2747"/>
                    <a:gd name="T48" fmla="*/ 0 w 1902"/>
                    <a:gd name="T49" fmla="*/ 0 h 2747"/>
                    <a:gd name="T50" fmla="*/ 0 w 1902"/>
                    <a:gd name="T51" fmla="*/ 0 h 2747"/>
                    <a:gd name="T52" fmla="*/ 0 w 1902"/>
                    <a:gd name="T53" fmla="*/ 0 h 2747"/>
                    <a:gd name="T54" fmla="*/ 0 w 1902"/>
                    <a:gd name="T55" fmla="*/ 0 h 2747"/>
                    <a:gd name="T56" fmla="*/ 0 w 1902"/>
                    <a:gd name="T57" fmla="*/ 0 h 2747"/>
                    <a:gd name="T58" fmla="*/ 0 w 1902"/>
                    <a:gd name="T59" fmla="*/ 0 h 2747"/>
                    <a:gd name="T60" fmla="*/ 0 w 1902"/>
                    <a:gd name="T61" fmla="*/ 0 h 2747"/>
                    <a:gd name="T62" fmla="*/ 0 w 1902"/>
                    <a:gd name="T63" fmla="*/ 0 h 2747"/>
                    <a:gd name="T64" fmla="*/ 0 w 1902"/>
                    <a:gd name="T65" fmla="*/ 0 h 2747"/>
                    <a:gd name="T66" fmla="*/ 0 w 1902"/>
                    <a:gd name="T67" fmla="*/ 0 h 2747"/>
                    <a:gd name="T68" fmla="*/ 0 w 1902"/>
                    <a:gd name="T69" fmla="*/ 0 h 2747"/>
                    <a:gd name="T70" fmla="*/ 0 w 1902"/>
                    <a:gd name="T71" fmla="*/ 0 h 2747"/>
                    <a:gd name="T72" fmla="*/ 0 w 1902"/>
                    <a:gd name="T73" fmla="*/ 0 h 2747"/>
                    <a:gd name="T74" fmla="*/ 0 w 1902"/>
                    <a:gd name="T75" fmla="*/ 0 h 2747"/>
                    <a:gd name="T76" fmla="*/ 0 w 1902"/>
                    <a:gd name="T77" fmla="*/ 0 h 2747"/>
                    <a:gd name="T78" fmla="*/ 0 w 1902"/>
                    <a:gd name="T79" fmla="*/ 0 h 2747"/>
                    <a:gd name="T80" fmla="*/ 0 w 1902"/>
                    <a:gd name="T81" fmla="*/ 0 h 2747"/>
                    <a:gd name="T82" fmla="*/ 0 w 1902"/>
                    <a:gd name="T83" fmla="*/ 0 h 2747"/>
                    <a:gd name="T84" fmla="*/ 0 w 1902"/>
                    <a:gd name="T85" fmla="*/ 0 h 2747"/>
                    <a:gd name="T86" fmla="*/ 0 w 1902"/>
                    <a:gd name="T87" fmla="*/ 0 h 2747"/>
                    <a:gd name="T88" fmla="*/ 0 w 1902"/>
                    <a:gd name="T89" fmla="*/ 0 h 2747"/>
                    <a:gd name="T90" fmla="*/ 0 w 1902"/>
                    <a:gd name="T91" fmla="*/ 0 h 2747"/>
                    <a:gd name="T92" fmla="*/ 0 w 1902"/>
                    <a:gd name="T93" fmla="*/ 0 h 2747"/>
                    <a:gd name="T94" fmla="*/ 0 w 1902"/>
                    <a:gd name="T95" fmla="*/ 0 h 2747"/>
                    <a:gd name="T96" fmla="*/ 0 w 1902"/>
                    <a:gd name="T97" fmla="*/ 0 h 2747"/>
                    <a:gd name="T98" fmla="*/ 0 w 1902"/>
                    <a:gd name="T99" fmla="*/ 0 h 2747"/>
                    <a:gd name="T100" fmla="*/ 0 w 1902"/>
                    <a:gd name="T101" fmla="*/ 0 h 2747"/>
                    <a:gd name="T102" fmla="*/ 0 w 1902"/>
                    <a:gd name="T103" fmla="*/ 0 h 2747"/>
                    <a:gd name="T104" fmla="*/ 0 w 1902"/>
                    <a:gd name="T105" fmla="*/ 0 h 274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2"/>
                    <a:gd name="T160" fmla="*/ 0 h 2747"/>
                    <a:gd name="T161" fmla="*/ 1902 w 1902"/>
                    <a:gd name="T162" fmla="*/ 2747 h 274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2" h="2747">
                      <a:moveTo>
                        <a:pt x="150" y="596"/>
                      </a:moveTo>
                      <a:lnTo>
                        <a:pt x="129" y="559"/>
                      </a:lnTo>
                      <a:lnTo>
                        <a:pt x="105" y="502"/>
                      </a:lnTo>
                      <a:lnTo>
                        <a:pt x="74" y="453"/>
                      </a:lnTo>
                      <a:lnTo>
                        <a:pt x="0" y="391"/>
                      </a:lnTo>
                      <a:lnTo>
                        <a:pt x="113" y="460"/>
                      </a:lnTo>
                      <a:lnTo>
                        <a:pt x="119" y="448"/>
                      </a:lnTo>
                      <a:lnTo>
                        <a:pt x="125" y="440"/>
                      </a:lnTo>
                      <a:lnTo>
                        <a:pt x="0" y="340"/>
                      </a:lnTo>
                      <a:lnTo>
                        <a:pt x="62" y="370"/>
                      </a:lnTo>
                      <a:lnTo>
                        <a:pt x="31" y="287"/>
                      </a:lnTo>
                      <a:lnTo>
                        <a:pt x="96" y="373"/>
                      </a:lnTo>
                      <a:lnTo>
                        <a:pt x="165" y="409"/>
                      </a:lnTo>
                      <a:lnTo>
                        <a:pt x="181" y="404"/>
                      </a:lnTo>
                      <a:lnTo>
                        <a:pt x="64" y="246"/>
                      </a:lnTo>
                      <a:lnTo>
                        <a:pt x="137" y="294"/>
                      </a:lnTo>
                      <a:lnTo>
                        <a:pt x="216" y="401"/>
                      </a:lnTo>
                      <a:lnTo>
                        <a:pt x="141" y="247"/>
                      </a:lnTo>
                      <a:lnTo>
                        <a:pt x="260" y="351"/>
                      </a:lnTo>
                      <a:lnTo>
                        <a:pt x="187" y="234"/>
                      </a:lnTo>
                      <a:lnTo>
                        <a:pt x="281" y="349"/>
                      </a:lnTo>
                      <a:lnTo>
                        <a:pt x="299" y="333"/>
                      </a:lnTo>
                      <a:lnTo>
                        <a:pt x="197" y="184"/>
                      </a:lnTo>
                      <a:lnTo>
                        <a:pt x="324" y="327"/>
                      </a:lnTo>
                      <a:lnTo>
                        <a:pt x="343" y="327"/>
                      </a:lnTo>
                      <a:lnTo>
                        <a:pt x="255" y="199"/>
                      </a:lnTo>
                      <a:lnTo>
                        <a:pt x="350" y="304"/>
                      </a:lnTo>
                      <a:lnTo>
                        <a:pt x="293" y="177"/>
                      </a:lnTo>
                      <a:lnTo>
                        <a:pt x="353" y="263"/>
                      </a:lnTo>
                      <a:lnTo>
                        <a:pt x="398" y="298"/>
                      </a:lnTo>
                      <a:lnTo>
                        <a:pt x="339" y="137"/>
                      </a:lnTo>
                      <a:lnTo>
                        <a:pt x="386" y="237"/>
                      </a:lnTo>
                      <a:lnTo>
                        <a:pt x="431" y="280"/>
                      </a:lnTo>
                      <a:lnTo>
                        <a:pt x="366" y="18"/>
                      </a:lnTo>
                      <a:lnTo>
                        <a:pt x="430" y="160"/>
                      </a:lnTo>
                      <a:lnTo>
                        <a:pt x="465" y="228"/>
                      </a:lnTo>
                      <a:lnTo>
                        <a:pt x="437" y="128"/>
                      </a:lnTo>
                      <a:lnTo>
                        <a:pt x="493" y="270"/>
                      </a:lnTo>
                      <a:lnTo>
                        <a:pt x="464" y="105"/>
                      </a:lnTo>
                      <a:lnTo>
                        <a:pt x="498" y="0"/>
                      </a:lnTo>
                      <a:lnTo>
                        <a:pt x="477" y="116"/>
                      </a:lnTo>
                      <a:lnTo>
                        <a:pt x="505" y="207"/>
                      </a:lnTo>
                      <a:lnTo>
                        <a:pt x="509" y="103"/>
                      </a:lnTo>
                      <a:lnTo>
                        <a:pt x="552" y="70"/>
                      </a:lnTo>
                      <a:lnTo>
                        <a:pt x="519" y="121"/>
                      </a:lnTo>
                      <a:lnTo>
                        <a:pt x="525" y="239"/>
                      </a:lnTo>
                      <a:lnTo>
                        <a:pt x="549" y="184"/>
                      </a:lnTo>
                      <a:lnTo>
                        <a:pt x="537" y="263"/>
                      </a:lnTo>
                      <a:lnTo>
                        <a:pt x="561" y="292"/>
                      </a:lnTo>
                      <a:lnTo>
                        <a:pt x="591" y="331"/>
                      </a:lnTo>
                      <a:lnTo>
                        <a:pt x="612" y="347"/>
                      </a:lnTo>
                      <a:lnTo>
                        <a:pt x="665" y="370"/>
                      </a:lnTo>
                      <a:lnTo>
                        <a:pt x="751" y="408"/>
                      </a:lnTo>
                      <a:lnTo>
                        <a:pt x="801" y="431"/>
                      </a:lnTo>
                      <a:lnTo>
                        <a:pt x="858" y="456"/>
                      </a:lnTo>
                      <a:lnTo>
                        <a:pt x="911" y="487"/>
                      </a:lnTo>
                      <a:lnTo>
                        <a:pt x="967" y="526"/>
                      </a:lnTo>
                      <a:lnTo>
                        <a:pt x="1011" y="566"/>
                      </a:lnTo>
                      <a:lnTo>
                        <a:pt x="1027" y="593"/>
                      </a:lnTo>
                      <a:lnTo>
                        <a:pt x="1033" y="610"/>
                      </a:lnTo>
                      <a:lnTo>
                        <a:pt x="1027" y="620"/>
                      </a:lnTo>
                      <a:lnTo>
                        <a:pt x="1000" y="633"/>
                      </a:lnTo>
                      <a:lnTo>
                        <a:pt x="931" y="651"/>
                      </a:lnTo>
                      <a:lnTo>
                        <a:pt x="864" y="667"/>
                      </a:lnTo>
                      <a:lnTo>
                        <a:pt x="864" y="741"/>
                      </a:lnTo>
                      <a:lnTo>
                        <a:pt x="908" y="891"/>
                      </a:lnTo>
                      <a:lnTo>
                        <a:pt x="924" y="953"/>
                      </a:lnTo>
                      <a:lnTo>
                        <a:pt x="935" y="1040"/>
                      </a:lnTo>
                      <a:lnTo>
                        <a:pt x="933" y="1056"/>
                      </a:lnTo>
                      <a:lnTo>
                        <a:pt x="926" y="1070"/>
                      </a:lnTo>
                      <a:lnTo>
                        <a:pt x="911" y="1079"/>
                      </a:lnTo>
                      <a:lnTo>
                        <a:pt x="897" y="1086"/>
                      </a:lnTo>
                      <a:lnTo>
                        <a:pt x="882" y="1087"/>
                      </a:lnTo>
                      <a:lnTo>
                        <a:pt x="837" y="1080"/>
                      </a:lnTo>
                      <a:lnTo>
                        <a:pt x="803" y="1077"/>
                      </a:lnTo>
                      <a:lnTo>
                        <a:pt x="798" y="1117"/>
                      </a:lnTo>
                      <a:lnTo>
                        <a:pt x="814" y="1154"/>
                      </a:lnTo>
                      <a:lnTo>
                        <a:pt x="873" y="1254"/>
                      </a:lnTo>
                      <a:lnTo>
                        <a:pt x="903" y="1312"/>
                      </a:lnTo>
                      <a:lnTo>
                        <a:pt x="941" y="1385"/>
                      </a:lnTo>
                      <a:lnTo>
                        <a:pt x="1001" y="1489"/>
                      </a:lnTo>
                      <a:lnTo>
                        <a:pt x="1021" y="1574"/>
                      </a:lnTo>
                      <a:lnTo>
                        <a:pt x="1130" y="1686"/>
                      </a:lnTo>
                      <a:lnTo>
                        <a:pt x="1220" y="1767"/>
                      </a:lnTo>
                      <a:lnTo>
                        <a:pt x="1232" y="1809"/>
                      </a:lnTo>
                      <a:lnTo>
                        <a:pt x="1258" y="1893"/>
                      </a:lnTo>
                      <a:lnTo>
                        <a:pt x="1274" y="1968"/>
                      </a:lnTo>
                      <a:lnTo>
                        <a:pt x="1293" y="2045"/>
                      </a:lnTo>
                      <a:lnTo>
                        <a:pt x="1331" y="2186"/>
                      </a:lnTo>
                      <a:lnTo>
                        <a:pt x="1366" y="2281"/>
                      </a:lnTo>
                      <a:lnTo>
                        <a:pt x="1432" y="2421"/>
                      </a:lnTo>
                      <a:lnTo>
                        <a:pt x="1455" y="2445"/>
                      </a:lnTo>
                      <a:lnTo>
                        <a:pt x="1479" y="2466"/>
                      </a:lnTo>
                      <a:lnTo>
                        <a:pt x="1502" y="2483"/>
                      </a:lnTo>
                      <a:lnTo>
                        <a:pt x="1520" y="2494"/>
                      </a:lnTo>
                      <a:lnTo>
                        <a:pt x="1565" y="2502"/>
                      </a:lnTo>
                      <a:lnTo>
                        <a:pt x="1589" y="2505"/>
                      </a:lnTo>
                      <a:lnTo>
                        <a:pt x="1636" y="2520"/>
                      </a:lnTo>
                      <a:lnTo>
                        <a:pt x="1691" y="2539"/>
                      </a:lnTo>
                      <a:lnTo>
                        <a:pt x="1737" y="2558"/>
                      </a:lnTo>
                      <a:lnTo>
                        <a:pt x="1778" y="2583"/>
                      </a:lnTo>
                      <a:lnTo>
                        <a:pt x="1823" y="2612"/>
                      </a:lnTo>
                      <a:lnTo>
                        <a:pt x="1852" y="2632"/>
                      </a:lnTo>
                      <a:lnTo>
                        <a:pt x="1882" y="2655"/>
                      </a:lnTo>
                      <a:lnTo>
                        <a:pt x="1894" y="2669"/>
                      </a:lnTo>
                      <a:lnTo>
                        <a:pt x="1902" y="2693"/>
                      </a:lnTo>
                      <a:lnTo>
                        <a:pt x="1901" y="2706"/>
                      </a:lnTo>
                      <a:lnTo>
                        <a:pt x="1901" y="2725"/>
                      </a:lnTo>
                      <a:lnTo>
                        <a:pt x="1886" y="2728"/>
                      </a:lnTo>
                      <a:lnTo>
                        <a:pt x="1856" y="2732"/>
                      </a:lnTo>
                      <a:lnTo>
                        <a:pt x="1775" y="2747"/>
                      </a:lnTo>
                      <a:lnTo>
                        <a:pt x="1658" y="2734"/>
                      </a:lnTo>
                      <a:lnTo>
                        <a:pt x="1460" y="2746"/>
                      </a:lnTo>
                      <a:lnTo>
                        <a:pt x="1281" y="2746"/>
                      </a:lnTo>
                      <a:lnTo>
                        <a:pt x="1236" y="2742"/>
                      </a:lnTo>
                      <a:lnTo>
                        <a:pt x="1219" y="2739"/>
                      </a:lnTo>
                      <a:lnTo>
                        <a:pt x="1207" y="2734"/>
                      </a:lnTo>
                      <a:lnTo>
                        <a:pt x="1201" y="2697"/>
                      </a:lnTo>
                      <a:lnTo>
                        <a:pt x="1191" y="2572"/>
                      </a:lnTo>
                      <a:lnTo>
                        <a:pt x="1169" y="2312"/>
                      </a:lnTo>
                      <a:lnTo>
                        <a:pt x="1161" y="2198"/>
                      </a:lnTo>
                      <a:lnTo>
                        <a:pt x="1141" y="2100"/>
                      </a:lnTo>
                      <a:lnTo>
                        <a:pt x="1125" y="2060"/>
                      </a:lnTo>
                      <a:lnTo>
                        <a:pt x="1106" y="2041"/>
                      </a:lnTo>
                      <a:lnTo>
                        <a:pt x="1080" y="2032"/>
                      </a:lnTo>
                      <a:lnTo>
                        <a:pt x="1042" y="2020"/>
                      </a:lnTo>
                      <a:lnTo>
                        <a:pt x="1005" y="2012"/>
                      </a:lnTo>
                      <a:lnTo>
                        <a:pt x="952" y="2010"/>
                      </a:lnTo>
                      <a:lnTo>
                        <a:pt x="881" y="2007"/>
                      </a:lnTo>
                      <a:lnTo>
                        <a:pt x="749" y="2015"/>
                      </a:lnTo>
                      <a:lnTo>
                        <a:pt x="631" y="2021"/>
                      </a:lnTo>
                      <a:lnTo>
                        <a:pt x="599" y="2023"/>
                      </a:lnTo>
                      <a:lnTo>
                        <a:pt x="576" y="2021"/>
                      </a:lnTo>
                      <a:lnTo>
                        <a:pt x="552" y="2016"/>
                      </a:lnTo>
                      <a:lnTo>
                        <a:pt x="535" y="2010"/>
                      </a:lnTo>
                      <a:lnTo>
                        <a:pt x="520" y="2002"/>
                      </a:lnTo>
                      <a:lnTo>
                        <a:pt x="509" y="1990"/>
                      </a:lnTo>
                      <a:lnTo>
                        <a:pt x="498" y="1975"/>
                      </a:lnTo>
                      <a:lnTo>
                        <a:pt x="490" y="1957"/>
                      </a:lnTo>
                      <a:lnTo>
                        <a:pt x="479" y="1933"/>
                      </a:lnTo>
                      <a:lnTo>
                        <a:pt x="469" y="1906"/>
                      </a:lnTo>
                      <a:lnTo>
                        <a:pt x="443" y="1849"/>
                      </a:lnTo>
                      <a:lnTo>
                        <a:pt x="423" y="1793"/>
                      </a:lnTo>
                      <a:lnTo>
                        <a:pt x="400" y="1738"/>
                      </a:lnTo>
                      <a:lnTo>
                        <a:pt x="375" y="1687"/>
                      </a:lnTo>
                      <a:lnTo>
                        <a:pt x="344" y="1627"/>
                      </a:lnTo>
                      <a:lnTo>
                        <a:pt x="322" y="1591"/>
                      </a:lnTo>
                      <a:lnTo>
                        <a:pt x="305" y="1561"/>
                      </a:lnTo>
                      <a:lnTo>
                        <a:pt x="298" y="1543"/>
                      </a:lnTo>
                      <a:lnTo>
                        <a:pt x="294" y="1515"/>
                      </a:lnTo>
                      <a:lnTo>
                        <a:pt x="288" y="1429"/>
                      </a:lnTo>
                      <a:lnTo>
                        <a:pt x="274" y="1220"/>
                      </a:lnTo>
                      <a:lnTo>
                        <a:pt x="266" y="1125"/>
                      </a:lnTo>
                      <a:lnTo>
                        <a:pt x="281" y="1038"/>
                      </a:lnTo>
                      <a:lnTo>
                        <a:pt x="288" y="952"/>
                      </a:lnTo>
                      <a:lnTo>
                        <a:pt x="228" y="819"/>
                      </a:lnTo>
                      <a:lnTo>
                        <a:pt x="209" y="753"/>
                      </a:lnTo>
                      <a:lnTo>
                        <a:pt x="192" y="694"/>
                      </a:lnTo>
                      <a:lnTo>
                        <a:pt x="177" y="644"/>
                      </a:lnTo>
                      <a:lnTo>
                        <a:pt x="150" y="596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4" name="Group 25"/>
                <p:cNvGrpSpPr>
                  <a:grpSpLocks/>
                </p:cNvGrpSpPr>
                <p:nvPr/>
              </p:nvGrpSpPr>
              <p:grpSpPr bwMode="auto">
                <a:xfrm>
                  <a:off x="4887" y="2284"/>
                  <a:ext cx="139" cy="438"/>
                  <a:chOff x="4887" y="2284"/>
                  <a:chExt cx="139" cy="438"/>
                </a:xfrm>
              </p:grpSpPr>
              <p:grpSp>
                <p:nvGrpSpPr>
                  <p:cNvPr id="11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914" y="2284"/>
                    <a:ext cx="33" cy="90"/>
                    <a:chOff x="4914" y="2284"/>
                    <a:chExt cx="33" cy="90"/>
                  </a:xfrm>
                </p:grpSpPr>
                <p:sp>
                  <p:nvSpPr>
                    <p:cNvPr id="11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7" y="2309"/>
                      <a:ext cx="10" cy="65"/>
                    </a:xfrm>
                    <a:prstGeom prst="ellipse">
                      <a:avLst/>
                    </a:prstGeom>
                    <a:solidFill>
                      <a:srgbClr val="DFD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914" y="2284"/>
                      <a:ext cx="16" cy="39"/>
                    </a:xfrm>
                    <a:custGeom>
                      <a:avLst/>
                      <a:gdLst>
                        <a:gd name="T0" fmla="*/ 0 w 66"/>
                        <a:gd name="T1" fmla="*/ 0 h 116"/>
                        <a:gd name="T2" fmla="*/ 0 w 66"/>
                        <a:gd name="T3" fmla="*/ 0 h 116"/>
                        <a:gd name="T4" fmla="*/ 0 w 66"/>
                        <a:gd name="T5" fmla="*/ 0 h 116"/>
                        <a:gd name="T6" fmla="*/ 0 w 66"/>
                        <a:gd name="T7" fmla="*/ 0 h 116"/>
                        <a:gd name="T8" fmla="*/ 0 w 66"/>
                        <a:gd name="T9" fmla="*/ 0 h 116"/>
                        <a:gd name="T10" fmla="*/ 0 w 66"/>
                        <a:gd name="T11" fmla="*/ 0 h 116"/>
                        <a:gd name="T12" fmla="*/ 0 w 66"/>
                        <a:gd name="T13" fmla="*/ 0 h 116"/>
                        <a:gd name="T14" fmla="*/ 0 w 66"/>
                        <a:gd name="T15" fmla="*/ 0 h 116"/>
                        <a:gd name="T16" fmla="*/ 0 w 66"/>
                        <a:gd name="T17" fmla="*/ 0 h 1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6"/>
                        <a:gd name="T28" fmla="*/ 0 h 116"/>
                        <a:gd name="T29" fmla="*/ 66 w 66"/>
                        <a:gd name="T30" fmla="*/ 116 h 1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6" h="116">
                          <a:moveTo>
                            <a:pt x="66" y="0"/>
                          </a:moveTo>
                          <a:lnTo>
                            <a:pt x="48" y="3"/>
                          </a:lnTo>
                          <a:lnTo>
                            <a:pt x="33" y="8"/>
                          </a:lnTo>
                          <a:lnTo>
                            <a:pt x="22" y="17"/>
                          </a:lnTo>
                          <a:lnTo>
                            <a:pt x="13" y="30"/>
                          </a:lnTo>
                          <a:lnTo>
                            <a:pt x="7" y="51"/>
                          </a:lnTo>
                          <a:lnTo>
                            <a:pt x="2" y="75"/>
                          </a:lnTo>
                          <a:lnTo>
                            <a:pt x="0" y="94"/>
                          </a:lnTo>
                          <a:lnTo>
                            <a:pt x="3" y="11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887" y="2466"/>
                    <a:ext cx="139" cy="256"/>
                    <a:chOff x="4887" y="2466"/>
                    <a:chExt cx="139" cy="256"/>
                  </a:xfrm>
                </p:grpSpPr>
                <p:sp>
                  <p:nvSpPr>
                    <p:cNvPr id="11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887" y="2612"/>
                      <a:ext cx="139" cy="110"/>
                    </a:xfrm>
                    <a:custGeom>
                      <a:avLst/>
                      <a:gdLst>
                        <a:gd name="T0" fmla="*/ 0 w 557"/>
                        <a:gd name="T1" fmla="*/ 0 h 331"/>
                        <a:gd name="T2" fmla="*/ 0 w 557"/>
                        <a:gd name="T3" fmla="*/ 0 h 331"/>
                        <a:gd name="T4" fmla="*/ 0 w 557"/>
                        <a:gd name="T5" fmla="*/ 0 h 331"/>
                        <a:gd name="T6" fmla="*/ 0 w 557"/>
                        <a:gd name="T7" fmla="*/ 0 h 331"/>
                        <a:gd name="T8" fmla="*/ 0 w 557"/>
                        <a:gd name="T9" fmla="*/ 0 h 331"/>
                        <a:gd name="T10" fmla="*/ 0 w 557"/>
                        <a:gd name="T11" fmla="*/ 0 h 331"/>
                        <a:gd name="T12" fmla="*/ 0 w 557"/>
                        <a:gd name="T13" fmla="*/ 0 h 331"/>
                        <a:gd name="T14" fmla="*/ 0 w 557"/>
                        <a:gd name="T15" fmla="*/ 0 h 331"/>
                        <a:gd name="T16" fmla="*/ 0 w 557"/>
                        <a:gd name="T17" fmla="*/ 0 h 331"/>
                        <a:gd name="T18" fmla="*/ 0 w 557"/>
                        <a:gd name="T19" fmla="*/ 0 h 331"/>
                        <a:gd name="T20" fmla="*/ 0 w 557"/>
                        <a:gd name="T21" fmla="*/ 0 h 331"/>
                        <a:gd name="T22" fmla="*/ 0 w 557"/>
                        <a:gd name="T23" fmla="*/ 0 h 331"/>
                        <a:gd name="T24" fmla="*/ 0 w 557"/>
                        <a:gd name="T25" fmla="*/ 0 h 331"/>
                        <a:gd name="T26" fmla="*/ 0 w 557"/>
                        <a:gd name="T27" fmla="*/ 0 h 331"/>
                        <a:gd name="T28" fmla="*/ 0 w 557"/>
                        <a:gd name="T29" fmla="*/ 0 h 331"/>
                        <a:gd name="T30" fmla="*/ 0 w 557"/>
                        <a:gd name="T31" fmla="*/ 0 h 331"/>
                        <a:gd name="T32" fmla="*/ 0 w 557"/>
                        <a:gd name="T33" fmla="*/ 0 h 331"/>
                        <a:gd name="T34" fmla="*/ 0 w 557"/>
                        <a:gd name="T35" fmla="*/ 0 h 33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57"/>
                        <a:gd name="T55" fmla="*/ 0 h 331"/>
                        <a:gd name="T56" fmla="*/ 557 w 557"/>
                        <a:gd name="T57" fmla="*/ 331 h 331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57" h="331">
                          <a:moveTo>
                            <a:pt x="0" y="0"/>
                          </a:moveTo>
                          <a:lnTo>
                            <a:pt x="27" y="35"/>
                          </a:lnTo>
                          <a:lnTo>
                            <a:pt x="75" y="93"/>
                          </a:lnTo>
                          <a:lnTo>
                            <a:pt x="127" y="153"/>
                          </a:lnTo>
                          <a:lnTo>
                            <a:pt x="176" y="208"/>
                          </a:lnTo>
                          <a:lnTo>
                            <a:pt x="217" y="250"/>
                          </a:lnTo>
                          <a:lnTo>
                            <a:pt x="251" y="278"/>
                          </a:lnTo>
                          <a:lnTo>
                            <a:pt x="272" y="295"/>
                          </a:lnTo>
                          <a:lnTo>
                            <a:pt x="297" y="308"/>
                          </a:lnTo>
                          <a:lnTo>
                            <a:pt x="330" y="317"/>
                          </a:lnTo>
                          <a:lnTo>
                            <a:pt x="370" y="326"/>
                          </a:lnTo>
                          <a:lnTo>
                            <a:pt x="405" y="331"/>
                          </a:lnTo>
                          <a:lnTo>
                            <a:pt x="430" y="330"/>
                          </a:lnTo>
                          <a:lnTo>
                            <a:pt x="456" y="319"/>
                          </a:lnTo>
                          <a:lnTo>
                            <a:pt x="479" y="308"/>
                          </a:lnTo>
                          <a:lnTo>
                            <a:pt x="503" y="300"/>
                          </a:lnTo>
                          <a:lnTo>
                            <a:pt x="528" y="294"/>
                          </a:lnTo>
                          <a:lnTo>
                            <a:pt x="557" y="29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907" y="2466"/>
                      <a:ext cx="80" cy="189"/>
                    </a:xfrm>
                    <a:custGeom>
                      <a:avLst/>
                      <a:gdLst>
                        <a:gd name="T0" fmla="*/ 0 w 323"/>
                        <a:gd name="T1" fmla="*/ 0 h 566"/>
                        <a:gd name="T2" fmla="*/ 0 w 323"/>
                        <a:gd name="T3" fmla="*/ 0 h 566"/>
                        <a:gd name="T4" fmla="*/ 0 w 323"/>
                        <a:gd name="T5" fmla="*/ 0 h 566"/>
                        <a:gd name="T6" fmla="*/ 0 w 323"/>
                        <a:gd name="T7" fmla="*/ 0 h 566"/>
                        <a:gd name="T8" fmla="*/ 0 w 323"/>
                        <a:gd name="T9" fmla="*/ 0 h 566"/>
                        <a:gd name="T10" fmla="*/ 0 w 323"/>
                        <a:gd name="T11" fmla="*/ 0 h 566"/>
                        <a:gd name="T12" fmla="*/ 0 w 323"/>
                        <a:gd name="T13" fmla="*/ 0 h 566"/>
                        <a:gd name="T14" fmla="*/ 0 w 323"/>
                        <a:gd name="T15" fmla="*/ 0 h 566"/>
                        <a:gd name="T16" fmla="*/ 0 w 323"/>
                        <a:gd name="T17" fmla="*/ 0 h 566"/>
                        <a:gd name="T18" fmla="*/ 0 w 323"/>
                        <a:gd name="T19" fmla="*/ 0 h 566"/>
                        <a:gd name="T20" fmla="*/ 0 w 323"/>
                        <a:gd name="T21" fmla="*/ 0 h 566"/>
                        <a:gd name="T22" fmla="*/ 0 w 323"/>
                        <a:gd name="T23" fmla="*/ 0 h 566"/>
                        <a:gd name="T24" fmla="*/ 0 w 323"/>
                        <a:gd name="T25" fmla="*/ 0 h 566"/>
                        <a:gd name="T26" fmla="*/ 0 w 323"/>
                        <a:gd name="T27" fmla="*/ 0 h 566"/>
                        <a:gd name="T28" fmla="*/ 0 w 323"/>
                        <a:gd name="T29" fmla="*/ 0 h 566"/>
                        <a:gd name="T30" fmla="*/ 0 w 323"/>
                        <a:gd name="T31" fmla="*/ 0 h 566"/>
                        <a:gd name="T32" fmla="*/ 0 w 323"/>
                        <a:gd name="T33" fmla="*/ 0 h 566"/>
                        <a:gd name="T34" fmla="*/ 0 w 323"/>
                        <a:gd name="T35" fmla="*/ 0 h 566"/>
                        <a:gd name="T36" fmla="*/ 0 w 323"/>
                        <a:gd name="T37" fmla="*/ 0 h 566"/>
                        <a:gd name="T38" fmla="*/ 0 w 323"/>
                        <a:gd name="T39" fmla="*/ 0 h 566"/>
                        <a:gd name="T40" fmla="*/ 0 w 323"/>
                        <a:gd name="T41" fmla="*/ 0 h 566"/>
                        <a:gd name="T42" fmla="*/ 0 w 323"/>
                        <a:gd name="T43" fmla="*/ 0 h 566"/>
                        <a:gd name="T44" fmla="*/ 0 w 323"/>
                        <a:gd name="T45" fmla="*/ 0 h 566"/>
                        <a:gd name="T46" fmla="*/ 0 w 323"/>
                        <a:gd name="T47" fmla="*/ 0 h 566"/>
                        <a:gd name="T48" fmla="*/ 0 w 323"/>
                        <a:gd name="T49" fmla="*/ 0 h 566"/>
                        <a:gd name="T50" fmla="*/ 0 w 323"/>
                        <a:gd name="T51" fmla="*/ 0 h 566"/>
                        <a:gd name="T52" fmla="*/ 0 w 323"/>
                        <a:gd name="T53" fmla="*/ 0 h 566"/>
                        <a:gd name="T54" fmla="*/ 0 w 323"/>
                        <a:gd name="T55" fmla="*/ 0 h 566"/>
                        <a:gd name="T56" fmla="*/ 0 w 323"/>
                        <a:gd name="T57" fmla="*/ 0 h 566"/>
                        <a:gd name="T58" fmla="*/ 0 w 323"/>
                        <a:gd name="T59" fmla="*/ 0 h 566"/>
                        <a:gd name="T60" fmla="*/ 0 w 323"/>
                        <a:gd name="T61" fmla="*/ 0 h 566"/>
                        <a:gd name="T62" fmla="*/ 0 w 323"/>
                        <a:gd name="T63" fmla="*/ 0 h 566"/>
                        <a:gd name="T64" fmla="*/ 0 w 323"/>
                        <a:gd name="T65" fmla="*/ 0 h 566"/>
                        <a:gd name="T66" fmla="*/ 0 w 323"/>
                        <a:gd name="T67" fmla="*/ 0 h 566"/>
                        <a:gd name="T68" fmla="*/ 0 w 323"/>
                        <a:gd name="T69" fmla="*/ 0 h 566"/>
                        <a:gd name="T70" fmla="*/ 0 w 323"/>
                        <a:gd name="T71" fmla="*/ 0 h 566"/>
                        <a:gd name="T72" fmla="*/ 0 w 323"/>
                        <a:gd name="T73" fmla="*/ 0 h 566"/>
                        <a:gd name="T74" fmla="*/ 0 w 323"/>
                        <a:gd name="T75" fmla="*/ 0 h 566"/>
                        <a:gd name="T76" fmla="*/ 0 w 323"/>
                        <a:gd name="T77" fmla="*/ 0 h 566"/>
                        <a:gd name="T78" fmla="*/ 0 w 323"/>
                        <a:gd name="T79" fmla="*/ 0 h 566"/>
                        <a:gd name="T80" fmla="*/ 0 w 323"/>
                        <a:gd name="T81" fmla="*/ 0 h 566"/>
                        <a:gd name="T82" fmla="*/ 0 w 323"/>
                        <a:gd name="T83" fmla="*/ 0 h 56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23"/>
                        <a:gd name="T127" fmla="*/ 0 h 566"/>
                        <a:gd name="T128" fmla="*/ 323 w 323"/>
                        <a:gd name="T129" fmla="*/ 566 h 56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23" h="566">
                          <a:moveTo>
                            <a:pt x="323" y="212"/>
                          </a:moveTo>
                          <a:lnTo>
                            <a:pt x="312" y="174"/>
                          </a:lnTo>
                          <a:lnTo>
                            <a:pt x="307" y="140"/>
                          </a:lnTo>
                          <a:lnTo>
                            <a:pt x="304" y="98"/>
                          </a:lnTo>
                          <a:lnTo>
                            <a:pt x="308" y="74"/>
                          </a:lnTo>
                          <a:lnTo>
                            <a:pt x="313" y="53"/>
                          </a:lnTo>
                          <a:lnTo>
                            <a:pt x="310" y="26"/>
                          </a:lnTo>
                          <a:lnTo>
                            <a:pt x="304" y="5"/>
                          </a:lnTo>
                          <a:lnTo>
                            <a:pt x="298" y="2"/>
                          </a:lnTo>
                          <a:lnTo>
                            <a:pt x="292" y="5"/>
                          </a:lnTo>
                          <a:lnTo>
                            <a:pt x="278" y="26"/>
                          </a:lnTo>
                          <a:lnTo>
                            <a:pt x="259" y="44"/>
                          </a:lnTo>
                          <a:lnTo>
                            <a:pt x="234" y="44"/>
                          </a:lnTo>
                          <a:lnTo>
                            <a:pt x="223" y="21"/>
                          </a:lnTo>
                          <a:lnTo>
                            <a:pt x="213" y="6"/>
                          </a:lnTo>
                          <a:lnTo>
                            <a:pt x="193" y="4"/>
                          </a:lnTo>
                          <a:lnTo>
                            <a:pt x="173" y="0"/>
                          </a:lnTo>
                          <a:lnTo>
                            <a:pt x="162" y="21"/>
                          </a:lnTo>
                          <a:lnTo>
                            <a:pt x="155" y="43"/>
                          </a:lnTo>
                          <a:lnTo>
                            <a:pt x="123" y="43"/>
                          </a:lnTo>
                          <a:lnTo>
                            <a:pt x="116" y="34"/>
                          </a:lnTo>
                          <a:lnTo>
                            <a:pt x="105" y="21"/>
                          </a:lnTo>
                          <a:lnTo>
                            <a:pt x="94" y="15"/>
                          </a:lnTo>
                          <a:lnTo>
                            <a:pt x="84" y="17"/>
                          </a:lnTo>
                          <a:lnTo>
                            <a:pt x="73" y="23"/>
                          </a:lnTo>
                          <a:lnTo>
                            <a:pt x="67" y="34"/>
                          </a:lnTo>
                          <a:lnTo>
                            <a:pt x="67" y="97"/>
                          </a:lnTo>
                          <a:lnTo>
                            <a:pt x="50" y="92"/>
                          </a:lnTo>
                          <a:lnTo>
                            <a:pt x="27" y="85"/>
                          </a:lnTo>
                          <a:lnTo>
                            <a:pt x="9" y="88"/>
                          </a:lnTo>
                          <a:lnTo>
                            <a:pt x="7" y="95"/>
                          </a:lnTo>
                          <a:lnTo>
                            <a:pt x="7" y="106"/>
                          </a:lnTo>
                          <a:lnTo>
                            <a:pt x="14" y="136"/>
                          </a:lnTo>
                          <a:lnTo>
                            <a:pt x="24" y="168"/>
                          </a:lnTo>
                          <a:lnTo>
                            <a:pt x="28" y="187"/>
                          </a:lnTo>
                          <a:lnTo>
                            <a:pt x="0" y="308"/>
                          </a:lnTo>
                          <a:lnTo>
                            <a:pt x="14" y="321"/>
                          </a:lnTo>
                          <a:lnTo>
                            <a:pt x="41" y="339"/>
                          </a:lnTo>
                          <a:lnTo>
                            <a:pt x="122" y="391"/>
                          </a:lnTo>
                          <a:lnTo>
                            <a:pt x="152" y="391"/>
                          </a:lnTo>
                          <a:lnTo>
                            <a:pt x="195" y="433"/>
                          </a:lnTo>
                          <a:lnTo>
                            <a:pt x="306" y="56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82" name="Group 32"/>
            <p:cNvGrpSpPr>
              <a:grpSpLocks/>
            </p:cNvGrpSpPr>
            <p:nvPr/>
          </p:nvGrpSpPr>
          <p:grpSpPr bwMode="auto">
            <a:xfrm>
              <a:off x="5036" y="2224"/>
              <a:ext cx="500" cy="862"/>
              <a:chOff x="5036" y="2224"/>
              <a:chExt cx="500" cy="862"/>
            </a:xfrm>
          </p:grpSpPr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5036" y="2634"/>
                <a:ext cx="381" cy="452"/>
              </a:xfrm>
              <a:custGeom>
                <a:avLst/>
                <a:gdLst>
                  <a:gd name="T0" fmla="*/ 0 w 1521"/>
                  <a:gd name="T1" fmla="*/ 0 h 1357"/>
                  <a:gd name="T2" fmla="*/ 0 w 1521"/>
                  <a:gd name="T3" fmla="*/ 0 h 1357"/>
                  <a:gd name="T4" fmla="*/ 0 w 1521"/>
                  <a:gd name="T5" fmla="*/ 0 h 1357"/>
                  <a:gd name="T6" fmla="*/ 0 w 1521"/>
                  <a:gd name="T7" fmla="*/ 0 h 1357"/>
                  <a:gd name="T8" fmla="*/ 0 w 1521"/>
                  <a:gd name="T9" fmla="*/ 0 h 1357"/>
                  <a:gd name="T10" fmla="*/ 0 w 1521"/>
                  <a:gd name="T11" fmla="*/ 0 h 1357"/>
                  <a:gd name="T12" fmla="*/ 0 w 1521"/>
                  <a:gd name="T13" fmla="*/ 0 h 1357"/>
                  <a:gd name="T14" fmla="*/ 0 w 1521"/>
                  <a:gd name="T15" fmla="*/ 0 h 1357"/>
                  <a:gd name="T16" fmla="*/ 0 w 1521"/>
                  <a:gd name="T17" fmla="*/ 0 h 1357"/>
                  <a:gd name="T18" fmla="*/ 0 w 1521"/>
                  <a:gd name="T19" fmla="*/ 0 h 1357"/>
                  <a:gd name="T20" fmla="*/ 0 w 1521"/>
                  <a:gd name="T21" fmla="*/ 0 h 1357"/>
                  <a:gd name="T22" fmla="*/ 0 w 1521"/>
                  <a:gd name="T23" fmla="*/ 0 h 13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1"/>
                  <a:gd name="T37" fmla="*/ 0 h 1357"/>
                  <a:gd name="T38" fmla="*/ 1521 w 1521"/>
                  <a:gd name="T39" fmla="*/ 1357 h 13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1" h="1357">
                    <a:moveTo>
                      <a:pt x="1521" y="1353"/>
                    </a:moveTo>
                    <a:lnTo>
                      <a:pt x="1521" y="656"/>
                    </a:lnTo>
                    <a:lnTo>
                      <a:pt x="1499" y="100"/>
                    </a:lnTo>
                    <a:lnTo>
                      <a:pt x="755" y="0"/>
                    </a:lnTo>
                    <a:lnTo>
                      <a:pt x="26" y="114"/>
                    </a:lnTo>
                    <a:lnTo>
                      <a:pt x="0" y="656"/>
                    </a:lnTo>
                    <a:lnTo>
                      <a:pt x="0" y="1342"/>
                    </a:lnTo>
                    <a:lnTo>
                      <a:pt x="128" y="1342"/>
                    </a:lnTo>
                    <a:lnTo>
                      <a:pt x="141" y="364"/>
                    </a:lnTo>
                    <a:lnTo>
                      <a:pt x="1380" y="364"/>
                    </a:lnTo>
                    <a:lnTo>
                      <a:pt x="1393" y="1357"/>
                    </a:lnTo>
                    <a:lnTo>
                      <a:pt x="1521" y="1353"/>
                    </a:lnTo>
                    <a:close/>
                  </a:path>
                </a:pathLst>
              </a:custGeom>
              <a:solidFill>
                <a:srgbClr val="00008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4" name="Group 34"/>
              <p:cNvGrpSpPr>
                <a:grpSpLocks/>
              </p:cNvGrpSpPr>
              <p:nvPr/>
            </p:nvGrpSpPr>
            <p:grpSpPr bwMode="auto">
              <a:xfrm>
                <a:off x="5082" y="2224"/>
                <a:ext cx="454" cy="674"/>
                <a:chOff x="5082" y="2224"/>
                <a:chExt cx="454" cy="674"/>
              </a:xfrm>
            </p:grpSpPr>
            <p:grpSp>
              <p:nvGrpSpPr>
                <p:cNvPr id="85" name="Group 35"/>
                <p:cNvGrpSpPr>
                  <a:grpSpLocks/>
                </p:cNvGrpSpPr>
                <p:nvPr/>
              </p:nvGrpSpPr>
              <p:grpSpPr bwMode="auto">
                <a:xfrm>
                  <a:off x="5082" y="2624"/>
                  <a:ext cx="160" cy="144"/>
                  <a:chOff x="5082" y="2624"/>
                  <a:chExt cx="160" cy="144"/>
                </a:xfrm>
              </p:grpSpPr>
              <p:grpSp>
                <p:nvGrpSpPr>
                  <p:cNvPr id="9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082" y="2624"/>
                    <a:ext cx="160" cy="144"/>
                    <a:chOff x="5082" y="2624"/>
                    <a:chExt cx="160" cy="144"/>
                  </a:xfrm>
                </p:grpSpPr>
                <p:sp>
                  <p:nvSpPr>
                    <p:cNvPr id="10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084" y="2624"/>
                      <a:ext cx="158" cy="120"/>
                    </a:xfrm>
                    <a:custGeom>
                      <a:avLst/>
                      <a:gdLst>
                        <a:gd name="T0" fmla="*/ 0 w 633"/>
                        <a:gd name="T1" fmla="*/ 0 h 361"/>
                        <a:gd name="T2" fmla="*/ 0 w 633"/>
                        <a:gd name="T3" fmla="*/ 0 h 361"/>
                        <a:gd name="T4" fmla="*/ 0 w 633"/>
                        <a:gd name="T5" fmla="*/ 0 h 361"/>
                        <a:gd name="T6" fmla="*/ 0 w 633"/>
                        <a:gd name="T7" fmla="*/ 0 h 361"/>
                        <a:gd name="T8" fmla="*/ 0 w 633"/>
                        <a:gd name="T9" fmla="*/ 0 h 361"/>
                        <a:gd name="T10" fmla="*/ 0 w 633"/>
                        <a:gd name="T11" fmla="*/ 0 h 361"/>
                        <a:gd name="T12" fmla="*/ 0 w 633"/>
                        <a:gd name="T13" fmla="*/ 0 h 3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33"/>
                        <a:gd name="T22" fmla="*/ 0 h 361"/>
                        <a:gd name="T23" fmla="*/ 633 w 633"/>
                        <a:gd name="T24" fmla="*/ 361 h 3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33" h="361">
                          <a:moveTo>
                            <a:pt x="0" y="79"/>
                          </a:moveTo>
                          <a:lnTo>
                            <a:pt x="291" y="0"/>
                          </a:lnTo>
                          <a:lnTo>
                            <a:pt x="633" y="259"/>
                          </a:lnTo>
                          <a:lnTo>
                            <a:pt x="335" y="361"/>
                          </a:lnTo>
                          <a:lnTo>
                            <a:pt x="174" y="214"/>
                          </a:lnTo>
                          <a:lnTo>
                            <a:pt x="124" y="169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164" y="2710"/>
                      <a:ext cx="78" cy="58"/>
                    </a:xfrm>
                    <a:custGeom>
                      <a:avLst/>
                      <a:gdLst>
                        <a:gd name="T0" fmla="*/ 0 w 312"/>
                        <a:gd name="T1" fmla="*/ 0 h 175"/>
                        <a:gd name="T2" fmla="*/ 0 w 312"/>
                        <a:gd name="T3" fmla="*/ 0 h 175"/>
                        <a:gd name="T4" fmla="*/ 0 w 312"/>
                        <a:gd name="T5" fmla="*/ 0 h 175"/>
                        <a:gd name="T6" fmla="*/ 0 w 312"/>
                        <a:gd name="T7" fmla="*/ 0 h 175"/>
                        <a:gd name="T8" fmla="*/ 0 w 312"/>
                        <a:gd name="T9" fmla="*/ 0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2"/>
                        <a:gd name="T16" fmla="*/ 0 h 175"/>
                        <a:gd name="T17" fmla="*/ 312 w 312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2" h="175">
                          <a:moveTo>
                            <a:pt x="14" y="102"/>
                          </a:moveTo>
                          <a:lnTo>
                            <a:pt x="312" y="0"/>
                          </a:lnTo>
                          <a:lnTo>
                            <a:pt x="312" y="47"/>
                          </a:lnTo>
                          <a:lnTo>
                            <a:pt x="0" y="175"/>
                          </a:lnTo>
                          <a:lnTo>
                            <a:pt x="14" y="10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082" y="2649"/>
                      <a:ext cx="86" cy="119"/>
                    </a:xfrm>
                    <a:custGeom>
                      <a:avLst/>
                      <a:gdLst>
                        <a:gd name="T0" fmla="*/ 0 w 341"/>
                        <a:gd name="T1" fmla="*/ 0 h 358"/>
                        <a:gd name="T2" fmla="*/ 0 w 341"/>
                        <a:gd name="T3" fmla="*/ 0 h 358"/>
                        <a:gd name="T4" fmla="*/ 0 w 341"/>
                        <a:gd name="T5" fmla="*/ 0 h 358"/>
                        <a:gd name="T6" fmla="*/ 0 w 341"/>
                        <a:gd name="T7" fmla="*/ 0 h 358"/>
                        <a:gd name="T8" fmla="*/ 0 w 341"/>
                        <a:gd name="T9" fmla="*/ 0 h 358"/>
                        <a:gd name="T10" fmla="*/ 0 w 341"/>
                        <a:gd name="T11" fmla="*/ 0 h 358"/>
                        <a:gd name="T12" fmla="*/ 0 w 341"/>
                        <a:gd name="T13" fmla="*/ 0 h 358"/>
                        <a:gd name="T14" fmla="*/ 0 w 341"/>
                        <a:gd name="T15" fmla="*/ 0 h 358"/>
                        <a:gd name="T16" fmla="*/ 0 w 341"/>
                        <a:gd name="T17" fmla="*/ 0 h 358"/>
                        <a:gd name="T18" fmla="*/ 0 w 341"/>
                        <a:gd name="T19" fmla="*/ 0 h 35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41"/>
                        <a:gd name="T31" fmla="*/ 0 h 358"/>
                        <a:gd name="T32" fmla="*/ 341 w 341"/>
                        <a:gd name="T33" fmla="*/ 358 h 35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41" h="358">
                          <a:moveTo>
                            <a:pt x="145" y="103"/>
                          </a:moveTo>
                          <a:lnTo>
                            <a:pt x="255" y="202"/>
                          </a:lnTo>
                          <a:lnTo>
                            <a:pt x="341" y="284"/>
                          </a:lnTo>
                          <a:lnTo>
                            <a:pt x="327" y="358"/>
                          </a:lnTo>
                          <a:lnTo>
                            <a:pt x="208" y="255"/>
                          </a:lnTo>
                          <a:lnTo>
                            <a:pt x="101" y="162"/>
                          </a:lnTo>
                          <a:lnTo>
                            <a:pt x="0" y="77"/>
                          </a:lnTo>
                          <a:lnTo>
                            <a:pt x="8" y="0"/>
                          </a:lnTo>
                          <a:lnTo>
                            <a:pt x="69" y="47"/>
                          </a:lnTo>
                          <a:lnTo>
                            <a:pt x="145" y="103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5107" y="2643"/>
                    <a:ext cx="104" cy="83"/>
                    <a:chOff x="5107" y="2643"/>
                    <a:chExt cx="104" cy="83"/>
                  </a:xfrm>
                </p:grpSpPr>
                <p:grpSp>
                  <p:nvGrpSpPr>
                    <p:cNvPr id="9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4" y="2648"/>
                      <a:ext cx="95" cy="77"/>
                      <a:chOff x="5114" y="2648"/>
                      <a:chExt cx="95" cy="77"/>
                    </a:xfrm>
                  </p:grpSpPr>
                  <p:sp>
                    <p:nvSpPr>
                      <p:cNvPr id="10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3" y="2648"/>
                        <a:ext cx="56" cy="64"/>
                      </a:xfrm>
                      <a:custGeom>
                        <a:avLst/>
                        <a:gdLst>
                          <a:gd name="T0" fmla="*/ 0 w 224"/>
                          <a:gd name="T1" fmla="*/ 0 h 192"/>
                          <a:gd name="T2" fmla="*/ 0 w 224"/>
                          <a:gd name="T3" fmla="*/ 0 h 192"/>
                          <a:gd name="T4" fmla="*/ 0 w 224"/>
                          <a:gd name="T5" fmla="*/ 0 h 192"/>
                          <a:gd name="T6" fmla="*/ 0 60000 65536"/>
                          <a:gd name="T7" fmla="*/ 0 60000 65536"/>
                          <a:gd name="T8" fmla="*/ 0 60000 65536"/>
                          <a:gd name="T9" fmla="*/ 0 w 224"/>
                          <a:gd name="T10" fmla="*/ 0 h 192"/>
                          <a:gd name="T11" fmla="*/ 224 w 224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24" h="192">
                            <a:moveTo>
                              <a:pt x="0" y="0"/>
                            </a:moveTo>
                            <a:lnTo>
                              <a:pt x="86" y="81"/>
                            </a:lnTo>
                            <a:lnTo>
                              <a:pt x="224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6" y="2653"/>
                        <a:ext cx="53" cy="63"/>
                      </a:xfrm>
                      <a:custGeom>
                        <a:avLst/>
                        <a:gdLst>
                          <a:gd name="T0" fmla="*/ 0 w 214"/>
                          <a:gd name="T1" fmla="*/ 0 h 190"/>
                          <a:gd name="T2" fmla="*/ 0 w 214"/>
                          <a:gd name="T3" fmla="*/ 0 h 190"/>
                          <a:gd name="T4" fmla="*/ 0 w 214"/>
                          <a:gd name="T5" fmla="*/ 0 h 190"/>
                          <a:gd name="T6" fmla="*/ 0 60000 65536"/>
                          <a:gd name="T7" fmla="*/ 0 60000 65536"/>
                          <a:gd name="T8" fmla="*/ 0 60000 65536"/>
                          <a:gd name="T9" fmla="*/ 0 w 214"/>
                          <a:gd name="T10" fmla="*/ 0 h 190"/>
                          <a:gd name="T11" fmla="*/ 214 w 214"/>
                          <a:gd name="T12" fmla="*/ 190 h 1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4" h="190">
                            <a:moveTo>
                              <a:pt x="0" y="0"/>
                            </a:moveTo>
                            <a:lnTo>
                              <a:pt x="117" y="102"/>
                            </a:lnTo>
                            <a:lnTo>
                              <a:pt x="214" y="19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4" y="2661"/>
                        <a:ext cx="65" cy="64"/>
                      </a:xfrm>
                      <a:custGeom>
                        <a:avLst/>
                        <a:gdLst>
                          <a:gd name="T0" fmla="*/ 0 w 259"/>
                          <a:gd name="T1" fmla="*/ 0 h 192"/>
                          <a:gd name="T2" fmla="*/ 0 w 259"/>
                          <a:gd name="T3" fmla="*/ 0 h 192"/>
                          <a:gd name="T4" fmla="*/ 0 w 259"/>
                          <a:gd name="T5" fmla="*/ 0 h 192"/>
                          <a:gd name="T6" fmla="*/ 0 w 259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59"/>
                          <a:gd name="T13" fmla="*/ 0 h 192"/>
                          <a:gd name="T14" fmla="*/ 259 w 259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59" h="192">
                            <a:moveTo>
                              <a:pt x="0" y="0"/>
                            </a:moveTo>
                            <a:lnTo>
                              <a:pt x="118" y="73"/>
                            </a:lnTo>
                            <a:lnTo>
                              <a:pt x="191" y="134"/>
                            </a:lnTo>
                            <a:lnTo>
                              <a:pt x="259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8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7" y="2643"/>
                      <a:ext cx="104" cy="83"/>
                      <a:chOff x="5107" y="2643"/>
                      <a:chExt cx="104" cy="83"/>
                    </a:xfrm>
                  </p:grpSpPr>
                  <p:sp>
                    <p:nvSpPr>
                      <p:cNvPr id="99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07" y="2643"/>
                        <a:ext cx="48" cy="1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0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25" y="2659"/>
                        <a:ext cx="44" cy="1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1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39" y="2668"/>
                        <a:ext cx="42" cy="20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2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51" y="2683"/>
                        <a:ext cx="39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3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4" y="2690"/>
                        <a:ext cx="40" cy="2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4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9" y="2707"/>
                        <a:ext cx="42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" name="Group 52"/>
                <p:cNvGrpSpPr>
                  <a:grpSpLocks/>
                </p:cNvGrpSpPr>
                <p:nvPr/>
              </p:nvGrpSpPr>
              <p:grpSpPr bwMode="auto">
                <a:xfrm>
                  <a:off x="5181" y="2224"/>
                  <a:ext cx="355" cy="674"/>
                  <a:chOff x="5181" y="2224"/>
                  <a:chExt cx="355" cy="674"/>
                </a:xfrm>
              </p:grpSpPr>
              <p:sp>
                <p:nvSpPr>
                  <p:cNvPr id="87" name="Freeform 53"/>
                  <p:cNvSpPr>
                    <a:spLocks/>
                  </p:cNvSpPr>
                  <p:nvPr/>
                </p:nvSpPr>
                <p:spPr bwMode="auto">
                  <a:xfrm>
                    <a:off x="5207" y="2716"/>
                    <a:ext cx="82" cy="70"/>
                  </a:xfrm>
                  <a:custGeom>
                    <a:avLst/>
                    <a:gdLst>
                      <a:gd name="T0" fmla="*/ 0 w 325"/>
                      <a:gd name="T1" fmla="*/ 0 h 210"/>
                      <a:gd name="T2" fmla="*/ 0 w 325"/>
                      <a:gd name="T3" fmla="*/ 0 h 210"/>
                      <a:gd name="T4" fmla="*/ 0 w 325"/>
                      <a:gd name="T5" fmla="*/ 0 h 210"/>
                      <a:gd name="T6" fmla="*/ 0 w 325"/>
                      <a:gd name="T7" fmla="*/ 0 h 210"/>
                      <a:gd name="T8" fmla="*/ 0 w 325"/>
                      <a:gd name="T9" fmla="*/ 0 h 210"/>
                      <a:gd name="T10" fmla="*/ 0 w 325"/>
                      <a:gd name="T11" fmla="*/ 0 h 210"/>
                      <a:gd name="T12" fmla="*/ 0 w 325"/>
                      <a:gd name="T13" fmla="*/ 0 h 210"/>
                      <a:gd name="T14" fmla="*/ 0 w 325"/>
                      <a:gd name="T15" fmla="*/ 0 h 210"/>
                      <a:gd name="T16" fmla="*/ 0 w 325"/>
                      <a:gd name="T17" fmla="*/ 0 h 210"/>
                      <a:gd name="T18" fmla="*/ 0 w 325"/>
                      <a:gd name="T19" fmla="*/ 0 h 210"/>
                      <a:gd name="T20" fmla="*/ 0 w 325"/>
                      <a:gd name="T21" fmla="*/ 0 h 210"/>
                      <a:gd name="T22" fmla="*/ 0 w 325"/>
                      <a:gd name="T23" fmla="*/ 0 h 210"/>
                      <a:gd name="T24" fmla="*/ 0 w 325"/>
                      <a:gd name="T25" fmla="*/ 0 h 210"/>
                      <a:gd name="T26" fmla="*/ 0 w 325"/>
                      <a:gd name="T27" fmla="*/ 0 h 2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5"/>
                      <a:gd name="T43" fmla="*/ 0 h 210"/>
                      <a:gd name="T44" fmla="*/ 325 w 325"/>
                      <a:gd name="T45" fmla="*/ 210 h 21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5" h="210">
                        <a:moveTo>
                          <a:pt x="0" y="59"/>
                        </a:moveTo>
                        <a:lnTo>
                          <a:pt x="4" y="100"/>
                        </a:lnTo>
                        <a:lnTo>
                          <a:pt x="17" y="140"/>
                        </a:lnTo>
                        <a:lnTo>
                          <a:pt x="35" y="168"/>
                        </a:lnTo>
                        <a:lnTo>
                          <a:pt x="64" y="192"/>
                        </a:lnTo>
                        <a:lnTo>
                          <a:pt x="102" y="206"/>
                        </a:lnTo>
                        <a:lnTo>
                          <a:pt x="138" y="210"/>
                        </a:lnTo>
                        <a:lnTo>
                          <a:pt x="181" y="202"/>
                        </a:lnTo>
                        <a:lnTo>
                          <a:pt x="216" y="177"/>
                        </a:lnTo>
                        <a:lnTo>
                          <a:pt x="243" y="137"/>
                        </a:lnTo>
                        <a:lnTo>
                          <a:pt x="251" y="94"/>
                        </a:lnTo>
                        <a:lnTo>
                          <a:pt x="269" y="59"/>
                        </a:lnTo>
                        <a:lnTo>
                          <a:pt x="294" y="26"/>
                        </a:lnTo>
                        <a:lnTo>
                          <a:pt x="325" y="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8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181" y="2224"/>
                    <a:ext cx="355" cy="674"/>
                    <a:chOff x="5181" y="2224"/>
                    <a:chExt cx="355" cy="674"/>
                  </a:xfrm>
                </p:grpSpPr>
                <p:grpSp>
                  <p:nvGrpSpPr>
                    <p:cNvPr id="89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1" y="2224"/>
                      <a:ext cx="355" cy="514"/>
                      <a:chOff x="5181" y="2224"/>
                      <a:chExt cx="355" cy="514"/>
                    </a:xfrm>
                  </p:grpSpPr>
                  <p:sp>
                    <p:nvSpPr>
                      <p:cNvPr id="93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1" y="2224"/>
                        <a:ext cx="355" cy="514"/>
                      </a:xfrm>
                      <a:custGeom>
                        <a:avLst/>
                        <a:gdLst>
                          <a:gd name="T0" fmla="*/ 0 w 1422"/>
                          <a:gd name="T1" fmla="*/ 0 h 1543"/>
                          <a:gd name="T2" fmla="*/ 0 w 1422"/>
                          <a:gd name="T3" fmla="*/ 0 h 1543"/>
                          <a:gd name="T4" fmla="*/ 0 w 1422"/>
                          <a:gd name="T5" fmla="*/ 0 h 1543"/>
                          <a:gd name="T6" fmla="*/ 0 w 1422"/>
                          <a:gd name="T7" fmla="*/ 0 h 1543"/>
                          <a:gd name="T8" fmla="*/ 0 w 1422"/>
                          <a:gd name="T9" fmla="*/ 0 h 1543"/>
                          <a:gd name="T10" fmla="*/ 0 w 1422"/>
                          <a:gd name="T11" fmla="*/ 0 h 1543"/>
                          <a:gd name="T12" fmla="*/ 0 w 1422"/>
                          <a:gd name="T13" fmla="*/ 0 h 1543"/>
                          <a:gd name="T14" fmla="*/ 0 w 1422"/>
                          <a:gd name="T15" fmla="*/ 0 h 1543"/>
                          <a:gd name="T16" fmla="*/ 0 w 1422"/>
                          <a:gd name="T17" fmla="*/ 0 h 1543"/>
                          <a:gd name="T18" fmla="*/ 0 w 1422"/>
                          <a:gd name="T19" fmla="*/ 0 h 1543"/>
                          <a:gd name="T20" fmla="*/ 0 w 1422"/>
                          <a:gd name="T21" fmla="*/ 0 h 1543"/>
                          <a:gd name="T22" fmla="*/ 0 w 1422"/>
                          <a:gd name="T23" fmla="*/ 0 h 1543"/>
                          <a:gd name="T24" fmla="*/ 0 w 1422"/>
                          <a:gd name="T25" fmla="*/ 0 h 1543"/>
                          <a:gd name="T26" fmla="*/ 0 w 1422"/>
                          <a:gd name="T27" fmla="*/ 0 h 1543"/>
                          <a:gd name="T28" fmla="*/ 0 w 1422"/>
                          <a:gd name="T29" fmla="*/ 0 h 1543"/>
                          <a:gd name="T30" fmla="*/ 0 w 1422"/>
                          <a:gd name="T31" fmla="*/ 0 h 1543"/>
                          <a:gd name="T32" fmla="*/ 0 w 1422"/>
                          <a:gd name="T33" fmla="*/ 0 h 1543"/>
                          <a:gd name="T34" fmla="*/ 0 w 1422"/>
                          <a:gd name="T35" fmla="*/ 0 h 1543"/>
                          <a:gd name="T36" fmla="*/ 0 w 1422"/>
                          <a:gd name="T37" fmla="*/ 0 h 1543"/>
                          <a:gd name="T38" fmla="*/ 0 w 1422"/>
                          <a:gd name="T39" fmla="*/ 0 h 1543"/>
                          <a:gd name="T40" fmla="*/ 0 w 1422"/>
                          <a:gd name="T41" fmla="*/ 0 h 1543"/>
                          <a:gd name="T42" fmla="*/ 0 w 1422"/>
                          <a:gd name="T43" fmla="*/ 0 h 1543"/>
                          <a:gd name="T44" fmla="*/ 0 w 1422"/>
                          <a:gd name="T45" fmla="*/ 0 h 1543"/>
                          <a:gd name="T46" fmla="*/ 0 w 1422"/>
                          <a:gd name="T47" fmla="*/ 0 h 1543"/>
                          <a:gd name="T48" fmla="*/ 0 w 1422"/>
                          <a:gd name="T49" fmla="*/ 0 h 1543"/>
                          <a:gd name="T50" fmla="*/ 0 w 1422"/>
                          <a:gd name="T51" fmla="*/ 0 h 1543"/>
                          <a:gd name="T52" fmla="*/ 0 w 1422"/>
                          <a:gd name="T53" fmla="*/ 0 h 1543"/>
                          <a:gd name="T54" fmla="*/ 0 w 1422"/>
                          <a:gd name="T55" fmla="*/ 0 h 1543"/>
                          <a:gd name="T56" fmla="*/ 0 w 1422"/>
                          <a:gd name="T57" fmla="*/ 0 h 1543"/>
                          <a:gd name="T58" fmla="*/ 0 w 1422"/>
                          <a:gd name="T59" fmla="*/ 0 h 1543"/>
                          <a:gd name="T60" fmla="*/ 0 w 1422"/>
                          <a:gd name="T61" fmla="*/ 0 h 1543"/>
                          <a:gd name="T62" fmla="*/ 0 w 1422"/>
                          <a:gd name="T63" fmla="*/ 0 h 1543"/>
                          <a:gd name="T64" fmla="*/ 0 w 1422"/>
                          <a:gd name="T65" fmla="*/ 0 h 1543"/>
                          <a:gd name="T66" fmla="*/ 0 w 1422"/>
                          <a:gd name="T67" fmla="*/ 0 h 1543"/>
                          <a:gd name="T68" fmla="*/ 0 w 1422"/>
                          <a:gd name="T69" fmla="*/ 0 h 1543"/>
                          <a:gd name="T70" fmla="*/ 0 w 1422"/>
                          <a:gd name="T71" fmla="*/ 0 h 1543"/>
                          <a:gd name="T72" fmla="*/ 0 w 1422"/>
                          <a:gd name="T73" fmla="*/ 0 h 1543"/>
                          <a:gd name="T74" fmla="*/ 0 w 1422"/>
                          <a:gd name="T75" fmla="*/ 0 h 1543"/>
                          <a:gd name="T76" fmla="*/ 0 w 1422"/>
                          <a:gd name="T77" fmla="*/ 0 h 1543"/>
                          <a:gd name="T78" fmla="*/ 0 w 1422"/>
                          <a:gd name="T79" fmla="*/ 0 h 1543"/>
                          <a:gd name="T80" fmla="*/ 0 w 1422"/>
                          <a:gd name="T81" fmla="*/ 0 h 1543"/>
                          <a:gd name="T82" fmla="*/ 0 w 1422"/>
                          <a:gd name="T83" fmla="*/ 0 h 1543"/>
                          <a:gd name="T84" fmla="*/ 0 w 1422"/>
                          <a:gd name="T85" fmla="*/ 0 h 1543"/>
                          <a:gd name="T86" fmla="*/ 0 w 1422"/>
                          <a:gd name="T87" fmla="*/ 0 h 1543"/>
                          <a:gd name="T88" fmla="*/ 0 w 1422"/>
                          <a:gd name="T89" fmla="*/ 0 h 1543"/>
                          <a:gd name="T90" fmla="*/ 0 w 1422"/>
                          <a:gd name="T91" fmla="*/ 0 h 1543"/>
                          <a:gd name="T92" fmla="*/ 0 w 1422"/>
                          <a:gd name="T93" fmla="*/ 0 h 1543"/>
                          <a:gd name="T94" fmla="*/ 0 w 1422"/>
                          <a:gd name="T95" fmla="*/ 0 h 1543"/>
                          <a:gd name="T96" fmla="*/ 0 w 1422"/>
                          <a:gd name="T97" fmla="*/ 0 h 1543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1422"/>
                          <a:gd name="T148" fmla="*/ 0 h 1543"/>
                          <a:gd name="T149" fmla="*/ 1422 w 1422"/>
                          <a:gd name="T150" fmla="*/ 1543 h 1543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1422" h="1543">
                            <a:moveTo>
                              <a:pt x="266" y="312"/>
                            </a:moveTo>
                            <a:lnTo>
                              <a:pt x="300" y="206"/>
                            </a:lnTo>
                            <a:lnTo>
                              <a:pt x="322" y="138"/>
                            </a:lnTo>
                            <a:lnTo>
                              <a:pt x="330" y="118"/>
                            </a:lnTo>
                            <a:lnTo>
                              <a:pt x="343" y="101"/>
                            </a:lnTo>
                            <a:lnTo>
                              <a:pt x="351" y="93"/>
                            </a:lnTo>
                            <a:lnTo>
                              <a:pt x="366" y="88"/>
                            </a:lnTo>
                            <a:lnTo>
                              <a:pt x="546" y="50"/>
                            </a:lnTo>
                            <a:lnTo>
                              <a:pt x="739" y="14"/>
                            </a:lnTo>
                            <a:lnTo>
                              <a:pt x="914" y="0"/>
                            </a:lnTo>
                            <a:lnTo>
                              <a:pt x="1014" y="0"/>
                            </a:lnTo>
                            <a:lnTo>
                              <a:pt x="1220" y="11"/>
                            </a:lnTo>
                            <a:lnTo>
                              <a:pt x="1371" y="19"/>
                            </a:lnTo>
                            <a:lnTo>
                              <a:pt x="1393" y="22"/>
                            </a:lnTo>
                            <a:lnTo>
                              <a:pt x="1406" y="28"/>
                            </a:lnTo>
                            <a:lnTo>
                              <a:pt x="1415" y="36"/>
                            </a:lnTo>
                            <a:lnTo>
                              <a:pt x="1421" y="46"/>
                            </a:lnTo>
                            <a:lnTo>
                              <a:pt x="1422" y="61"/>
                            </a:lnTo>
                            <a:lnTo>
                              <a:pt x="1414" y="104"/>
                            </a:lnTo>
                            <a:lnTo>
                              <a:pt x="1386" y="242"/>
                            </a:lnTo>
                            <a:lnTo>
                              <a:pt x="1365" y="346"/>
                            </a:lnTo>
                            <a:lnTo>
                              <a:pt x="1316" y="579"/>
                            </a:lnTo>
                            <a:lnTo>
                              <a:pt x="1285" y="723"/>
                            </a:lnTo>
                            <a:lnTo>
                              <a:pt x="1200" y="1060"/>
                            </a:lnTo>
                            <a:lnTo>
                              <a:pt x="1118" y="1330"/>
                            </a:lnTo>
                            <a:lnTo>
                              <a:pt x="1102" y="1381"/>
                            </a:lnTo>
                            <a:lnTo>
                              <a:pt x="1094" y="1411"/>
                            </a:lnTo>
                            <a:lnTo>
                              <a:pt x="1085" y="1440"/>
                            </a:lnTo>
                            <a:lnTo>
                              <a:pt x="1076" y="1455"/>
                            </a:lnTo>
                            <a:lnTo>
                              <a:pt x="1062" y="1473"/>
                            </a:lnTo>
                            <a:lnTo>
                              <a:pt x="1048" y="1481"/>
                            </a:lnTo>
                            <a:lnTo>
                              <a:pt x="1021" y="1488"/>
                            </a:lnTo>
                            <a:lnTo>
                              <a:pt x="972" y="1493"/>
                            </a:lnTo>
                            <a:lnTo>
                              <a:pt x="891" y="1493"/>
                            </a:lnTo>
                            <a:lnTo>
                              <a:pt x="823" y="1501"/>
                            </a:lnTo>
                            <a:lnTo>
                              <a:pt x="733" y="1516"/>
                            </a:lnTo>
                            <a:lnTo>
                              <a:pt x="639" y="1533"/>
                            </a:lnTo>
                            <a:lnTo>
                              <a:pt x="576" y="1543"/>
                            </a:lnTo>
                            <a:lnTo>
                              <a:pt x="498" y="1543"/>
                            </a:lnTo>
                            <a:lnTo>
                              <a:pt x="482" y="1533"/>
                            </a:lnTo>
                            <a:lnTo>
                              <a:pt x="42" y="1226"/>
                            </a:lnTo>
                            <a:lnTo>
                              <a:pt x="22" y="1205"/>
                            </a:lnTo>
                            <a:lnTo>
                              <a:pt x="6" y="1184"/>
                            </a:lnTo>
                            <a:lnTo>
                              <a:pt x="0" y="1161"/>
                            </a:lnTo>
                            <a:lnTo>
                              <a:pt x="0" y="1133"/>
                            </a:lnTo>
                            <a:lnTo>
                              <a:pt x="6" y="1108"/>
                            </a:lnTo>
                            <a:lnTo>
                              <a:pt x="131" y="728"/>
                            </a:lnTo>
                            <a:lnTo>
                              <a:pt x="210" y="486"/>
                            </a:lnTo>
                            <a:lnTo>
                              <a:pt x="266" y="312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4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9" y="2275"/>
                        <a:ext cx="212" cy="391"/>
                      </a:xfrm>
                      <a:custGeom>
                        <a:avLst/>
                        <a:gdLst>
                          <a:gd name="T0" fmla="*/ 0 w 846"/>
                          <a:gd name="T1" fmla="*/ 0 h 1173"/>
                          <a:gd name="T2" fmla="*/ 0 w 846"/>
                          <a:gd name="T3" fmla="*/ 0 h 1173"/>
                          <a:gd name="T4" fmla="*/ 0 w 846"/>
                          <a:gd name="T5" fmla="*/ 0 h 1173"/>
                          <a:gd name="T6" fmla="*/ 0 w 846"/>
                          <a:gd name="T7" fmla="*/ 0 h 1173"/>
                          <a:gd name="T8" fmla="*/ 0 w 846"/>
                          <a:gd name="T9" fmla="*/ 0 h 1173"/>
                          <a:gd name="T10" fmla="*/ 0 w 846"/>
                          <a:gd name="T11" fmla="*/ 0 h 1173"/>
                          <a:gd name="T12" fmla="*/ 0 w 846"/>
                          <a:gd name="T13" fmla="*/ 0 h 1173"/>
                          <a:gd name="T14" fmla="*/ 0 w 846"/>
                          <a:gd name="T15" fmla="*/ 0 h 1173"/>
                          <a:gd name="T16" fmla="*/ 0 w 846"/>
                          <a:gd name="T17" fmla="*/ 0 h 1173"/>
                          <a:gd name="T18" fmla="*/ 0 w 846"/>
                          <a:gd name="T19" fmla="*/ 0 h 1173"/>
                          <a:gd name="T20" fmla="*/ 0 w 846"/>
                          <a:gd name="T21" fmla="*/ 0 h 1173"/>
                          <a:gd name="T22" fmla="*/ 0 w 846"/>
                          <a:gd name="T23" fmla="*/ 0 h 1173"/>
                          <a:gd name="T24" fmla="*/ 0 w 846"/>
                          <a:gd name="T25" fmla="*/ 0 h 1173"/>
                          <a:gd name="T26" fmla="*/ 0 w 846"/>
                          <a:gd name="T27" fmla="*/ 0 h 1173"/>
                          <a:gd name="T28" fmla="*/ 0 w 846"/>
                          <a:gd name="T29" fmla="*/ 0 h 1173"/>
                          <a:gd name="T30" fmla="*/ 0 w 846"/>
                          <a:gd name="T31" fmla="*/ 0 h 1173"/>
                          <a:gd name="T32" fmla="*/ 0 w 846"/>
                          <a:gd name="T33" fmla="*/ 0 h 1173"/>
                          <a:gd name="T34" fmla="*/ 0 w 846"/>
                          <a:gd name="T35" fmla="*/ 0 h 1173"/>
                          <a:gd name="T36" fmla="*/ 0 w 846"/>
                          <a:gd name="T37" fmla="*/ 0 h 1173"/>
                          <a:gd name="T38" fmla="*/ 0 w 846"/>
                          <a:gd name="T39" fmla="*/ 0 h 1173"/>
                          <a:gd name="T40" fmla="*/ 0 w 846"/>
                          <a:gd name="T41" fmla="*/ 0 h 1173"/>
                          <a:gd name="T42" fmla="*/ 0 w 846"/>
                          <a:gd name="T43" fmla="*/ 0 h 1173"/>
                          <a:gd name="T44" fmla="*/ 0 w 846"/>
                          <a:gd name="T45" fmla="*/ 0 h 1173"/>
                          <a:gd name="T46" fmla="*/ 0 w 846"/>
                          <a:gd name="T47" fmla="*/ 0 h 1173"/>
                          <a:gd name="T48" fmla="*/ 0 w 846"/>
                          <a:gd name="T49" fmla="*/ 0 h 1173"/>
                          <a:gd name="T50" fmla="*/ 0 w 846"/>
                          <a:gd name="T51" fmla="*/ 0 h 1173"/>
                          <a:gd name="T52" fmla="*/ 0 w 846"/>
                          <a:gd name="T53" fmla="*/ 0 h 1173"/>
                          <a:gd name="T54" fmla="*/ 0 w 846"/>
                          <a:gd name="T55" fmla="*/ 0 h 1173"/>
                          <a:gd name="T56" fmla="*/ 0 w 846"/>
                          <a:gd name="T57" fmla="*/ 0 h 1173"/>
                          <a:gd name="T58" fmla="*/ 0 w 846"/>
                          <a:gd name="T59" fmla="*/ 0 h 1173"/>
                          <a:gd name="T60" fmla="*/ 0 w 846"/>
                          <a:gd name="T61" fmla="*/ 0 h 1173"/>
                          <a:gd name="T62" fmla="*/ 0 w 846"/>
                          <a:gd name="T63" fmla="*/ 0 h 1173"/>
                          <a:gd name="T64" fmla="*/ 0 w 846"/>
                          <a:gd name="T65" fmla="*/ 0 h 1173"/>
                          <a:gd name="T66" fmla="*/ 0 w 846"/>
                          <a:gd name="T67" fmla="*/ 0 h 1173"/>
                          <a:gd name="T68" fmla="*/ 0 w 846"/>
                          <a:gd name="T69" fmla="*/ 0 h 1173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846"/>
                          <a:gd name="T106" fmla="*/ 0 h 1173"/>
                          <a:gd name="T107" fmla="*/ 846 w 846"/>
                          <a:gd name="T108" fmla="*/ 1173 h 1173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846" h="1173">
                            <a:moveTo>
                              <a:pt x="193" y="350"/>
                            </a:moveTo>
                            <a:lnTo>
                              <a:pt x="254" y="181"/>
                            </a:lnTo>
                            <a:lnTo>
                              <a:pt x="309" y="31"/>
                            </a:lnTo>
                            <a:lnTo>
                              <a:pt x="316" y="24"/>
                            </a:lnTo>
                            <a:lnTo>
                              <a:pt x="326" y="22"/>
                            </a:lnTo>
                            <a:lnTo>
                              <a:pt x="344" y="19"/>
                            </a:lnTo>
                            <a:lnTo>
                              <a:pt x="586" y="1"/>
                            </a:lnTo>
                            <a:lnTo>
                              <a:pt x="822" y="0"/>
                            </a:lnTo>
                            <a:lnTo>
                              <a:pt x="835" y="2"/>
                            </a:lnTo>
                            <a:lnTo>
                              <a:pt x="841" y="8"/>
                            </a:lnTo>
                            <a:lnTo>
                              <a:pt x="846" y="22"/>
                            </a:lnTo>
                            <a:lnTo>
                              <a:pt x="828" y="128"/>
                            </a:lnTo>
                            <a:lnTo>
                              <a:pt x="791" y="219"/>
                            </a:lnTo>
                            <a:lnTo>
                              <a:pt x="728" y="389"/>
                            </a:lnTo>
                            <a:lnTo>
                              <a:pt x="609" y="678"/>
                            </a:lnTo>
                            <a:lnTo>
                              <a:pt x="503" y="930"/>
                            </a:lnTo>
                            <a:lnTo>
                              <a:pt x="476" y="1025"/>
                            </a:lnTo>
                            <a:lnTo>
                              <a:pt x="461" y="1088"/>
                            </a:lnTo>
                            <a:lnTo>
                              <a:pt x="444" y="1126"/>
                            </a:lnTo>
                            <a:lnTo>
                              <a:pt x="428" y="1152"/>
                            </a:lnTo>
                            <a:lnTo>
                              <a:pt x="417" y="1165"/>
                            </a:lnTo>
                            <a:lnTo>
                              <a:pt x="408" y="1171"/>
                            </a:lnTo>
                            <a:lnTo>
                              <a:pt x="394" y="1173"/>
                            </a:lnTo>
                            <a:lnTo>
                              <a:pt x="379" y="1169"/>
                            </a:lnTo>
                            <a:lnTo>
                              <a:pt x="356" y="1155"/>
                            </a:lnTo>
                            <a:lnTo>
                              <a:pt x="329" y="1135"/>
                            </a:lnTo>
                            <a:lnTo>
                              <a:pt x="305" y="1112"/>
                            </a:lnTo>
                            <a:lnTo>
                              <a:pt x="277" y="1088"/>
                            </a:lnTo>
                            <a:lnTo>
                              <a:pt x="250" y="1068"/>
                            </a:lnTo>
                            <a:lnTo>
                              <a:pt x="12" y="964"/>
                            </a:lnTo>
                            <a:lnTo>
                              <a:pt x="4" y="958"/>
                            </a:lnTo>
                            <a:lnTo>
                              <a:pt x="0" y="947"/>
                            </a:lnTo>
                            <a:lnTo>
                              <a:pt x="2" y="934"/>
                            </a:lnTo>
                            <a:lnTo>
                              <a:pt x="6" y="921"/>
                            </a:lnTo>
                            <a:lnTo>
                              <a:pt x="193" y="35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36" y="2676"/>
                      <a:ext cx="57" cy="222"/>
                      <a:chOff x="5436" y="2676"/>
                      <a:chExt cx="57" cy="222"/>
                    </a:xfrm>
                  </p:grpSpPr>
                  <p:sp>
                    <p:nvSpPr>
                      <p:cNvPr id="9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41" y="2685"/>
                        <a:ext cx="52" cy="213"/>
                      </a:xfrm>
                      <a:custGeom>
                        <a:avLst/>
                        <a:gdLst>
                          <a:gd name="T0" fmla="*/ 0 w 208"/>
                          <a:gd name="T1" fmla="*/ 0 h 640"/>
                          <a:gd name="T2" fmla="*/ 0 w 208"/>
                          <a:gd name="T3" fmla="*/ 0 h 640"/>
                          <a:gd name="T4" fmla="*/ 0 w 208"/>
                          <a:gd name="T5" fmla="*/ 0 h 640"/>
                          <a:gd name="T6" fmla="*/ 0 w 208"/>
                          <a:gd name="T7" fmla="*/ 0 h 640"/>
                          <a:gd name="T8" fmla="*/ 0 w 208"/>
                          <a:gd name="T9" fmla="*/ 0 h 640"/>
                          <a:gd name="T10" fmla="*/ 0 w 208"/>
                          <a:gd name="T11" fmla="*/ 0 h 640"/>
                          <a:gd name="T12" fmla="*/ 0 w 208"/>
                          <a:gd name="T13" fmla="*/ 0 h 640"/>
                          <a:gd name="T14" fmla="*/ 0 w 208"/>
                          <a:gd name="T15" fmla="*/ 0 h 640"/>
                          <a:gd name="T16" fmla="*/ 0 w 208"/>
                          <a:gd name="T17" fmla="*/ 0 h 640"/>
                          <a:gd name="T18" fmla="*/ 0 w 208"/>
                          <a:gd name="T19" fmla="*/ 0 h 640"/>
                          <a:gd name="T20" fmla="*/ 0 w 208"/>
                          <a:gd name="T21" fmla="*/ 0 h 640"/>
                          <a:gd name="T22" fmla="*/ 0 w 208"/>
                          <a:gd name="T23" fmla="*/ 0 h 640"/>
                          <a:gd name="T24" fmla="*/ 0 w 208"/>
                          <a:gd name="T25" fmla="*/ 0 h 640"/>
                          <a:gd name="T26" fmla="*/ 0 w 208"/>
                          <a:gd name="T27" fmla="*/ 0 h 640"/>
                          <a:gd name="T28" fmla="*/ 0 w 208"/>
                          <a:gd name="T29" fmla="*/ 0 h 640"/>
                          <a:gd name="T30" fmla="*/ 0 w 208"/>
                          <a:gd name="T31" fmla="*/ 0 h 640"/>
                          <a:gd name="T32" fmla="*/ 0 w 208"/>
                          <a:gd name="T33" fmla="*/ 0 h 640"/>
                          <a:gd name="T34" fmla="*/ 0 w 208"/>
                          <a:gd name="T35" fmla="*/ 0 h 640"/>
                          <a:gd name="T36" fmla="*/ 0 w 208"/>
                          <a:gd name="T37" fmla="*/ 0 h 640"/>
                          <a:gd name="T38" fmla="*/ 0 w 208"/>
                          <a:gd name="T39" fmla="*/ 0 h 640"/>
                          <a:gd name="T40" fmla="*/ 0 w 208"/>
                          <a:gd name="T41" fmla="*/ 0 h 640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208"/>
                          <a:gd name="T64" fmla="*/ 0 h 640"/>
                          <a:gd name="T65" fmla="*/ 208 w 208"/>
                          <a:gd name="T66" fmla="*/ 640 h 640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208" h="640">
                            <a:moveTo>
                              <a:pt x="0" y="0"/>
                            </a:moveTo>
                            <a:lnTo>
                              <a:pt x="8" y="42"/>
                            </a:lnTo>
                            <a:lnTo>
                              <a:pt x="17" y="75"/>
                            </a:lnTo>
                            <a:lnTo>
                              <a:pt x="34" y="103"/>
                            </a:lnTo>
                            <a:lnTo>
                              <a:pt x="62" y="122"/>
                            </a:lnTo>
                            <a:lnTo>
                              <a:pt x="96" y="136"/>
                            </a:lnTo>
                            <a:lnTo>
                              <a:pt x="123" y="160"/>
                            </a:lnTo>
                            <a:lnTo>
                              <a:pt x="145" y="192"/>
                            </a:lnTo>
                            <a:lnTo>
                              <a:pt x="167" y="243"/>
                            </a:lnTo>
                            <a:lnTo>
                              <a:pt x="175" y="286"/>
                            </a:lnTo>
                            <a:lnTo>
                              <a:pt x="168" y="320"/>
                            </a:lnTo>
                            <a:lnTo>
                              <a:pt x="145" y="351"/>
                            </a:lnTo>
                            <a:lnTo>
                              <a:pt x="124" y="379"/>
                            </a:lnTo>
                            <a:lnTo>
                              <a:pt x="110" y="408"/>
                            </a:lnTo>
                            <a:lnTo>
                              <a:pt x="99" y="446"/>
                            </a:lnTo>
                            <a:lnTo>
                              <a:pt x="94" y="488"/>
                            </a:lnTo>
                            <a:lnTo>
                              <a:pt x="105" y="528"/>
                            </a:lnTo>
                            <a:lnTo>
                              <a:pt x="119" y="556"/>
                            </a:lnTo>
                            <a:lnTo>
                              <a:pt x="150" y="591"/>
                            </a:lnTo>
                            <a:lnTo>
                              <a:pt x="175" y="614"/>
                            </a:lnTo>
                            <a:lnTo>
                              <a:pt x="208" y="64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36" y="2676"/>
                        <a:ext cx="10" cy="1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592853" y="6172993"/>
            <a:ext cx="10223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2000BC</a:t>
            </a:r>
          </a:p>
        </p:txBody>
      </p:sp>
      <p:sp>
        <p:nvSpPr>
          <p:cNvPr id="122" name="Text Box 62"/>
          <p:cNvSpPr txBox="1">
            <a:spLocks noChangeArrowheads="1"/>
          </p:cNvSpPr>
          <p:nvPr/>
        </p:nvSpPr>
        <p:spPr bwMode="auto">
          <a:xfrm>
            <a:off x="7740650" y="4210050"/>
            <a:ext cx="1035050" cy="806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lnSpc>
                <a:spcPct val="13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human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abilities</a:t>
            </a:r>
          </a:p>
        </p:txBody>
      </p:sp>
      <p:sp>
        <p:nvSpPr>
          <p:cNvPr id="125" name="Line 8"/>
          <p:cNvSpPr>
            <a:spLocks noChangeShapeType="1"/>
          </p:cNvSpPr>
          <p:nvPr/>
        </p:nvSpPr>
        <p:spPr bwMode="auto">
          <a:xfrm flipV="1">
            <a:off x="663576" y="4672014"/>
            <a:ext cx="6346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consciously intended for human use is designed.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720" y="4202771"/>
            <a:ext cx="1978942" cy="19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oom973.com/Pics/70s80s90s/Week21/287623-arc_pac_man_1_su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8735" y="1417638"/>
            <a:ext cx="4508997" cy="5192861"/>
          </a:xfrm>
          <a:prstGeom prst="rect">
            <a:avLst/>
          </a:prstGeom>
          <a:noFill/>
        </p:spPr>
      </p:pic>
      <p:pic>
        <p:nvPicPr>
          <p:cNvPr id="1031" name="Picture 7" descr="Saul Greenbe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839" y="3628872"/>
            <a:ext cx="1371600" cy="1905000"/>
          </a:xfrm>
          <a:prstGeom prst="rect">
            <a:avLst/>
          </a:prstGeom>
          <a:noFill/>
        </p:spPr>
      </p:pic>
      <p:pic>
        <p:nvPicPr>
          <p:cNvPr id="15362" name="Picture 2" descr="http://www.celebrityhotnews.net/wp-content/uploads/2011/05/1a4bc_miley_cyrus_Jerry-Maquire-Kid-All-Grown-Up-500x3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56" y="1781431"/>
            <a:ext cx="2086179" cy="1389396"/>
          </a:xfrm>
          <a:prstGeom prst="rect">
            <a:avLst/>
          </a:prstGeom>
          <a:noFill/>
        </p:spPr>
      </p:pic>
      <p:pic>
        <p:nvPicPr>
          <p:cNvPr id="15364" name="Picture 4" descr="http://img2.ranker.com/list_img/763/58535/full/list.jpg?version=1340695143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0501" y="2251434"/>
            <a:ext cx="919393" cy="91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is different</a:t>
            </a:r>
          </a:p>
          <a:p>
            <a:pPr lvl="1"/>
            <a:r>
              <a:rPr lang="en-US" dirty="0" smtClean="0"/>
              <a:t>Age, knowledge, skill, ability, background</a:t>
            </a:r>
          </a:p>
          <a:p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i="1" dirty="0" smtClean="0"/>
              <a:t>appropriate </a:t>
            </a:r>
            <a:r>
              <a:rPr lang="en-US" dirty="0" smtClean="0"/>
              <a:t>technology unexpectedly…</a:t>
            </a:r>
          </a:p>
          <a:p>
            <a:pPr lvl="1"/>
            <a:r>
              <a:rPr lang="en-US" dirty="0" smtClean="0"/>
              <a:t>Designer’s fallacy: that a designer can design into a technology, its purposes and uses</a:t>
            </a:r>
          </a:p>
          <a:p>
            <a:endParaRPr lang="en-US" dirty="0" smtClean="0"/>
          </a:p>
          <a:p>
            <a:r>
              <a:rPr lang="en-US" dirty="0" smtClean="0"/>
              <a:t>Contexts of use may differ than what we expect</a:t>
            </a:r>
          </a:p>
          <a:p>
            <a:pPr lvl="1"/>
            <a:r>
              <a:rPr lang="en-US" dirty="0" smtClean="0"/>
              <a:t>Smartphone app use in the early days, and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5842" name="Picture 2" descr="http://4.bp.blogspot.com/_nL0agH02SN4/TQSJZiKbSXI/AAAAAAAAA6s/7n1u11QBPKc/s1600/101222%2Btoilet%2B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393" y="-74358"/>
            <a:ext cx="4934607" cy="710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good interface?</a:t>
            </a:r>
          </a:p>
          <a:p>
            <a:r>
              <a:rPr lang="en-US" dirty="0" smtClean="0"/>
              <a:t>What is design? </a:t>
            </a:r>
          </a:p>
          <a:p>
            <a:r>
              <a:rPr lang="en-US" dirty="0" smtClean="0"/>
              <a:t>Why design is hard</a:t>
            </a:r>
          </a:p>
          <a:p>
            <a:r>
              <a:rPr lang="en-US" dirty="0" smtClean="0"/>
              <a:t>Different kinds of error</a:t>
            </a:r>
          </a:p>
          <a:p>
            <a:r>
              <a:rPr lang="en-US" dirty="0" smtClean="0"/>
              <a:t>What we need to be good designers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 err="1" smtClean="0"/>
              <a:t>smartphones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938" name="Picture 2" descr="http://liveindia.tv/wp-content/uploads/2011/09/images/Texting-While-Walking_Gard-thumb-590x437-460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417638"/>
            <a:ext cx="4586971" cy="3397469"/>
          </a:xfrm>
          <a:prstGeom prst="rect">
            <a:avLst/>
          </a:prstGeom>
          <a:noFill/>
        </p:spPr>
      </p:pic>
      <p:pic>
        <p:nvPicPr>
          <p:cNvPr id="39940" name="Picture 4" descr="http://static.guim.co.uk/sys-images/Guardian/Pix/commercial/2011/4/19/1303232872553/Woman-with-smartphone-lyi-0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274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9154" name="Picture 2" descr="http://3.bp.blogspot.com/-ANuAszQVZq4/Ta-bkblWOxI/AAAAAAAAB_Q/667fvDIFSV8/s400/texting_b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35" y="0"/>
            <a:ext cx="5409483" cy="687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Judging/predicting which designs will be successful is difficult</a:t>
            </a:r>
          </a:p>
          <a:p>
            <a:pPr lvl="1"/>
            <a:r>
              <a:rPr lang="en-US" dirty="0" smtClean="0"/>
              <a:t>Way more is possible than what is good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involves making trade-offs</a:t>
            </a:r>
          </a:p>
          <a:p>
            <a:endParaRPr lang="en-US" dirty="0" smtClean="0"/>
          </a:p>
          <a:p>
            <a:r>
              <a:rPr lang="en-US" dirty="0" smtClean="0"/>
              <a:t>Good designs are non-obvious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make errors: two kinds…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make errors</a:t>
            </a:r>
          </a:p>
          <a:p>
            <a:pPr lvl="1"/>
            <a:r>
              <a:rPr lang="en-US" dirty="0" smtClean="0"/>
              <a:t>slips: error in carrying out an action [e.g. motor action]</a:t>
            </a:r>
          </a:p>
          <a:p>
            <a:pPr lvl="1"/>
            <a:r>
              <a:rPr lang="en-US" dirty="0" smtClean="0"/>
              <a:t>mistakes: error in choosing an objective or action [e.g. cognitive goal]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Key: mistakes typically occur when a person </a:t>
            </a:r>
            <a:r>
              <a:rPr lang="en-US" u="sng" dirty="0" smtClean="0"/>
              <a:t>misunderstands</a:t>
            </a:r>
            <a:r>
              <a:rPr lang="en-US" dirty="0" smtClean="0"/>
              <a:t> something in the system; a slip you could imagine to be a lapse in attention, or due to a change in typical circumstance</a:t>
            </a:r>
          </a:p>
          <a:p>
            <a:endParaRPr lang="en-US" dirty="0"/>
          </a:p>
          <a:p>
            <a:r>
              <a:rPr lang="en-US" dirty="0" smtClean="0"/>
              <a:t>The distinction matters because as designers, we want to help users avoid mistakes. With careful design, we can help avoid slips, too.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0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vs. Mistake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947" r="1947"/>
          <a:stretch>
            <a:fillRect/>
          </a:stretch>
        </p:blipFill>
        <p:spPr>
          <a:xfrm>
            <a:off x="457200" y="1600200"/>
            <a:ext cx="434975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6950" y="1784326"/>
            <a:ext cx="387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Imagine you are using a mapping application wanted to find something, and clicked this icon.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Let’s pretend that in the application, the icon meant to magnify.</a:t>
            </a:r>
          </a:p>
          <a:p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this a slip or a mistake?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7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or mistake?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xercise: classify these</a:t>
            </a:r>
          </a:p>
          <a:p>
            <a:pPr lvl="1"/>
            <a:r>
              <a:rPr lang="en-US" dirty="0" smtClean="0"/>
              <a:t>Mistyping an email address</a:t>
            </a:r>
          </a:p>
          <a:p>
            <a:pPr lvl="1"/>
            <a:r>
              <a:rPr lang="en-US" dirty="0" smtClean="0"/>
              <a:t>Clicking on a heading that isn’t clickable</a:t>
            </a:r>
          </a:p>
          <a:p>
            <a:pPr lvl="1"/>
            <a:r>
              <a:rPr lang="en-US" dirty="0" smtClean="0"/>
              <a:t>Clicking “Save” instead of “Open”</a:t>
            </a:r>
          </a:p>
          <a:p>
            <a:pPr lvl="1"/>
            <a:r>
              <a:rPr lang="en-US" dirty="0" smtClean="0"/>
              <a:t>Sending an email without remembering to add the attachment</a:t>
            </a:r>
          </a:p>
          <a:p>
            <a:pPr lvl="1"/>
            <a:r>
              <a:rPr lang="en-US" dirty="0"/>
              <a:t>Typing both first and last name in the first name field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synthesize a solution from all of the relevant constraints, understanding everything that will make a difference to the result</a:t>
            </a:r>
          </a:p>
          <a:p>
            <a:endParaRPr lang="en-US" dirty="0" smtClean="0"/>
          </a:p>
          <a:p>
            <a:r>
              <a:rPr lang="en-US" dirty="0" smtClean="0"/>
              <a:t>To frame, or reframe, the problem and objective</a:t>
            </a:r>
          </a:p>
          <a:p>
            <a:endParaRPr lang="en-US" dirty="0" smtClean="0"/>
          </a:p>
          <a:p>
            <a:r>
              <a:rPr lang="en-US" dirty="0" smtClean="0"/>
              <a:t>To create and envision alternatives.</a:t>
            </a:r>
          </a:p>
          <a:p>
            <a:endParaRPr lang="en-US" dirty="0" smtClean="0"/>
          </a:p>
          <a:p>
            <a:r>
              <a:rPr lang="en-US" dirty="0" smtClean="0"/>
              <a:t>To select from those alternatives, knowing intuitively how to choose the best approach.</a:t>
            </a:r>
          </a:p>
          <a:p>
            <a:endParaRPr lang="en-US" dirty="0" smtClean="0"/>
          </a:p>
          <a:p>
            <a:r>
              <a:rPr lang="en-US" dirty="0" smtClean="0"/>
              <a:t>To visualize and prototype the intended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Familiarity with the interface problems being solved</a:t>
            </a:r>
          </a:p>
          <a:p>
            <a:endParaRPr lang="en-US" dirty="0" smtClean="0"/>
          </a:p>
          <a:p>
            <a:r>
              <a:rPr lang="en-US" dirty="0" smtClean="0"/>
              <a:t>Confidence</a:t>
            </a:r>
          </a:p>
          <a:p>
            <a:endParaRPr lang="en-US" dirty="0" smtClean="0"/>
          </a:p>
          <a:p>
            <a:r>
              <a:rPr lang="en-US" dirty="0" smtClean="0"/>
              <a:t>Designer’s setting vs. user’s setting</a:t>
            </a:r>
          </a:p>
          <a:p>
            <a:endParaRPr lang="en-US" dirty="0" smtClean="0"/>
          </a:p>
          <a:p>
            <a:r>
              <a:rPr lang="en-US" dirty="0" smtClean="0"/>
              <a:t>Designers have different skills (perceptual, cognitive, or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characteristics of a good interface</a:t>
            </a:r>
          </a:p>
          <a:p>
            <a:r>
              <a:rPr lang="en-US" dirty="0" smtClean="0"/>
              <a:t>Design (vs. engineering; vs. art)</a:t>
            </a:r>
          </a:p>
          <a:p>
            <a:r>
              <a:rPr lang="en-US" dirty="0" smtClean="0"/>
              <a:t>Motivation for design</a:t>
            </a:r>
          </a:p>
          <a:p>
            <a:r>
              <a:rPr lang="en-US" dirty="0" smtClean="0"/>
              <a:t>Why design is hard</a:t>
            </a:r>
          </a:p>
          <a:p>
            <a:r>
              <a:rPr lang="en-US" dirty="0"/>
              <a:t>	</a:t>
            </a:r>
            <a:r>
              <a:rPr lang="en-US" dirty="0" smtClean="0"/>
              <a:t>characteristics of people</a:t>
            </a:r>
          </a:p>
          <a:p>
            <a:r>
              <a:rPr lang="en-US" dirty="0"/>
              <a:t>	</a:t>
            </a:r>
            <a:r>
              <a:rPr lang="en-US" dirty="0" smtClean="0"/>
              <a:t>randomness of people (appropriation)</a:t>
            </a:r>
          </a:p>
          <a:p>
            <a:r>
              <a:rPr lang="en-US" dirty="0"/>
              <a:t>	</a:t>
            </a:r>
            <a:r>
              <a:rPr lang="en-US" dirty="0" smtClean="0"/>
              <a:t>unexpected contexts of use</a:t>
            </a:r>
          </a:p>
          <a:p>
            <a:r>
              <a:rPr lang="en-US" dirty="0" smtClean="0"/>
              <a:t>Different kinds of error (slips vs. mistakes)</a:t>
            </a:r>
          </a:p>
          <a:p>
            <a:r>
              <a:rPr lang="en-US" dirty="0" smtClean="0"/>
              <a:t>What we need to be good designers</a:t>
            </a:r>
          </a:p>
          <a:p>
            <a:r>
              <a:rPr lang="en-US" dirty="0" smtClean="0"/>
              <a:t>Mantra: the user is not like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makes a good interface?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458" name="Picture 2" descr="http://images.clickedit.co.uk/1752/car_id_10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446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8" name="Picture 2" descr="http://codinghorror.typepad.com/.a/6a0120a85dcdae970b0120a86d6311970b-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" y="1426362"/>
            <a:ext cx="7674077" cy="529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3" descr="japanese%20toilet"/>
          <p:cNvPicPr>
            <a:picLocks noChangeAspect="1" noChangeArrowheads="1"/>
          </p:cNvPicPr>
          <p:nvPr/>
        </p:nvPicPr>
        <p:blipFill>
          <a:blip r:embed="rId2"/>
          <a:srcRect l="11539"/>
          <a:stretch>
            <a:fillRect/>
          </a:stretch>
        </p:blipFill>
        <p:spPr bwMode="auto">
          <a:xfrm>
            <a:off x="1764890" y="1600200"/>
            <a:ext cx="5402826" cy="45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8387" cy="4525963"/>
          </a:xfrm>
        </p:spPr>
        <p:txBody>
          <a:bodyPr/>
          <a:lstStyle/>
          <a:p>
            <a:r>
              <a:rPr lang="en-US" dirty="0" smtClean="0"/>
              <a:t>Process of creating or shaping tools or artifacts for direct human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1" y="1524000"/>
            <a:ext cx="2421801" cy="3036820"/>
            <a:chOff x="762000" y="1524000"/>
            <a:chExt cx="2421887" cy="3036264"/>
          </a:xfrm>
        </p:grpSpPr>
        <p:sp>
          <p:nvSpPr>
            <p:cNvPr id="6" name="Oval 5"/>
            <p:cNvSpPr/>
            <p:nvPr/>
          </p:nvSpPr>
          <p:spPr>
            <a:xfrm>
              <a:off x="762000" y="1524000"/>
              <a:ext cx="1524054" cy="76186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4"/>
            </p:cNvCxnSpPr>
            <p:nvPr/>
          </p:nvCxnSpPr>
          <p:spPr>
            <a:xfrm rot="5400000">
              <a:off x="609001" y="3200887"/>
              <a:ext cx="1828465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143000" y="4191000"/>
              <a:ext cx="2040887" cy="36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Processes, methods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264229" y="609600"/>
            <a:ext cx="4409324" cy="1676400"/>
            <a:chOff x="2590800" y="609600"/>
            <a:chExt cx="4409033" cy="1676400"/>
          </a:xfrm>
        </p:grpSpPr>
        <p:sp>
          <p:nvSpPr>
            <p:cNvPr id="10" name="Oval 9"/>
            <p:cNvSpPr/>
            <p:nvPr/>
          </p:nvSpPr>
          <p:spPr>
            <a:xfrm>
              <a:off x="2590800" y="1524000"/>
              <a:ext cx="1523899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10" idx="7"/>
            </p:cNvCxnSpPr>
            <p:nvPr/>
          </p:nvCxnSpPr>
          <p:spPr>
            <a:xfrm rot="5400000" flipH="1" flipV="1">
              <a:off x="4023395" y="629482"/>
              <a:ext cx="873125" cy="11381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105400" y="609600"/>
              <a:ext cx="18944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Creative endeavor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441951" y="1524000"/>
            <a:ext cx="2689404" cy="1969984"/>
            <a:chOff x="5791200" y="1524000"/>
            <a:chExt cx="2689116" cy="1969428"/>
          </a:xfrm>
        </p:grpSpPr>
        <p:sp>
          <p:nvSpPr>
            <p:cNvPr id="14" name="Oval 13"/>
            <p:cNvSpPr/>
            <p:nvPr/>
          </p:nvSpPr>
          <p:spPr>
            <a:xfrm>
              <a:off x="5791200" y="1524000"/>
              <a:ext cx="1066686" cy="76178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705502" y="2133428"/>
              <a:ext cx="914302" cy="91414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553200" y="3124200"/>
              <a:ext cx="1927116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Outputs are </a:t>
              </a:r>
              <a:r>
                <a:rPr lang="en-US" u="sng" dirty="0">
                  <a:solidFill>
                    <a:schemeClr val="bg1"/>
                  </a:solidFill>
                </a:rPr>
                <a:t>things</a:t>
              </a: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428082" y="2221400"/>
            <a:ext cx="3096221" cy="1969984"/>
            <a:chOff x="2819400" y="2133600"/>
            <a:chExt cx="3095590" cy="1969428"/>
          </a:xfrm>
        </p:grpSpPr>
        <p:sp>
          <p:nvSpPr>
            <p:cNvPr id="18" name="Rectangle 17"/>
            <p:cNvSpPr/>
            <p:nvPr/>
          </p:nvSpPr>
          <p:spPr>
            <a:xfrm>
              <a:off x="2819400" y="2133600"/>
              <a:ext cx="3047378" cy="5332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2638390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people-centered concerns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 rot="5400000">
              <a:off x="3848723" y="3162803"/>
              <a:ext cx="99032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Engineering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Make a mostly-known outcome possible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Construct a sturdy bridge based on specifications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Concerned with what </a:t>
            </a:r>
            <a:r>
              <a:rPr lang="en-US" sz="2000" i="1" dirty="0" smtClean="0">
                <a:solidFill>
                  <a:schemeClr val="bg1"/>
                </a:solidFill>
              </a:rPr>
              <a:t>can be done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well-established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may or may not be directly “in the loop”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Envision new possibilities, new outcomes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Determine what outcome </a:t>
            </a:r>
            <a:r>
              <a:rPr lang="en-US" sz="2000" i="1" dirty="0" smtClean="0">
                <a:solidFill>
                  <a:schemeClr val="bg1"/>
                </a:solidFill>
              </a:rPr>
              <a:t>should result among infinite </a:t>
            </a:r>
            <a:r>
              <a:rPr lang="en-US" sz="2000" dirty="0" smtClean="0">
                <a:solidFill>
                  <a:schemeClr val="bg1"/>
                </a:solidFill>
              </a:rPr>
              <a:t>possibilities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process over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are central actors “in the loop”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Context [cultural and temporal] matter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htmlhelp.com/~liam/Ontario/NiagaraFalls/RainbowBridge/Rainbow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057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1083</Words>
  <Application>Microsoft Macintosh PowerPoint</Application>
  <PresentationFormat>On-screen Show (4:3)</PresentationFormat>
  <Paragraphs>200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1-introduction</vt:lpstr>
      <vt:lpstr>Open this refrigerator on the first try…</vt:lpstr>
      <vt:lpstr>Outline</vt:lpstr>
      <vt:lpstr>What makes a good interface?</vt:lpstr>
      <vt:lpstr>What makes a good experience?</vt:lpstr>
      <vt:lpstr>What makes a good experience?</vt:lpstr>
      <vt:lpstr>What makes a good experience?</vt:lpstr>
      <vt:lpstr>Characteristics of a good interface…</vt:lpstr>
      <vt:lpstr>What is design?</vt:lpstr>
      <vt:lpstr>design vs. engineering</vt:lpstr>
      <vt:lpstr>design vs. art</vt:lpstr>
      <vt:lpstr>Why should we care?</vt:lpstr>
      <vt:lpstr>Moore’s Law</vt:lpstr>
      <vt:lpstr>Moore’s Law… bang on so far</vt:lpstr>
      <vt:lpstr>People stay the same smartness law…</vt:lpstr>
      <vt:lpstr>What is designed?</vt:lpstr>
      <vt:lpstr>Characteristics of a good interface…</vt:lpstr>
      <vt:lpstr>Why is design hard?</vt:lpstr>
      <vt:lpstr>Why is design hard?</vt:lpstr>
      <vt:lpstr>Appropriation</vt:lpstr>
      <vt:lpstr>How are smartphones used?</vt:lpstr>
      <vt:lpstr>PowerPoint Presentation</vt:lpstr>
      <vt:lpstr>Why is design hard?</vt:lpstr>
      <vt:lpstr>People make errors: two kinds…</vt:lpstr>
      <vt:lpstr>Slip vs. Mistake</vt:lpstr>
      <vt:lpstr>Slip or mistake?</vt:lpstr>
      <vt:lpstr>Core design skills</vt:lpstr>
      <vt:lpstr>“The user is not like me”</vt:lpstr>
      <vt:lpstr>You now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 Tang</cp:lastModifiedBy>
  <cp:revision>30</cp:revision>
  <dcterms:created xsi:type="dcterms:W3CDTF">2012-08-15T02:18:14Z</dcterms:created>
  <dcterms:modified xsi:type="dcterms:W3CDTF">2014-09-03T21:19:01Z</dcterms:modified>
</cp:coreProperties>
</file>