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71" r:id="rId3"/>
    <p:sldId id="257" r:id="rId4"/>
    <p:sldId id="256" r:id="rId5"/>
    <p:sldId id="267" r:id="rId6"/>
    <p:sldId id="263" r:id="rId7"/>
    <p:sldId id="268" r:id="rId8"/>
    <p:sldId id="269" r:id="rId9"/>
    <p:sldId id="262" r:id="rId10"/>
    <p:sldId id="259" r:id="rId11"/>
    <p:sldId id="261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36" y="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1B47-E606-F048-94FE-A35E34EEBE22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6596-87CE-3245-A895-BC5A39C4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www.reddit.com</a:t>
            </a:r>
            <a:r>
              <a:rPr lang="en-US" dirty="0" smtClean="0"/>
              <a:t>/r/funny/comments/10zcr2/</a:t>
            </a:r>
            <a:r>
              <a:rPr lang="en-US" dirty="0" err="1" smtClean="0"/>
              <a:t>i_just_got_trolled_by_the_iron_man_avengers_usb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it 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Many large systems (e.g. Twitter/Facebook) can be considered to be built with an evolutionary approach (timeline feed): modern SCRUM techniques</a:t>
            </a:r>
          </a:p>
          <a:p>
            <a:r>
              <a:rPr lang="en-US" dirty="0" smtClean="0"/>
              <a:t>-- On the other hand, many of the feature areas are often designed somewhat independently of one another (</a:t>
            </a:r>
            <a:r>
              <a:rPr lang="en-US" dirty="0" err="1" smtClean="0"/>
              <a:t>Ebay</a:t>
            </a:r>
            <a:r>
              <a:rPr lang="en-US" dirty="0" smtClean="0"/>
              <a:t>: automobiles site is independent of rest of site; Yahoo: cars, mail, calendar, etc.):: traditional SENG</a:t>
            </a:r>
          </a:p>
          <a:p>
            <a:r>
              <a:rPr lang="en-US" dirty="0" smtClean="0"/>
              <a:t>-- Modular is suitable for very large products with a lot of component pieces. The downside is trying to come up with a unifying interaction metaphor or theme. The U of Calgary website (as a whole) is a good example. There are published guidelines, etc., but these are rarely followed.</a:t>
            </a:r>
          </a:p>
          <a:p>
            <a:r>
              <a:rPr lang="en-US" dirty="0" smtClean="0"/>
              <a:t>-- HCI research often gets to take a throw-away approach. This is more suitable for products where the main </a:t>
            </a:r>
            <a:r>
              <a:rPr lang="en-US" dirty="0" err="1" smtClean="0"/>
              <a:t>learnings</a:t>
            </a:r>
            <a:r>
              <a:rPr lang="en-US" dirty="0" smtClean="0"/>
              <a:t> are in the process of development, rather than being the end-goal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=szr0ezLyQHY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Prototyping and user feedback in a tight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/48600709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obviously</a:t>
            </a:r>
            <a:r>
              <a:rPr lang="en-US" baseline="0" dirty="0" smtClean="0"/>
              <a:t> a very very slick prototype, and it 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you see in there?</a:t>
            </a:r>
          </a:p>
          <a:p>
            <a:r>
              <a:rPr lang="en-US" baseline="0" dirty="0" smtClean="0"/>
              <a:t>What does the video show?</a:t>
            </a:r>
          </a:p>
          <a:p>
            <a:r>
              <a:rPr lang="en-US" baseline="0" dirty="0" smtClean="0"/>
              <a:t>What are the key ideas that are there?</a:t>
            </a:r>
          </a:p>
          <a:p>
            <a:r>
              <a:rPr lang="en-US" baseline="0" dirty="0" smtClean="0"/>
              <a:t>Going beyond exactly the application they showed, what are they trying to tell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A9D8-A669-4C45-979A-AFFD308B5037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142" y="6146286"/>
            <a:ext cx="16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eddit.com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of a prototyping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Illuminating light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“Tangible Prototypes”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URP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482" y="211015"/>
            <a:ext cx="262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Cool video prototype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766" y="781757"/>
            <a:ext cx="12135850" cy="51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481 Class Site &gt; Readings &gt; Task Centered System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Sound files aren’t done yet: Sorry about this.</a:t>
            </a:r>
            <a:endParaRPr lang="en-US" dirty="0"/>
          </a:p>
          <a:p>
            <a:r>
              <a:rPr lang="en-US" dirty="0" smtClean="0"/>
              <a:t>Monday: A2 is due. Questions?</a:t>
            </a:r>
          </a:p>
          <a:p>
            <a:r>
              <a:rPr lang="en-US" dirty="0" smtClean="0"/>
              <a:t>Friday: Midterm – YAY!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Interested in research/grad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happy to chat</a:t>
            </a:r>
          </a:p>
          <a:p>
            <a:r>
              <a:rPr lang="en-US" dirty="0" smtClean="0"/>
              <a:t>Grad school: get paid to go to school</a:t>
            </a:r>
          </a:p>
          <a:p>
            <a:endParaRPr lang="en-US" dirty="0"/>
          </a:p>
          <a:p>
            <a:r>
              <a:rPr lang="en-US" dirty="0" smtClean="0"/>
              <a:t>If you’re interested, consider applying for the NSERC CGM. Deadline is Dec 1 (earlier Nov 14 deadline, too) -- $17.5k/y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2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– next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Coverage</a:t>
            </a:r>
            <a:r>
              <a:rPr lang="en-US" dirty="0" smtClean="0"/>
              <a:t>: everything up to the end of Prototyping (today)</a:t>
            </a:r>
          </a:p>
          <a:p>
            <a:r>
              <a:rPr lang="en-US" b="1" dirty="0" smtClean="0"/>
              <a:t>Focus</a:t>
            </a:r>
            <a:r>
              <a:rPr lang="en-US" dirty="0" smtClean="0"/>
              <a:t>: I am mainly interested that you are able to recall &amp; understand the concepts, and can apply them in a logical way. You should be able to </a:t>
            </a:r>
            <a:r>
              <a:rPr lang="en-US" u="sng" dirty="0" smtClean="0"/>
              <a:t>explain</a:t>
            </a:r>
            <a:r>
              <a:rPr lang="en-US" dirty="0" smtClean="0"/>
              <a:t> the main concepts and/or rationalize them.</a:t>
            </a:r>
          </a:p>
          <a:p>
            <a:r>
              <a:rPr lang="en-US" b="1" dirty="0" smtClean="0"/>
              <a:t>How to study</a:t>
            </a:r>
            <a:r>
              <a:rPr lang="en-US" dirty="0" smtClean="0"/>
              <a:t>: review the “quiz” questions from each lecture; review notes from lecture; the readings that I have assigned you, as well as your assignments.</a:t>
            </a:r>
          </a:p>
          <a:p>
            <a:r>
              <a:rPr lang="en-US" b="1" dirty="0" smtClean="0"/>
              <a:t>Exam</a:t>
            </a:r>
            <a:r>
              <a:rPr lang="en-US" dirty="0" smtClean="0"/>
              <a:t>: Closed book. Arrive early. Be concise. Mostly: short-answer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481 – Prototyping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some reasons why we should use prototyping?</a:t>
            </a:r>
          </a:p>
          <a:p>
            <a:r>
              <a:rPr lang="en-US" dirty="0" smtClean="0"/>
              <a:t>List some pros and cons of hi fidelity vs. lo fidelity prototyping</a:t>
            </a:r>
          </a:p>
          <a:p>
            <a:r>
              <a:rPr lang="en-US" dirty="0" smtClean="0"/>
              <a:t>Explain the difference between a horizontal prototype vs. a vertical prototype</a:t>
            </a:r>
          </a:p>
          <a:p>
            <a:r>
              <a:rPr lang="en-US" dirty="0" smtClean="0"/>
              <a:t>What are three ways prototyping can be integrated into an organization’s software engineering process?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(lo-fi vs. hi-fi)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597780"/>
              </p:ext>
            </p:extLst>
          </p:nvPr>
        </p:nvGraphicFramePr>
        <p:xfrm>
          <a:off x="457200" y="1600200"/>
          <a:ext cx="8229600" cy="823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58"/>
                <a:gridCol w="2919657"/>
                <a:gridCol w="3708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Lo-</a:t>
                      </a:r>
                      <a:r>
                        <a:rPr lang="en-US" baseline="0" dirty="0" smtClean="0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)* people are more likely to provide honest </a:t>
                      </a:r>
                      <a:r>
                        <a:rPr lang="en-US" dirty="0" err="1" smtClean="0"/>
                        <a:t>crtique</a:t>
                      </a:r>
                      <a:r>
                        <a:rPr lang="en-US" dirty="0" smtClean="0"/>
                        <a:t> (since it doesn’t look finished – they won’t hurt your feelings)</a:t>
                      </a:r>
                    </a:p>
                    <a:p>
                      <a:r>
                        <a:rPr lang="en-US" dirty="0" smtClean="0"/>
                        <a:t>Cheap and easy</a:t>
                      </a:r>
                    </a:p>
                    <a:p>
                      <a:r>
                        <a:rPr lang="en-US" dirty="0" smtClean="0"/>
                        <a:t>Often times faster to make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Everyone can make one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* because they’re faster to make, you can iterate more times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* easy to throw them away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You can have many of them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Focus is on the functionality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They aren’t specific to any hardware or software that exists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You can build on top of it (</a:t>
                      </a:r>
                      <a:r>
                        <a:rPr lang="en-US" dirty="0" err="1" smtClean="0"/>
                        <a:t>saactually</a:t>
                      </a:r>
                      <a:r>
                        <a:rPr lang="en-US" baseline="0" dirty="0" smtClean="0"/>
                        <a:t> iterate on the code itself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More </a:t>
                      </a:r>
                      <a:r>
                        <a:rPr lang="en-US" baseline="0" dirty="0" err="1" smtClean="0"/>
                        <a:t>realsistic</a:t>
                      </a:r>
                      <a:r>
                        <a:rPr lang="en-US" baseline="0" dirty="0" smtClean="0"/>
                        <a:t> expectation of the output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Requires little imagination on the part of the stakeholder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Confidence</a:t>
                      </a:r>
                      <a:r>
                        <a:rPr lang="en-US" baseline="0" dirty="0" smtClean="0"/>
                        <a:t> (heads up on what it will look like)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Stakeholders like it when it looks nice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Shows extra detail than the lo </a:t>
                      </a:r>
                      <a:r>
                        <a:rPr lang="en-US" baseline="0" dirty="0" err="1" smtClean="0"/>
                        <a:t>fidentlity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realistic</a:t>
                      </a:r>
                    </a:p>
                    <a:p>
                      <a:r>
                        <a:rPr lang="en-US" dirty="0" smtClean="0"/>
                        <a:t>Too cheap – </a:t>
                      </a:r>
                      <a:r>
                        <a:rPr lang="en-US" dirty="0" err="1" smtClean="0"/>
                        <a:t>stakeholderdeveloper</a:t>
                      </a:r>
                      <a:r>
                        <a:rPr lang="en-US" baseline="0" dirty="0" smtClean="0"/>
                        <a:t> may lose face</a:t>
                      </a:r>
                    </a:p>
                    <a:p>
                      <a:r>
                        <a:rPr lang="en-US" baseline="0" dirty="0" smtClean="0"/>
                        <a:t>Sunk cost (it’s sort of </a:t>
                      </a:r>
                      <a:r>
                        <a:rPr lang="en-US" baseline="0" dirty="0" err="1" smtClean="0"/>
                        <a:t>wasneeds</a:t>
                      </a:r>
                      <a:r>
                        <a:rPr lang="en-US" baseline="0" dirty="0" smtClean="0"/>
                        <a:t> to be discarded)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Take a longer time to make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Has to be done by a developer (often)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Optimizing</a:t>
                      </a:r>
                      <a:r>
                        <a:rPr lang="en-US" baseline="0" dirty="0" smtClean="0"/>
                        <a:t> the prototype (time is wasted)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If it has to be discarded, then maybe you lose a lot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Hi-fi vs. Lo-fi: “From the experts…”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82262"/>
              </p:ext>
            </p:extLst>
          </p:nvPr>
        </p:nvGraphicFramePr>
        <p:xfrm>
          <a:off x="457200" y="1600200"/>
          <a:ext cx="8229600" cy="357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67"/>
                <a:gridCol w="3094836"/>
                <a:gridCol w="360659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 ***fast***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cheap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easy – kindergarten skills!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simulate actual product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great way to get feedback from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better sense of finished product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judge aesthetic appeal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more realistic experience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evaluate the experience better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probably more convincing for stakeholders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slow response time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can’t get feedback about aesthetics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 may question design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users may focus on unnecessary details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takes a lot of time to make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users may lose track of big picture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Prototypes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evolutionary</a:t>
            </a:r>
          </a:p>
          <a:p>
            <a:pPr lvl="1"/>
            <a:r>
              <a:rPr lang="en-US" dirty="0" smtClean="0"/>
              <a:t>» prototype is altered to incorporate design changes</a:t>
            </a:r>
          </a:p>
          <a:p>
            <a:pPr lvl="1"/>
            <a:r>
              <a:rPr lang="en-US" dirty="0" smtClean="0"/>
              <a:t>» eventually becomes the final product</a:t>
            </a:r>
          </a:p>
          <a:p>
            <a:r>
              <a:rPr lang="en-US" dirty="0" smtClean="0"/>
              <a:t>2. modular (incremental)</a:t>
            </a:r>
          </a:p>
          <a:p>
            <a:pPr lvl="1"/>
            <a:r>
              <a:rPr lang="en-US" dirty="0" smtClean="0"/>
              <a:t>» product is built as separate components (modules)</a:t>
            </a:r>
          </a:p>
          <a:p>
            <a:pPr lvl="1"/>
            <a:r>
              <a:rPr lang="en-US" dirty="0" smtClean="0"/>
              <a:t>» each component is prototyped and tested, then added to final system</a:t>
            </a:r>
          </a:p>
          <a:p>
            <a:r>
              <a:rPr lang="en-US" dirty="0" smtClean="0"/>
              <a:t>3. throwaway</a:t>
            </a:r>
          </a:p>
          <a:p>
            <a:pPr lvl="1"/>
            <a:r>
              <a:rPr lang="en-US" dirty="0" smtClean="0"/>
              <a:t>» prototype serves to reveal user reach, then discarded</a:t>
            </a:r>
          </a:p>
          <a:p>
            <a:pPr lvl="1"/>
            <a:r>
              <a:rPr lang="en-US" dirty="0" smtClean="0"/>
              <a:t>» creating prototype should be rapid, otherwise can be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Nordstrom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960</Words>
  <Application>Microsoft Macintosh PowerPoint</Application>
  <PresentationFormat>On-screen Show (4:3)</PresentationFormat>
  <Paragraphs>120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Interested in research/grad school?</vt:lpstr>
      <vt:lpstr>Midterm – next Friday</vt:lpstr>
      <vt:lpstr>481 – Prototyping Exercises</vt:lpstr>
      <vt:lpstr>Questions</vt:lpstr>
      <vt:lpstr>Pros and Cons (lo-fi vs. hi-fi)</vt:lpstr>
      <vt:lpstr>Hi-fi vs. Lo-fi: “From the experts…”</vt:lpstr>
      <vt:lpstr>Integrating Prototypes in Organizations</vt:lpstr>
      <vt:lpstr>Nordstrom video</vt:lpstr>
      <vt:lpstr>Prototype of a prototyping environment</vt:lpstr>
      <vt:lpstr>“Tangible Prototypes”</vt:lpstr>
      <vt:lpstr>PowerPoint Presentation</vt:lpstr>
      <vt:lpstr>For next week…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Tang</dc:creator>
  <cp:lastModifiedBy>Tony Tang</cp:lastModifiedBy>
  <cp:revision>9</cp:revision>
  <dcterms:created xsi:type="dcterms:W3CDTF">2014-09-28T19:29:34Z</dcterms:created>
  <dcterms:modified xsi:type="dcterms:W3CDTF">2014-10-03T20:30:24Z</dcterms:modified>
</cp:coreProperties>
</file>