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3"/>
  </p:notesMasterIdLst>
  <p:handoutMasterIdLst>
    <p:handoutMasterId r:id="rId14"/>
  </p:handoutMasterIdLst>
  <p:sldIdLst>
    <p:sldId id="256" r:id="rId3"/>
    <p:sldId id="261" r:id="rId4"/>
    <p:sldId id="259" r:id="rId5"/>
    <p:sldId id="260" r:id="rId6"/>
    <p:sldId id="262" r:id="rId7"/>
    <p:sldId id="263" r:id="rId8"/>
    <p:sldId id="267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99" autoAdjust="0"/>
    <p:restoredTop sz="67532" autoAdjust="0"/>
  </p:normalViewPr>
  <p:slideViewPr>
    <p:cSldViewPr snapToGrid="0" snapToObjects="1">
      <p:cViewPr>
        <p:scale>
          <a:sx n="59" d="100"/>
          <a:sy n="59" d="100"/>
        </p:scale>
        <p:origin x="-72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FEF5F-3B39-8C4F-9EDA-9CA413A4787D}" type="datetimeFigureOut">
              <a:rPr lang="en-US" smtClean="0"/>
              <a:pPr/>
              <a:t>11-04-14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42D20-5CD2-1540-9A97-C8CDFA67B1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0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6E8D9-D7C8-DB48-82D0-7C0E66850FE0}" type="datetimeFigureOut">
              <a:rPr lang="en-US" smtClean="0"/>
              <a:pPr/>
              <a:t>11-04-14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EC02C-7862-C04F-88CF-B6FBE0D0E7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6029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72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Sensitivity to good/bad design </a:t>
            </a:r>
            <a:r>
              <a:rPr lang="en-US" baseline="0" dirty="0" smtClean="0">
                <a:sym typeface="Wingdings"/>
              </a:rPr>
              <a:t> things you “know”, but it wasn’t pointed out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Showing you that even with simple projects, there are a wide space of possible designs</a:t>
            </a:r>
          </a:p>
          <a:p>
            <a:r>
              <a:rPr lang="en-US" dirty="0" smtClean="0"/>
              <a:t>--working</a:t>
            </a:r>
            <a:r>
              <a:rPr lang="en-US" baseline="0" dirty="0" smtClean="0"/>
              <a:t> in teams</a:t>
            </a:r>
          </a:p>
          <a:p>
            <a:r>
              <a:rPr lang="en-US" baseline="0" dirty="0" smtClean="0"/>
              <a:t>--across teams, same project</a:t>
            </a:r>
          </a:p>
          <a:p>
            <a:r>
              <a:rPr lang="en-US" baseline="0" dirty="0" smtClean="0"/>
              <a:t>--communication to users, but also about and of ourselves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When asked, there are no “right” answers. There are definite “wrong” answers. Goal: teach you to identify the tradeoffs in different possible designs</a:t>
            </a:r>
          </a:p>
          <a:p>
            <a:endParaRPr lang="en-US" dirty="0" smtClean="0"/>
          </a:p>
          <a:p>
            <a:r>
              <a:rPr lang="en-US" dirty="0" smtClean="0"/>
              <a:t>Motivating</a:t>
            </a:r>
            <a:r>
              <a:rPr lang="en-US" baseline="0" dirty="0" smtClean="0"/>
              <a:t> good design practices</a:t>
            </a:r>
          </a:p>
          <a:p>
            <a:r>
              <a:rPr lang="en-US" baseline="0" dirty="0" smtClean="0"/>
              <a:t>-- helping you to identify these tradeoffs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86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Showing</a:t>
            </a:r>
            <a:r>
              <a:rPr lang="en-US" baseline="0" dirty="0" smtClean="0"/>
              <a:t> that even your best efforts are sometimes not good enough</a:t>
            </a:r>
          </a:p>
          <a:p>
            <a:r>
              <a:rPr lang="en-US" baseline="0" dirty="0" smtClean="0"/>
              <a:t>--Showing your interface to real users: what do they think?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Backing up the logic with foundation</a:t>
            </a:r>
            <a:r>
              <a:rPr lang="en-US" baseline="0" dirty="0" smtClean="0"/>
              <a:t> knowledge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29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Design is as much about figuring out how to</a:t>
            </a:r>
            <a:r>
              <a:rPr lang="en-US" baseline="0" dirty="0" smtClean="0"/>
              <a:t> fit a set of features into a system as it is about reducing the feature set – not just visual feature set, but also which features to actually include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07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55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EC02C-7862-C04F-88CF-B6FBE0D0E7F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72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EB7961C-448B-B04C-A9E1-024D26EE0EBE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7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1FD52-A99A-D342-A739-BB7D56F7C636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F3AA1-A1AA-1649-B18F-79CA9263B717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20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AC4C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>
            <a:lvl1pPr>
              <a:defRPr>
                <a:solidFill>
                  <a:srgbClr val="D39C39"/>
                </a:solidFill>
              </a:defRPr>
            </a:lvl1pPr>
          </a:lstStyle>
          <a:p>
            <a:pPr lvl="0"/>
            <a:r>
              <a:rPr lang="en-US" noProof="0" smtClean="0"/>
              <a:t>HCI Research Directions</a:t>
            </a:r>
          </a:p>
        </p:txBody>
      </p:sp>
      <p:sp>
        <p:nvSpPr>
          <p:cNvPr id="926723" name="Text Box 3"/>
          <p:cNvSpPr txBox="1">
            <a:spLocks noChangeArrowheads="1"/>
          </p:cNvSpPr>
          <p:nvPr/>
        </p:nvSpPr>
        <p:spPr bwMode="auto">
          <a:xfrm>
            <a:off x="2438400" y="3810000"/>
            <a:ext cx="6400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Prof. James A. Landay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University of Washington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smtClean="0">
                <a:solidFill>
                  <a:srgbClr val="DFC183"/>
                </a:solidFill>
                <a:latin typeface="Arial Black" charset="0"/>
                <a:ea typeface="ＭＳ Ｐゴシック" charset="0"/>
              </a:rPr>
              <a:t>Autumn 2004</a:t>
            </a:r>
          </a:p>
        </p:txBody>
      </p:sp>
      <p:pic>
        <p:nvPicPr>
          <p:cNvPr id="926724" name="Picture 4" descr="ui-ti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8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7005433"/>
      </p:ext>
    </p:extLst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B0012-C727-EE49-807E-ED6D6992072C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7592060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D5E28-CA31-1C47-BB27-6E4AED7173FB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462524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9B0F2-4CD9-E34B-9071-19A0EB2AAE32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889773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091CE-033F-D347-8C58-9876AD01A946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137678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796F3-44EA-304E-A130-2AABCCC0DDA6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5170517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02347-30F4-924F-A8CA-59511D4CE677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4866052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8645A-5941-3341-AA34-72CD89E670F8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1259279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BF07-92EB-B946-AFD5-BE123E5F7F45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813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05450-1777-5E4F-B061-20906C9EE293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996544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44462-F8FE-DF45-B6E0-15749EA9A35A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0183093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8650" y="352425"/>
            <a:ext cx="216535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352425"/>
            <a:ext cx="6346825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CF18C-0A12-574D-8A58-3966AEAA86D9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8326331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CA908FEA-A21E-7F40-BF09-EF62ADEFF903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5210639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81021F8B-9150-7445-8506-4BFA731C208D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3488833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00200"/>
            <a:ext cx="38100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28CD3644-A7EA-3A40-9595-0117BDDE4EFF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8688044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52425"/>
            <a:ext cx="866457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77724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038600"/>
            <a:ext cx="77724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CSE490jl - Autumn 2004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553200"/>
            <a:ext cx="4724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latin typeface="Arial"/>
              </a:rPr>
              <a:t>User Interface Design, Prototyping, and Evaluation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553200"/>
            <a:ext cx="990600" cy="457200"/>
          </a:xfrm>
        </p:spPr>
        <p:txBody>
          <a:bodyPr/>
          <a:lstStyle>
            <a:lvl1pPr>
              <a:defRPr/>
            </a:lvl1pPr>
          </a:lstStyle>
          <a:p>
            <a:fld id="{24871AE9-28EE-7D49-8296-B9B1023C2788}" type="slidenum">
              <a:rPr lang="en-US">
                <a:latin typeface="Arial"/>
              </a:rPr>
              <a:pPr/>
              <a:t>‹#›</a:t>
            </a:fld>
            <a:endParaRPr lang="en-US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8957742"/>
      </p:ext>
    </p:extLst>
  </p:cSld>
  <p:clrMapOvr>
    <a:masterClrMapping/>
  </p:clrMapOvr>
  <p:transition xmlns:p14="http://schemas.microsoft.com/office/powerpoint/2010/main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1132B-B38A-5D4C-800F-FAEDFC149E6E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9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7586-A229-1544-A360-351E8B484D55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312C-814A-F64A-9DCE-17CD7A355725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9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2AA9-2D9C-3B49-AFD5-B09748D14B14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58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9982-0812-EA47-9A1F-AC3BE2E86E09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1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34E96-6981-BE46-81F3-C012122F066C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9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1474-C134-AE4E-B5D3-93AEFBD83E37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39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EC2FD-5C3B-B54A-B7FA-8548072860BF}" type="datetime1">
              <a:rPr lang="en-CA" smtClean="0"/>
              <a:pPr/>
              <a:t>11-04-14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87A73-35C7-7A4B-A6C6-784A660F53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1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bg1">
              <a:lumMod val="8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888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ChangeArrowheads="1"/>
          </p:cNvSpPr>
          <p:nvPr/>
        </p:nvSpPr>
        <p:spPr bwMode="auto">
          <a:xfrm>
            <a:off x="0" y="0"/>
            <a:ext cx="9144000" cy="10969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F8BF08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79425" y="352425"/>
            <a:ext cx="86645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257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5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latin typeface="Arial"/>
                <a:ea typeface="ＭＳ Ｐゴシック" charset="0"/>
              </a:rPr>
              <a:t>CSE490jl - Autumn 2004</a:t>
            </a:r>
          </a:p>
        </p:txBody>
      </p:sp>
      <p:sp>
        <p:nvSpPr>
          <p:cNvPr id="925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5532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latin typeface="Arial"/>
                <a:ea typeface="ＭＳ Ｐゴシック" charset="0"/>
              </a:rPr>
              <a:t>User Interface Design, Prototyping, and Evaluation</a:t>
            </a:r>
          </a:p>
        </p:txBody>
      </p:sp>
      <p:sp>
        <p:nvSpPr>
          <p:cNvPr id="925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553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D4E8F4"/>
                </a:solidFill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F0D2FBA-6E99-5044-8849-C5B1DD7298CD}" type="slidenum">
              <a:rPr lang="en-US" smtClean="0">
                <a:latin typeface="Arial"/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latin typeface="Arial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98070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xmlns:p14="http://schemas.microsoft.com/office/powerpoint/2010/main">
    <p:dissolve/>
  </p:transition>
  <p:hf hdr="0"/>
  <p:txStyles>
    <p:titleStyle>
      <a:lvl1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>
          <a:solidFill>
            <a:srgbClr val="3E4E6C"/>
          </a:solidFill>
          <a:latin typeface="Arial Black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Last Lecture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CPSC 481: HCI I</a:t>
            </a:r>
          </a:p>
          <a:p>
            <a:r>
              <a:rPr lang="en-US" dirty="0" smtClean="0"/>
              <a:t>Winter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08745" y="5638800"/>
            <a:ext cx="6563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D9D9D9"/>
                </a:solidFill>
              </a:rPr>
              <a:t>Anthony Tang</a:t>
            </a:r>
            <a:endParaRPr lang="en-US" dirty="0">
              <a:solidFill>
                <a:srgbClr val="D9D9D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 on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P4 presentations were generally very good – awesome</a:t>
            </a:r>
          </a:p>
          <a:p>
            <a:endParaRPr lang="en-US" dirty="0"/>
          </a:p>
          <a:p>
            <a:r>
              <a:rPr lang="en-US" dirty="0" smtClean="0"/>
              <a:t>Reflection </a:t>
            </a:r>
            <a:r>
              <a:rPr lang="en-US" smtClean="0"/>
              <a:t>was evident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73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exam</a:t>
            </a:r>
          </a:p>
          <a:p>
            <a:endParaRPr lang="en-US" dirty="0"/>
          </a:p>
          <a:p>
            <a:r>
              <a:rPr lang="en-US" dirty="0" smtClean="0"/>
              <a:t>My thoughts and goals</a:t>
            </a:r>
          </a:p>
          <a:p>
            <a:endParaRPr lang="en-US" dirty="0"/>
          </a:p>
          <a:p>
            <a:r>
              <a:rPr lang="en-US" dirty="0" smtClean="0"/>
              <a:t>Research in HCI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80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Saturday, April 19</a:t>
            </a:r>
            <a:endParaRPr lang="en-US" dirty="0" smtClean="0"/>
          </a:p>
          <a:p>
            <a:r>
              <a:rPr lang="en-US" dirty="0" smtClean="0"/>
              <a:t>8:00am – 10:00am</a:t>
            </a:r>
          </a:p>
          <a:p>
            <a:r>
              <a:rPr lang="en-US" dirty="0" smtClean="0"/>
              <a:t>ST 147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Concepts over rote </a:t>
            </a:r>
            <a:r>
              <a:rPr lang="en-US" dirty="0" smtClean="0"/>
              <a:t>memorization</a:t>
            </a:r>
          </a:p>
          <a:p>
            <a:pPr lvl="1"/>
            <a:r>
              <a:rPr lang="en-US" dirty="0" smtClean="0"/>
              <a:t>» </a:t>
            </a:r>
            <a:r>
              <a:rPr lang="en-US" dirty="0"/>
              <a:t>understand the </a:t>
            </a:r>
            <a:r>
              <a:rPr lang="en-US" dirty="0" smtClean="0"/>
              <a:t>terms</a:t>
            </a:r>
            <a:endParaRPr lang="en-US" dirty="0"/>
          </a:p>
          <a:p>
            <a:pPr lvl="1"/>
            <a:r>
              <a:rPr lang="en-US" dirty="0" smtClean="0"/>
              <a:t>» compare and contrast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Emphasis on latter half of course (post-midterm)</a:t>
            </a:r>
          </a:p>
          <a:p>
            <a:endParaRPr lang="en-US" dirty="0"/>
          </a:p>
          <a:p>
            <a:r>
              <a:rPr lang="en-US" dirty="0" smtClean="0"/>
              <a:t>Revise your lecture notes</a:t>
            </a:r>
          </a:p>
          <a:p>
            <a:r>
              <a:rPr lang="en-US" dirty="0" smtClean="0"/>
              <a:t>Revise your tutorial notes</a:t>
            </a:r>
          </a:p>
          <a:p>
            <a:endParaRPr lang="en-US" dirty="0"/>
          </a:p>
          <a:p>
            <a:r>
              <a:rPr lang="en-US" dirty="0" smtClean="0"/>
              <a:t>Highlight and summarize important terms and concepts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331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about final?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52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Sensitivity</a:t>
            </a:r>
          </a:p>
          <a:p>
            <a:endParaRPr lang="en-US" dirty="0"/>
          </a:p>
          <a:p>
            <a:r>
              <a:rPr lang="en-US" dirty="0" smtClean="0"/>
              <a:t>Spaces for possible designs</a:t>
            </a:r>
          </a:p>
          <a:p>
            <a:endParaRPr lang="en-US" dirty="0"/>
          </a:p>
          <a:p>
            <a:r>
              <a:rPr lang="en-US" dirty="0" smtClean="0"/>
              <a:t>Motivating good design practices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43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Humbling you and your intuitions</a:t>
            </a:r>
          </a:p>
          <a:p>
            <a:endParaRPr lang="en-US" dirty="0"/>
          </a:p>
          <a:p>
            <a:r>
              <a:rPr lang="en-US" dirty="0" smtClean="0"/>
              <a:t>Teaching a certain “logic” to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831" y="3378689"/>
            <a:ext cx="5220604" cy="334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8200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thought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13107" b="13107"/>
          <a:stretch/>
        </p:blipFill>
        <p:spPr>
          <a:xfrm>
            <a:off x="0" y="1600200"/>
            <a:ext cx="9312061" cy="5121275"/>
          </a:xfrm>
        </p:spPr>
      </p:pic>
    </p:spTree>
    <p:extLst>
      <p:ext uri="{BB962C8B-B14F-4D97-AF65-F5344CB8AC3E}">
        <p14:creationId xmlns:p14="http://schemas.microsoft.com/office/powerpoint/2010/main" val="385239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“real” world…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and test assumptions about design/use</a:t>
            </a:r>
          </a:p>
          <a:p>
            <a:endParaRPr lang="en-US" dirty="0"/>
          </a:p>
          <a:p>
            <a:r>
              <a:rPr lang="en-US" dirty="0" smtClean="0"/>
              <a:t>Design, even in little ways, with a deeper understanding of who your users may be</a:t>
            </a:r>
          </a:p>
          <a:p>
            <a:pPr lvl="1"/>
            <a:r>
              <a:rPr lang="en-US" dirty="0" smtClean="0"/>
              <a:t>» not always “end-user” as in consumers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04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about final?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87A73-35C7-7A4B-A6C6-784A660F531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470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-introduc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Summer HCI">
  <a:themeElements>
    <a:clrScheme name="2_Summer HCI 10">
      <a:dk1>
        <a:srgbClr val="808080"/>
      </a:dk1>
      <a:lt1>
        <a:srgbClr val="FFFFFF"/>
      </a:lt1>
      <a:dk2>
        <a:srgbClr val="A94E31"/>
      </a:dk2>
      <a:lt2>
        <a:srgbClr val="3E4E6C"/>
      </a:lt2>
      <a:accent1>
        <a:srgbClr val="00CC99"/>
      </a:accent1>
      <a:accent2>
        <a:srgbClr val="3333CC"/>
      </a:accent2>
      <a:accent3>
        <a:srgbClr val="D1B2AD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Summer HCI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2_Summer HCI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ummer HCI 8">
        <a:dk1>
          <a:srgbClr val="808080"/>
        </a:dk1>
        <a:lt1>
          <a:srgbClr val="FFFFFF"/>
        </a:lt1>
        <a:dk2>
          <a:srgbClr val="A94E31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9">
        <a:dk1>
          <a:srgbClr val="808080"/>
        </a:dk1>
        <a:lt1>
          <a:srgbClr val="FFFFFF"/>
        </a:lt1>
        <a:dk2>
          <a:srgbClr val="A94E31"/>
        </a:dk2>
        <a:lt2>
          <a:srgbClr val="3E6C6C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ummer HCI 10">
        <a:dk1>
          <a:srgbClr val="808080"/>
        </a:dk1>
        <a:lt1>
          <a:srgbClr val="FFFFFF"/>
        </a:lt1>
        <a:dk2>
          <a:srgbClr val="A94E31"/>
        </a:dk2>
        <a:lt2>
          <a:srgbClr val="3E4E6C"/>
        </a:lt2>
        <a:accent1>
          <a:srgbClr val="00CC99"/>
        </a:accent1>
        <a:accent2>
          <a:srgbClr val="3333CC"/>
        </a:accent2>
        <a:accent3>
          <a:srgbClr val="D1B2AD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1-introduction</Template>
  <TotalTime>23918</TotalTime>
  <Words>356</Words>
  <Application>Microsoft Macintosh PowerPoint</Application>
  <PresentationFormat>On-screen Show (4:3)</PresentationFormat>
  <Paragraphs>79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1-introduction</vt:lpstr>
      <vt:lpstr>2_Summer HCI</vt:lpstr>
      <vt:lpstr>Last Lecture</vt:lpstr>
      <vt:lpstr>Outline</vt:lpstr>
      <vt:lpstr>Final Exam</vt:lpstr>
      <vt:lpstr>Questions about final?</vt:lpstr>
      <vt:lpstr>My Thoughts</vt:lpstr>
      <vt:lpstr>More Thoughts</vt:lpstr>
      <vt:lpstr>Another thought</vt:lpstr>
      <vt:lpstr>In the “real” world…</vt:lpstr>
      <vt:lpstr>Questions about final?</vt:lpstr>
      <vt:lpstr>Thoughts on Projects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for people not like us</dc:title>
  <dc:creator>Tony</dc:creator>
  <cp:lastModifiedBy>Tony Tang</cp:lastModifiedBy>
  <cp:revision>231</cp:revision>
  <dcterms:created xsi:type="dcterms:W3CDTF">2012-08-20T05:23:43Z</dcterms:created>
  <dcterms:modified xsi:type="dcterms:W3CDTF">2014-04-11T15:45:10Z</dcterms:modified>
</cp:coreProperties>
</file>