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266" r:id="rId3"/>
    <p:sldId id="268" r:id="rId4"/>
    <p:sldId id="269" r:id="rId5"/>
    <p:sldId id="256" r:id="rId6"/>
    <p:sldId id="270" r:id="rId7"/>
    <p:sldId id="271" r:id="rId8"/>
    <p:sldId id="261" r:id="rId9"/>
    <p:sldId id="262" r:id="rId10"/>
    <p:sldId id="267" r:id="rId11"/>
    <p:sldId id="257" r:id="rId12"/>
    <p:sldId id="264" r:id="rId13"/>
    <p:sldId id="260" r:id="rId14"/>
    <p:sldId id="263" r:id="rId15"/>
    <p:sldId id="272" r:id="rId16"/>
    <p:sldId id="273" r:id="rId17"/>
    <p:sldId id="275" r:id="rId18"/>
    <p:sldId id="274" r:id="rId19"/>
    <p:sldId id="276" r:id="rId20"/>
    <p:sldId id="278" r:id="rId21"/>
    <p:sldId id="279" r:id="rId22"/>
    <p:sldId id="280" r:id="rId23"/>
    <p:sldId id="281" r:id="rId24"/>
    <p:sldId id="282" r:id="rId25"/>
    <p:sldId id="283" r:id="rId26"/>
    <p:sldId id="284" r:id="rId27"/>
    <p:sldId id="277" r:id="rId28"/>
    <p:sldId id="285" r:id="rId29"/>
    <p:sldId id="286"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99" autoAdjust="0"/>
    <p:restoredTop sz="69857" autoAdjust="0"/>
  </p:normalViewPr>
  <p:slideViewPr>
    <p:cSldViewPr snapToGrid="0" snapToObjects="1">
      <p:cViewPr>
        <p:scale>
          <a:sx n="59" d="100"/>
          <a:sy n="59" d="100"/>
        </p:scale>
        <p:origin x="-576" y="-870"/>
      </p:cViewPr>
      <p:guideLst>
        <p:guide orient="horz" pos="2160"/>
        <p:guide pos="2880"/>
      </p:guideLst>
    </p:cSldViewPr>
  </p:slideViewPr>
  <p:outlineViewPr>
    <p:cViewPr>
      <p:scale>
        <a:sx n="33" d="100"/>
        <a:sy n="33" d="100"/>
      </p:scale>
      <p:origin x="0" y="13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images.ucomics.com</a:t>
            </a:r>
            <a:r>
              <a:rPr lang="en-US" dirty="0" smtClean="0"/>
              <a:t>/comics/</a:t>
            </a:r>
            <a:r>
              <a:rPr lang="en-US" dirty="0" err="1" smtClean="0"/>
              <a:t>db</a:t>
            </a:r>
            <a:r>
              <a:rPr lang="en-US" dirty="0" smtClean="0"/>
              <a:t>/1993/db930827.gif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3213027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NUIs have a set of strengths based on what they make easier</a:t>
            </a:r>
          </a:p>
          <a:p>
            <a:r>
              <a:rPr lang="en-US" dirty="0" smtClean="0"/>
              <a:t>How they make things easier</a:t>
            </a:r>
          </a:p>
          <a:p>
            <a:r>
              <a:rPr lang="en-US" dirty="0" smtClean="0"/>
              <a:t>How they shape the user’s interactions</a:t>
            </a:r>
            <a:r>
              <a:rPr lang="en-US" baseline="0" dirty="0" smtClean="0"/>
              <a:t> with technology</a:t>
            </a:r>
          </a:p>
          <a:p>
            <a:r>
              <a:rPr lang="en-US" baseline="0" dirty="0" smtClean="0"/>
              <a:t>Which niches they fit into…</a:t>
            </a:r>
          </a:p>
          <a:p>
            <a:endParaRPr lang="en-US" dirty="0" smtClean="0"/>
          </a:p>
          <a:p>
            <a:r>
              <a:rPr lang="en-US" dirty="0" smtClean="0"/>
              <a:t>http://</a:t>
            </a:r>
            <a:r>
              <a:rPr lang="en-US" dirty="0" err="1" smtClean="0"/>
              <a:t>welcometothejiggle.blogspot.ca</a:t>
            </a:r>
            <a:r>
              <a:rPr lang="en-US" dirty="0" smtClean="0"/>
              <a:t>/2011/08/appropriate-</a:t>
            </a:r>
            <a:r>
              <a:rPr lang="en-US" dirty="0" err="1" smtClean="0"/>
              <a:t>expectations.html</a:t>
            </a:r>
            <a:endParaRPr lang="en-US" dirty="0" smtClean="0"/>
          </a:p>
          <a:p>
            <a:endParaRPr lang="en-US" dirty="0" smtClean="0"/>
          </a:p>
          <a:p>
            <a:r>
              <a:rPr lang="en-US" dirty="0" smtClean="0"/>
              <a:t>“The way users</a:t>
            </a:r>
            <a:r>
              <a:rPr lang="en-US" baseline="0" dirty="0" smtClean="0"/>
              <a:t> interact with and feel while they are using a technology”</a:t>
            </a:r>
          </a:p>
          <a:p>
            <a:r>
              <a:rPr lang="en-US" baseline="0" dirty="0" smtClean="0"/>
              <a:t>-- mirroring capabilities</a:t>
            </a:r>
          </a:p>
          <a:p>
            <a:r>
              <a:rPr lang="en-US" baseline="0" dirty="0" smtClean="0"/>
              <a:t>-- meeting their needs</a:t>
            </a:r>
          </a:p>
          <a:p>
            <a:r>
              <a:rPr lang="en-US" baseline="0" dirty="0" smtClean="0"/>
              <a:t>-- taking advantage of their capacities </a:t>
            </a:r>
          </a:p>
          <a:p>
            <a:r>
              <a:rPr lang="en-US" baseline="0" dirty="0" smtClean="0"/>
              <a:t>-- fit their task and context demands</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340550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=49NqwfaiMt8</a:t>
            </a:r>
          </a:p>
          <a:p>
            <a:r>
              <a:rPr lang="en-US" dirty="0" smtClean="0"/>
              <a:t>http://</a:t>
            </a:r>
            <a:r>
              <a:rPr lang="en-US" dirty="0" err="1" smtClean="0"/>
              <a:t>www.youtube.com</a:t>
            </a:r>
            <a:r>
              <a:rPr lang="en-US" dirty="0" smtClean="0"/>
              <a:t>/</a:t>
            </a:r>
            <a:r>
              <a:rPr lang="en-US" dirty="0" err="1" smtClean="0"/>
              <a:t>watch?v</a:t>
            </a:r>
            <a:r>
              <a:rPr lang="en-US" dirty="0" smtClean="0"/>
              <a:t>=ns2Hbbw3RQE</a:t>
            </a:r>
          </a:p>
          <a:p>
            <a:endParaRPr lang="en-US" dirty="0" smtClean="0"/>
          </a:p>
          <a:p>
            <a:r>
              <a:rPr lang="en-US" dirty="0" smtClean="0"/>
              <a:t>Taking</a:t>
            </a:r>
            <a:r>
              <a:rPr lang="en-US" baseline="0" dirty="0" smtClean="0"/>
              <a:t> advantage of physical capabilities, naïve physics, understanding of the world</a:t>
            </a:r>
          </a:p>
          <a:p>
            <a:r>
              <a:rPr lang="en-US" baseline="0" dirty="0" smtClean="0"/>
              <a:t>Allows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289559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r>
              <a:rPr lang="en-US" baseline="0" dirty="0" smtClean="0"/>
              <a:t> Han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277629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www.ted.com</a:t>
            </a:r>
            <a:r>
              <a:rPr lang="en-US" dirty="0" smtClean="0"/>
              <a:t>/talks/</a:t>
            </a:r>
            <a:r>
              <a:rPr lang="en-US" dirty="0" err="1" smtClean="0"/>
              <a:t>anand_agarawala_demos_his_bumptop_desktop.html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155673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a:t>
            </a:r>
            <a:r>
              <a:rPr lang="en-US" b="1" dirty="0" err="1" smtClean="0"/>
              <a:t>www.cs.tufts.edu</a:t>
            </a:r>
            <a:r>
              <a:rPr lang="en-US" b="1" dirty="0" smtClean="0"/>
              <a:t>/~</a:t>
            </a:r>
            <a:r>
              <a:rPr lang="en-US" b="1" dirty="0" err="1" smtClean="0"/>
              <a:t>jacob</a:t>
            </a:r>
            <a:r>
              <a:rPr lang="en-US" b="1" dirty="0" smtClean="0"/>
              <a:t>/papers/chi08.pdf</a:t>
            </a:r>
            <a:endParaRPr lang="en-US" b="1"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37270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answers.yahoo.com</a:t>
            </a:r>
            <a:r>
              <a:rPr lang="en-US" dirty="0" smtClean="0"/>
              <a:t>/question/</a:t>
            </a:r>
            <a:r>
              <a:rPr lang="en-US" dirty="0" err="1" smtClean="0"/>
              <a:t>index?qid</a:t>
            </a:r>
            <a:r>
              <a:rPr lang="en-US" dirty="0" smtClean="0"/>
              <a:t>=20100914144031AAd9etH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21177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=_auBtFb1WmE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243535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=_auBtFb1WmE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25</a:t>
            </a:fld>
            <a:endParaRPr lang="en-US"/>
          </a:p>
        </p:txBody>
      </p:sp>
    </p:spTree>
    <p:extLst>
      <p:ext uri="{BB962C8B-B14F-4D97-AF65-F5344CB8AC3E}">
        <p14:creationId xmlns:p14="http://schemas.microsoft.com/office/powerpoint/2010/main" val="2435357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a:t>
            </a:r>
          </a:p>
          <a:p>
            <a:r>
              <a:rPr lang="en-US" dirty="0" smtClean="0"/>
              <a:t>Building</a:t>
            </a:r>
            <a:r>
              <a:rPr lang="en-US" baseline="0" dirty="0" smtClean="0"/>
              <a:t> material is </a:t>
            </a:r>
            <a:r>
              <a:rPr lang="en-US" baseline="0" dirty="0" err="1" smtClean="0"/>
              <a:t>manipualted</a:t>
            </a:r>
            <a:r>
              <a:rPr lang="en-US" baseline="0" dirty="0" smtClean="0"/>
              <a:t> with a wand – reality &amp; expressive power trade off</a:t>
            </a:r>
          </a:p>
          <a:p>
            <a:r>
              <a:rPr lang="en-US" baseline="0" dirty="0" smtClean="0"/>
              <a:t>Easy to change position, but difficult to change the shape of buildings (reality/practicality; reality/expressive power)</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4175229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a:t>
            </a:r>
          </a:p>
          <a:p>
            <a:r>
              <a:rPr lang="en-US" dirty="0" smtClean="0"/>
              <a:t>Text</a:t>
            </a:r>
            <a:r>
              <a:rPr lang="en-US" baseline="0" dirty="0" smtClean="0"/>
              <a:t> entry keyboard – versatility over reality</a:t>
            </a:r>
          </a:p>
          <a:p>
            <a:r>
              <a:rPr lang="en-US" baseline="0" dirty="0" smtClean="0"/>
              <a:t>Safari browser – reality over accessibility (render entire webpage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28</a:t>
            </a:fld>
            <a:endParaRPr lang="en-US"/>
          </a:p>
        </p:txBody>
      </p:sp>
    </p:spTree>
    <p:extLst>
      <p:ext uri="{BB962C8B-B14F-4D97-AF65-F5344CB8AC3E}">
        <p14:creationId xmlns:p14="http://schemas.microsoft.com/office/powerpoint/2010/main" val="290413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 these lessons forward, beyond particular instantiations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a:t>
            </a:fld>
            <a:endParaRPr lang="en-US"/>
          </a:p>
        </p:txBody>
      </p:sp>
    </p:spTree>
    <p:extLst>
      <p:ext uri="{BB962C8B-B14F-4D97-AF65-F5344CB8AC3E}">
        <p14:creationId xmlns:p14="http://schemas.microsoft.com/office/powerpoint/2010/main" val="6794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window runs a self-contained program, isolated from other programs that (if in a multi-program operating system) run at the same time in other windows . Developed by Gene McDaniel at PARC</a:t>
            </a:r>
          </a:p>
          <a:p>
            <a:r>
              <a:rPr lang="en-US" dirty="0" smtClean="0"/>
              <a:t>An icon acts as a shortcut to an action the computer performs (e.g., execute a program or task).</a:t>
            </a:r>
          </a:p>
          <a:p>
            <a:r>
              <a:rPr lang="en-US" dirty="0" smtClean="0"/>
              <a:t>A menu is a text or icon-based selection systems that selects and executes programs or tasks.</a:t>
            </a:r>
          </a:p>
          <a:p>
            <a:r>
              <a:rPr lang="en-US" dirty="0" smtClean="0"/>
              <a:t>The pointer is an onscreen symbol that represents movement of a physical device that the user controls to select icons, data elements, etc.</a:t>
            </a:r>
          </a:p>
          <a:p>
            <a:endParaRPr lang="en-US" dirty="0" smtClean="0"/>
          </a:p>
          <a:p>
            <a:r>
              <a:rPr lang="en-US" dirty="0" smtClean="0"/>
              <a:t>Pejorative</a:t>
            </a:r>
            <a:r>
              <a:rPr lang="en-US" baseline="0" dirty="0" smtClean="0"/>
              <a:t> 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809512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definitive</a:t>
            </a:r>
            <a:r>
              <a:rPr lang="en-US" baseline="0" dirty="0" smtClean="0"/>
              <a:t> on what’s going on here</a:t>
            </a:r>
          </a:p>
          <a:p>
            <a:r>
              <a:rPr lang="en-US" baseline="0" dirty="0" smtClean="0"/>
              <a:t>There’s a lot of confusion right now in the research space, trying essentially to tease apart what has been brought on by the media in relation to specific devices, and in terms of what is really understood/postulated as the principles behind natural user interfaces</a:t>
            </a:r>
          </a:p>
          <a:p>
            <a:r>
              <a:rPr lang="en-US" baseline="0" dirty="0" smtClean="0"/>
              <a:t>My goal today is to really give you a different way of thinking about interfaces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Carry these lessons forward, beyond particular instantiations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67940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little definitive</a:t>
            </a:r>
            <a:r>
              <a:rPr lang="en-US" baseline="0" dirty="0" smtClean="0"/>
              <a:t> on what’s going on here</a:t>
            </a:r>
          </a:p>
          <a:p>
            <a:r>
              <a:rPr lang="en-US" baseline="0" dirty="0" smtClean="0"/>
              <a:t>There’s a lot of confusion right now in the research space, trying essentially to tease apart what has been brought on by the media in relation to specific devices, and in terms of what is really understood/postulated as the principles behind natural user interfaces</a:t>
            </a:r>
          </a:p>
          <a:p>
            <a:r>
              <a:rPr lang="en-US" baseline="0" dirty="0" smtClean="0"/>
              <a:t>My goal today is to really give you a different way of thinking about interfaces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www.greenend.org.uk</a:t>
            </a:r>
            <a:r>
              <a:rPr lang="en-US" dirty="0" smtClean="0"/>
              <a:t>/</a:t>
            </a:r>
            <a:r>
              <a:rPr lang="en-US" dirty="0" err="1" smtClean="0"/>
              <a:t>rjk</a:t>
            </a:r>
            <a:r>
              <a:rPr lang="en-US" dirty="0" smtClean="0"/>
              <a:t>/</a:t>
            </a:r>
            <a:r>
              <a:rPr lang="en-US" dirty="0" err="1" smtClean="0"/>
              <a:t>misc</a:t>
            </a:r>
            <a:r>
              <a:rPr lang="en-US" dirty="0" smtClean="0"/>
              <a:t>/</a:t>
            </a:r>
            <a:r>
              <a:rPr lang="en-US" dirty="0" err="1" smtClean="0"/>
              <a:t>nipple.html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321302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05634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tell us</a:t>
            </a:r>
            <a:r>
              <a:rPr lang="en-US" baseline="0" dirty="0" smtClean="0"/>
              <a:t> about the effectiveness of this interface?</a:t>
            </a:r>
            <a:endParaRPr lang="en-US" dirty="0" smtClean="0"/>
          </a:p>
          <a:p>
            <a:r>
              <a:rPr lang="en-US" dirty="0" smtClean="0"/>
              <a:t>Did they have to learn anything?</a:t>
            </a:r>
          </a:p>
          <a:p>
            <a:r>
              <a:rPr lang="en-US" dirty="0" smtClean="0"/>
              <a:t>Were they already good to go?</a:t>
            </a:r>
          </a:p>
          <a:p>
            <a:r>
              <a:rPr lang="en-US" dirty="0" smtClean="0"/>
              <a:t>They already learned everything!</a:t>
            </a:r>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62625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03/12/2012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03/12/2012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03/12/2012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03/12/2012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03/12/2012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03/12/2012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03/12/2012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03/12/2012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03/12/2012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03/12/2012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03/12/2012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03/12/2012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
        <p:nvSpPr>
          <p:cNvPr id="5" name="Content Placeholder 4"/>
          <p:cNvSpPr>
            <a:spLocks noGrp="1"/>
          </p:cNvSpPr>
          <p:nvPr>
            <p:ph idx="1"/>
          </p:nvPr>
        </p:nvSpPr>
        <p:spPr>
          <a:xfrm>
            <a:off x="457200" y="4928935"/>
            <a:ext cx="8229600" cy="1197228"/>
          </a:xfrm>
        </p:spPr>
        <p:txBody>
          <a:bodyPr/>
          <a:lstStyle/>
          <a:p>
            <a:r>
              <a:rPr lang="en-US" dirty="0" smtClean="0"/>
              <a:t>Robustness of handwriting recognition systems</a:t>
            </a:r>
            <a:endParaRPr lang="en-US" dirty="0"/>
          </a:p>
        </p:txBody>
      </p:sp>
      <p:sp>
        <p:nvSpPr>
          <p:cNvPr id="6" name="Title 5"/>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0" y="1689352"/>
            <a:ext cx="9144000" cy="2987040"/>
          </a:xfrm>
          <a:prstGeom prst="rect">
            <a:avLst/>
          </a:prstGeom>
        </p:spPr>
      </p:pic>
    </p:spTree>
    <p:extLst>
      <p:ext uri="{BB962C8B-B14F-4D97-AF65-F5344CB8AC3E}">
        <p14:creationId xmlns:p14="http://schemas.microsoft.com/office/powerpoint/2010/main" val="4095424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u="sng" dirty="0" smtClean="0"/>
              <a:t>Natural</a:t>
            </a:r>
            <a:r>
              <a:rPr lang="en-US" dirty="0" smtClean="0"/>
              <a:t> User Interfaces</a:t>
            </a:r>
          </a:p>
          <a:p>
            <a:endParaRPr lang="en-US" dirty="0" smtClean="0"/>
          </a:p>
          <a:p>
            <a:r>
              <a:rPr lang="en-US" dirty="0" smtClean="0"/>
              <a:t>vs.</a:t>
            </a:r>
          </a:p>
          <a:p>
            <a:endParaRPr lang="en-US" dirty="0" smtClean="0"/>
          </a:p>
          <a:p>
            <a:r>
              <a:rPr lang="en-US" b="1" u="sng" dirty="0" smtClean="0"/>
              <a:t>Natural User</a:t>
            </a:r>
            <a:r>
              <a:rPr lang="en-US" dirty="0" smtClean="0"/>
              <a:t>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761" b="89805" l="0" r="99350"/>
                    </a14:imgEffect>
                  </a14:imgLayer>
                </a14:imgProps>
              </a:ext>
            </a:extLst>
          </a:blip>
          <a:stretch>
            <a:fillRect/>
          </a:stretch>
        </p:blipFill>
        <p:spPr>
          <a:xfrm rot="13568177">
            <a:off x="4701343" y="3865412"/>
            <a:ext cx="3199010" cy="2397957"/>
          </a:xfrm>
          <a:prstGeom prst="rect">
            <a:avLst/>
          </a:prstGeom>
        </p:spPr>
      </p:pic>
      <p:pic>
        <p:nvPicPr>
          <p:cNvPr id="6" name="Picture 5"/>
          <p:cNvPicPr>
            <a:picLocks noChangeAspect="1"/>
          </p:cNvPicPr>
          <p:nvPr/>
        </p:nvPicPr>
        <p:blipFill>
          <a:blip r:embed="rId5"/>
          <a:stretch>
            <a:fillRect/>
          </a:stretch>
        </p:blipFill>
        <p:spPr>
          <a:xfrm>
            <a:off x="4908374" y="477051"/>
            <a:ext cx="4176487" cy="2944688"/>
          </a:xfrm>
          <a:prstGeom prst="rect">
            <a:avLst/>
          </a:prstGeom>
        </p:spPr>
      </p:pic>
    </p:spTree>
    <p:extLst>
      <p:ext uri="{BB962C8B-B14F-4D97-AF65-F5344CB8AC3E}">
        <p14:creationId xmlns:p14="http://schemas.microsoft.com/office/powerpoint/2010/main" val="35299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Scything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1411616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5" name="Picture 4"/>
          <p:cNvPicPr>
            <a:picLocks noChangeAspect="1"/>
          </p:cNvPicPr>
          <p:nvPr/>
        </p:nvPicPr>
        <p:blipFill>
          <a:blip r:embed="rId3"/>
          <a:stretch>
            <a:fillRect/>
          </a:stretch>
        </p:blipFill>
        <p:spPr>
          <a:xfrm>
            <a:off x="0" y="3445209"/>
            <a:ext cx="4494590" cy="3236105"/>
          </a:xfrm>
          <a:prstGeom prst="rect">
            <a:avLst/>
          </a:prstGeom>
        </p:spPr>
      </p:pic>
      <p:pic>
        <p:nvPicPr>
          <p:cNvPr id="6" name="Picture 5"/>
          <p:cNvPicPr>
            <a:picLocks noChangeAspect="1"/>
          </p:cNvPicPr>
          <p:nvPr/>
        </p:nvPicPr>
        <p:blipFill>
          <a:blip r:embed="rId4"/>
          <a:stretch>
            <a:fillRect/>
          </a:stretch>
        </p:blipFill>
        <p:spPr>
          <a:xfrm>
            <a:off x="4628510" y="3466733"/>
            <a:ext cx="4602665" cy="3254742"/>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err="1" smtClean="0"/>
              <a:t>Input/Output</a:t>
            </a:r>
            <a:r>
              <a:rPr lang="en-US" dirty="0" smtClean="0"/>
              <a:t> Modalities</a:t>
            </a:r>
            <a:endParaRPr lang="en-US" dirty="0"/>
          </a:p>
        </p:txBody>
      </p:sp>
      <p:sp>
        <p:nvSpPr>
          <p:cNvPr id="8" name="Content Placeholder 2"/>
          <p:cNvSpPr>
            <a:spLocks noGrp="1"/>
          </p:cNvSpPr>
          <p:nvPr>
            <p:ph idx="1"/>
          </p:nvPr>
        </p:nvSpPr>
        <p:spPr>
          <a:xfrm>
            <a:off x="457200" y="1600200"/>
            <a:ext cx="8229600" cy="4525963"/>
          </a:xfrm>
        </p:spPr>
        <p:txBody>
          <a:bodyPr/>
          <a:lstStyle/>
          <a:p>
            <a:r>
              <a:rPr lang="en-US" dirty="0" smtClean="0"/>
              <a:t>Provide us with the opportunity to make “NUIs”, but do not guarantee it =&gt; NUIs are not specifically input or output technologies</a:t>
            </a:r>
            <a:endParaRPr lang="en-US" dirty="0"/>
          </a:p>
        </p:txBody>
      </p:sp>
    </p:spTree>
    <p:extLst>
      <p:ext uri="{BB962C8B-B14F-4D97-AF65-F5344CB8AC3E}">
        <p14:creationId xmlns:p14="http://schemas.microsoft.com/office/powerpoint/2010/main" val="371105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User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
        <p:nvSpPr>
          <p:cNvPr id="5" name="Content Placeholder 4"/>
          <p:cNvSpPr>
            <a:spLocks noGrp="1"/>
          </p:cNvSpPr>
          <p:nvPr>
            <p:ph idx="1"/>
          </p:nvPr>
        </p:nvSpPr>
        <p:spPr/>
        <p:txBody>
          <a:bodyPr/>
          <a:lstStyle/>
          <a:p>
            <a:r>
              <a:rPr lang="en-US" dirty="0" smtClean="0"/>
              <a:t>NUI = f(input / output capabilities, human capabilities)</a:t>
            </a:r>
          </a:p>
          <a:p>
            <a:r>
              <a:rPr lang="en-US" dirty="0" smtClean="0"/>
              <a:t>NUI = feelings of efficacy</a:t>
            </a:r>
            <a:endParaRPr lang="en-US" dirty="0"/>
          </a:p>
        </p:txBody>
      </p:sp>
    </p:spTree>
    <p:extLst>
      <p:ext uri="{BB962C8B-B14F-4D97-AF65-F5344CB8AC3E}">
        <p14:creationId xmlns:p14="http://schemas.microsoft.com/office/powerpoint/2010/main" val="197355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BumpTop</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Tree>
    <p:extLst>
      <p:ext uri="{BB962C8B-B14F-4D97-AF65-F5344CB8AC3E}">
        <p14:creationId xmlns:p14="http://schemas.microsoft.com/office/powerpoint/2010/main" val="2472905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Reality-Based Interfaces</a:t>
            </a:r>
            <a:endParaRPr lang="en-US" dirty="0"/>
          </a:p>
        </p:txBody>
      </p:sp>
      <p:sp>
        <p:nvSpPr>
          <p:cNvPr id="3" name="Content Placeholder 2"/>
          <p:cNvSpPr>
            <a:spLocks noGrp="1"/>
          </p:cNvSpPr>
          <p:nvPr>
            <p:ph idx="1"/>
          </p:nvPr>
        </p:nvSpPr>
        <p:spPr>
          <a:xfrm>
            <a:off x="457200" y="1600200"/>
            <a:ext cx="8229600" cy="5121275"/>
          </a:xfrm>
        </p:spPr>
        <p:txBody>
          <a:bodyPr/>
          <a:lstStyle/>
          <a:p>
            <a:r>
              <a:rPr lang="en-US" dirty="0" smtClean="0"/>
              <a:t>One way of thinking about “Natural User Interfaces” -&gt; ‘Reality-based interfaces’</a:t>
            </a:r>
          </a:p>
          <a:p>
            <a:pPr lvl="1"/>
            <a:r>
              <a:rPr lang="en-US" dirty="0" smtClean="0"/>
              <a:t>» Robert Jacob et al., 2008</a:t>
            </a:r>
          </a:p>
          <a:p>
            <a:endParaRPr lang="en-US" dirty="0"/>
          </a:p>
          <a:p>
            <a:r>
              <a:rPr lang="en-US" dirty="0" smtClean="0"/>
              <a:t>In spite of the name, they are not advocating necessarily re-creating reality; instead, advocating leveraging </a:t>
            </a:r>
            <a:r>
              <a:rPr lang="en-US" u="sng" dirty="0" smtClean="0"/>
              <a:t>our understanding</a:t>
            </a:r>
            <a:r>
              <a:rPr lang="en-US" dirty="0" smtClean="0"/>
              <a:t> of “reality” for design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Tree>
    <p:extLst>
      <p:ext uri="{BB962C8B-B14F-4D97-AF65-F5344CB8AC3E}">
        <p14:creationId xmlns:p14="http://schemas.microsoft.com/office/powerpoint/2010/main" val="317690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RBIs: Core Themes</a:t>
            </a:r>
            <a:endParaRPr lang="en-US" dirty="0"/>
          </a:p>
        </p:txBody>
      </p:sp>
      <p:sp>
        <p:nvSpPr>
          <p:cNvPr id="3" name="Content Placeholder 2"/>
          <p:cNvSpPr>
            <a:spLocks noGrp="1"/>
          </p:cNvSpPr>
          <p:nvPr>
            <p:ph idx="1"/>
          </p:nvPr>
        </p:nvSpPr>
        <p:spPr>
          <a:xfrm>
            <a:off x="457200" y="4556458"/>
            <a:ext cx="8229600" cy="1799892"/>
          </a:xfrm>
        </p:spPr>
        <p:txBody>
          <a:bodyPr/>
          <a:lstStyle/>
          <a:p>
            <a:r>
              <a:rPr lang="en-US" dirty="0" smtClean="0"/>
              <a:t>Aspects of our understanding/capacities that have developed of/for the physical, non-digital world that can be leveraged for design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5" name="Picture 4"/>
          <p:cNvPicPr>
            <a:picLocks noChangeAspect="1"/>
          </p:cNvPicPr>
          <p:nvPr/>
        </p:nvPicPr>
        <p:blipFill>
          <a:blip r:embed="rId2"/>
          <a:stretch>
            <a:fillRect/>
          </a:stretch>
        </p:blipFill>
        <p:spPr>
          <a:xfrm>
            <a:off x="0" y="1817029"/>
            <a:ext cx="9144000" cy="2509242"/>
          </a:xfrm>
          <a:prstGeom prst="rect">
            <a:avLst/>
          </a:prstGeom>
        </p:spPr>
      </p:pic>
    </p:spTree>
    <p:extLst>
      <p:ext uri="{BB962C8B-B14F-4D97-AF65-F5344CB8AC3E}">
        <p14:creationId xmlns:p14="http://schemas.microsoft.com/office/powerpoint/2010/main" val="57091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Physics</a:t>
            </a:r>
            <a:endParaRPr lang="en-US" dirty="0"/>
          </a:p>
        </p:txBody>
      </p:sp>
      <p:sp>
        <p:nvSpPr>
          <p:cNvPr id="3" name="Content Placeholder 2"/>
          <p:cNvSpPr>
            <a:spLocks noGrp="1"/>
          </p:cNvSpPr>
          <p:nvPr>
            <p:ph idx="1"/>
          </p:nvPr>
        </p:nvSpPr>
        <p:spPr>
          <a:xfrm>
            <a:off x="3143082" y="1600200"/>
            <a:ext cx="5543718" cy="4525963"/>
          </a:xfrm>
        </p:spPr>
        <p:txBody>
          <a:bodyPr/>
          <a:lstStyle/>
          <a:p>
            <a:r>
              <a:rPr lang="en-US" dirty="0" smtClean="0"/>
              <a:t>People’s common-sense knowledge about the physical world</a:t>
            </a:r>
          </a:p>
          <a:p>
            <a:pPr lvl="1"/>
            <a:r>
              <a:rPr lang="en-US" dirty="0" smtClean="0"/>
              <a:t>Friction, gravity, velocity, momentum, mass,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6" name="Picture 5"/>
          <p:cNvPicPr>
            <a:picLocks noChangeAspect="1"/>
          </p:cNvPicPr>
          <p:nvPr/>
        </p:nvPicPr>
        <p:blipFill rotWithShape="1">
          <a:blip r:embed="rId2"/>
          <a:srcRect r="74573"/>
          <a:stretch/>
        </p:blipFill>
        <p:spPr>
          <a:xfrm>
            <a:off x="457200" y="1600200"/>
            <a:ext cx="2325019" cy="2509242"/>
          </a:xfrm>
          <a:prstGeom prst="rect">
            <a:avLst/>
          </a:prstGeom>
        </p:spPr>
      </p:pic>
    </p:spTree>
    <p:extLst>
      <p:ext uri="{BB962C8B-B14F-4D97-AF65-F5344CB8AC3E}">
        <p14:creationId xmlns:p14="http://schemas.microsoft.com/office/powerpoint/2010/main" val="18634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Physics…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4"/>
          <p:cNvPicPr>
            <a:picLocks noChangeAspect="1"/>
          </p:cNvPicPr>
          <p:nvPr/>
        </p:nvPicPr>
        <p:blipFill>
          <a:blip r:embed="rId3"/>
          <a:stretch>
            <a:fillRect/>
          </a:stretch>
        </p:blipFill>
        <p:spPr>
          <a:xfrm>
            <a:off x="457200" y="1371600"/>
            <a:ext cx="8229600" cy="5187530"/>
          </a:xfrm>
          <a:prstGeom prst="rect">
            <a:avLst/>
          </a:prstGeom>
        </p:spPr>
      </p:pic>
    </p:spTree>
    <p:extLst>
      <p:ext uri="{BB962C8B-B14F-4D97-AF65-F5344CB8AC3E}">
        <p14:creationId xmlns:p14="http://schemas.microsoft.com/office/powerpoint/2010/main" val="183019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Awareness and Skills</a:t>
            </a:r>
            <a:endParaRPr lang="en-US" dirty="0"/>
          </a:p>
        </p:txBody>
      </p:sp>
      <p:sp>
        <p:nvSpPr>
          <p:cNvPr id="3" name="Content Placeholder 2"/>
          <p:cNvSpPr>
            <a:spLocks noGrp="1"/>
          </p:cNvSpPr>
          <p:nvPr>
            <p:ph idx="1"/>
          </p:nvPr>
        </p:nvSpPr>
        <p:spPr>
          <a:xfrm>
            <a:off x="3143082" y="1600200"/>
            <a:ext cx="5543718" cy="4525963"/>
          </a:xfrm>
        </p:spPr>
        <p:txBody>
          <a:bodyPr/>
          <a:lstStyle/>
          <a:p>
            <a:r>
              <a:rPr lang="en-US" dirty="0" smtClean="0"/>
              <a:t>People have an awareness of their own physical bodies and possess skills for controlling and coordinating their bodies</a:t>
            </a:r>
          </a:p>
          <a:p>
            <a:pPr lvl="1"/>
            <a:r>
              <a:rPr lang="en-US" dirty="0" smtClean="0"/>
              <a:t>Proprioception (relative relation of limbs), range of motion.</a:t>
            </a:r>
          </a:p>
          <a:p>
            <a:pPr lvl="1"/>
            <a:r>
              <a:rPr lang="en-US" dirty="0" smtClean="0"/>
              <a:t>Coordinating body to walk, crawl, kick, throw a ball</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6" name="Picture 5"/>
          <p:cNvPicPr>
            <a:picLocks noChangeAspect="1"/>
          </p:cNvPicPr>
          <p:nvPr/>
        </p:nvPicPr>
        <p:blipFill rotWithShape="1">
          <a:blip r:embed="rId2"/>
          <a:srcRect l="24573" r="50000"/>
          <a:stretch/>
        </p:blipFill>
        <p:spPr>
          <a:xfrm>
            <a:off x="457200" y="1600200"/>
            <a:ext cx="2325019" cy="2509242"/>
          </a:xfrm>
          <a:prstGeom prst="rect">
            <a:avLst/>
          </a:prstGeom>
        </p:spPr>
      </p:pic>
    </p:spTree>
    <p:extLst>
      <p:ext uri="{BB962C8B-B14F-4D97-AF65-F5344CB8AC3E}">
        <p14:creationId xmlns:p14="http://schemas.microsoft.com/office/powerpoint/2010/main" val="122111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all that direct manipulation mumbo-jumbo?</a:t>
            </a:r>
            <a:endParaRPr lang="en-US" dirty="0"/>
          </a:p>
        </p:txBody>
      </p:sp>
      <p:sp>
        <p:nvSpPr>
          <p:cNvPr id="3" name="Content Placeholder 2"/>
          <p:cNvSpPr>
            <a:spLocks noGrp="1"/>
          </p:cNvSpPr>
          <p:nvPr>
            <p:ph idx="1"/>
          </p:nvPr>
        </p:nvSpPr>
        <p:spPr/>
        <p:txBody>
          <a:bodyPr/>
          <a:lstStyle/>
          <a:p>
            <a:endParaRPr lang="en-US" dirty="0" smtClean="0"/>
          </a:p>
          <a:p>
            <a:r>
              <a:rPr lang="en-US" dirty="0" smtClean="0"/>
              <a:t>People invented GUIs</a:t>
            </a:r>
          </a:p>
          <a:p>
            <a:r>
              <a:rPr lang="en-US" dirty="0" smtClean="0"/>
              <a:t>People liked GUIs</a:t>
            </a:r>
          </a:p>
          <a:p>
            <a:endParaRPr lang="en-US" dirty="0" smtClean="0"/>
          </a:p>
          <a:p>
            <a:r>
              <a:rPr lang="en-US" dirty="0" smtClean="0"/>
              <a:t>Researchers’ articulation/characterization of what it is about GUIs that make them likable/effective =&gt; “Direct manipulation”</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3332503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Awareness and Skills</a:t>
            </a:r>
            <a:endParaRPr lang="en-US" dirty="0"/>
          </a:p>
        </p:txBody>
      </p:sp>
      <p:sp>
        <p:nvSpPr>
          <p:cNvPr id="3" name="Content Placeholder 2"/>
          <p:cNvSpPr>
            <a:spLocks noGrp="1"/>
          </p:cNvSpPr>
          <p:nvPr>
            <p:ph idx="1"/>
          </p:nvPr>
        </p:nvSpPr>
        <p:spPr>
          <a:xfrm>
            <a:off x="3143082" y="1600200"/>
            <a:ext cx="5543718" cy="4964539"/>
          </a:xfrm>
        </p:spPr>
        <p:txBody>
          <a:bodyPr>
            <a:normAutofit fontScale="92500" lnSpcReduction="10000"/>
          </a:bodyPr>
          <a:lstStyle/>
          <a:p>
            <a:r>
              <a:rPr lang="en-US" dirty="0" smtClean="0"/>
              <a:t>People have a sense of their surroundings and possess skills for negotiating, manipulating, and navigating within their environment</a:t>
            </a:r>
          </a:p>
          <a:p>
            <a:pPr lvl="1"/>
            <a:r>
              <a:rPr lang="en-US" dirty="0" smtClean="0"/>
              <a:t>Sense of orientation and spatial understanding</a:t>
            </a:r>
          </a:p>
          <a:p>
            <a:pPr lvl="1"/>
            <a:r>
              <a:rPr lang="en-US" dirty="0" smtClean="0"/>
              <a:t>Horizon, depth cues like shadow, lighting, etc.</a:t>
            </a:r>
          </a:p>
          <a:p>
            <a:pPr lvl="1"/>
            <a:r>
              <a:rPr lang="en-US" dirty="0" smtClean="0"/>
              <a:t>Manipulating things in the environment (</a:t>
            </a:r>
            <a:r>
              <a:rPr lang="en-US" dirty="0" err="1" smtClean="0"/>
              <a:t>positioning,altering</a:t>
            </a:r>
            <a:r>
              <a:rPr lang="en-US" dirty="0" smtClean="0"/>
              <a:t>, re-arranging objects)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6" name="Picture 5"/>
          <p:cNvPicPr>
            <a:picLocks noChangeAspect="1"/>
          </p:cNvPicPr>
          <p:nvPr/>
        </p:nvPicPr>
        <p:blipFill rotWithShape="1">
          <a:blip r:embed="rId2"/>
          <a:srcRect l="50000" r="24573"/>
          <a:stretch/>
        </p:blipFill>
        <p:spPr>
          <a:xfrm>
            <a:off x="457200" y="1600200"/>
            <a:ext cx="2325019" cy="2509242"/>
          </a:xfrm>
          <a:prstGeom prst="rect">
            <a:avLst/>
          </a:prstGeom>
        </p:spPr>
      </p:pic>
    </p:spTree>
    <p:extLst>
      <p:ext uri="{BB962C8B-B14F-4D97-AF65-F5344CB8AC3E}">
        <p14:creationId xmlns:p14="http://schemas.microsoft.com/office/powerpoint/2010/main" val="153329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Awareness </a:t>
            </a:r>
            <a:r>
              <a:rPr lang="en-US" dirty="0" smtClean="0"/>
              <a:t>and Skills</a:t>
            </a:r>
            <a:endParaRPr lang="en-US" dirty="0"/>
          </a:p>
        </p:txBody>
      </p:sp>
      <p:sp>
        <p:nvSpPr>
          <p:cNvPr id="3" name="Content Placeholder 2"/>
          <p:cNvSpPr>
            <a:spLocks noGrp="1"/>
          </p:cNvSpPr>
          <p:nvPr>
            <p:ph idx="1"/>
          </p:nvPr>
        </p:nvSpPr>
        <p:spPr>
          <a:xfrm>
            <a:off x="3143082" y="1600200"/>
            <a:ext cx="5543718" cy="4964539"/>
          </a:xfrm>
        </p:spPr>
        <p:txBody>
          <a:bodyPr>
            <a:normAutofit/>
          </a:bodyPr>
          <a:lstStyle/>
          <a:p>
            <a:r>
              <a:rPr lang="en-US" dirty="0" smtClean="0"/>
              <a:t>People are aware of others in the environment and have skills for interacting with them</a:t>
            </a:r>
          </a:p>
          <a:p>
            <a:pPr lvl="1"/>
            <a:r>
              <a:rPr lang="en-US" dirty="0" smtClean="0"/>
              <a:t>Verbal and non-verbal communication</a:t>
            </a:r>
          </a:p>
          <a:p>
            <a:pPr lvl="1"/>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6" name="Picture 5"/>
          <p:cNvPicPr>
            <a:picLocks noChangeAspect="1"/>
          </p:cNvPicPr>
          <p:nvPr/>
        </p:nvPicPr>
        <p:blipFill rotWithShape="1">
          <a:blip r:embed="rId2"/>
          <a:srcRect l="74573"/>
          <a:stretch/>
        </p:blipFill>
        <p:spPr>
          <a:xfrm>
            <a:off x="457200" y="1600200"/>
            <a:ext cx="2325019" cy="2509242"/>
          </a:xfrm>
          <a:prstGeom prst="rect">
            <a:avLst/>
          </a:prstGeom>
        </p:spPr>
      </p:pic>
    </p:spTree>
    <p:extLst>
      <p:ext uri="{BB962C8B-B14F-4D97-AF65-F5344CB8AC3E}">
        <p14:creationId xmlns:p14="http://schemas.microsoft.com/office/powerpoint/2010/main" val="10361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20000"/>
          </a:bodyPr>
          <a:lstStyle/>
          <a:p>
            <a:r>
              <a:rPr lang="en-US" b="1" dirty="0" smtClean="0"/>
              <a:t>Expressive Power: </a:t>
            </a:r>
            <a:r>
              <a:rPr lang="en-US" dirty="0" smtClean="0"/>
              <a:t>people can perform a variety of tasks in the application domain</a:t>
            </a:r>
          </a:p>
          <a:p>
            <a:r>
              <a:rPr lang="en-US" b="1" dirty="0" smtClean="0"/>
              <a:t>Efficiency: </a:t>
            </a:r>
            <a:r>
              <a:rPr lang="en-US" dirty="0" smtClean="0"/>
              <a:t>users can perform a task quickly</a:t>
            </a:r>
          </a:p>
          <a:p>
            <a:r>
              <a:rPr lang="en-US" b="1" dirty="0" smtClean="0"/>
              <a:t>Versatility: </a:t>
            </a:r>
            <a:r>
              <a:rPr lang="en-US" dirty="0" smtClean="0"/>
              <a:t>users can perform many tasks from different application domains</a:t>
            </a:r>
          </a:p>
          <a:p>
            <a:endParaRPr lang="en-US" dirty="0" smtClean="0"/>
          </a:p>
          <a:p>
            <a:r>
              <a:rPr lang="en-US" b="1" dirty="0" smtClean="0"/>
              <a:t>Ergonomics: </a:t>
            </a:r>
            <a:r>
              <a:rPr lang="en-US" dirty="0" smtClean="0"/>
              <a:t>users can perform a task without physical injury or fatigue</a:t>
            </a:r>
          </a:p>
          <a:p>
            <a:r>
              <a:rPr lang="en-US" b="1" dirty="0" smtClean="0"/>
              <a:t>Accessibility: </a:t>
            </a:r>
            <a:r>
              <a:rPr lang="en-US" dirty="0" smtClean="0"/>
              <a:t>users with a variety of abilities can perform a task</a:t>
            </a:r>
          </a:p>
          <a:p>
            <a:r>
              <a:rPr lang="en-US" b="1" dirty="0" smtClean="0"/>
              <a:t>Practicality: </a:t>
            </a:r>
            <a:r>
              <a:rPr lang="en-US" dirty="0" smtClean="0"/>
              <a:t>system is practical to develop and produce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100733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Expressive Power vs. Reality</a:t>
            </a:r>
            <a:endParaRPr lang="en-US" dirty="0"/>
          </a:p>
        </p:txBody>
      </p:sp>
      <p:sp>
        <p:nvSpPr>
          <p:cNvPr id="3" name="Content Placeholder 2"/>
          <p:cNvSpPr>
            <a:spLocks noGrp="1"/>
          </p:cNvSpPr>
          <p:nvPr>
            <p:ph idx="1"/>
          </p:nvPr>
        </p:nvSpPr>
        <p:spPr/>
        <p:txBody>
          <a:bodyPr>
            <a:normAutofit/>
          </a:bodyPr>
          <a:lstStyle/>
          <a:p>
            <a:r>
              <a:rPr lang="en-US" b="1" dirty="0" err="1" smtClean="0"/>
              <a:t>BumpTop</a:t>
            </a:r>
            <a:endParaRPr lang="en-US" b="1" dirty="0" smtClean="0"/>
          </a:p>
          <a:p>
            <a:endParaRPr lang="en-US" b="1" dirty="0"/>
          </a:p>
          <a:p>
            <a:r>
              <a:rPr lang="en-US" dirty="0" smtClean="0"/>
              <a:t>Cool, but limited by screen real-estate</a:t>
            </a:r>
          </a:p>
          <a:p>
            <a:endParaRPr lang="en-US" dirty="0"/>
          </a:p>
          <a:p>
            <a:r>
              <a:rPr lang="en-US" dirty="0" smtClean="0"/>
              <a:t>Also limited in terms of capacity for trees of folders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333078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vs. Reality</a:t>
            </a:r>
            <a:endParaRPr lang="en-US" dirty="0"/>
          </a:p>
        </p:txBody>
      </p:sp>
      <p:sp>
        <p:nvSpPr>
          <p:cNvPr id="3" name="Content Placeholder 2"/>
          <p:cNvSpPr>
            <a:spLocks noGrp="1"/>
          </p:cNvSpPr>
          <p:nvPr>
            <p:ph idx="1"/>
          </p:nvPr>
        </p:nvSpPr>
        <p:spPr/>
        <p:txBody>
          <a:bodyPr>
            <a:normAutofit/>
          </a:bodyPr>
          <a:lstStyle/>
          <a:p>
            <a:r>
              <a:rPr lang="en-US" b="1" dirty="0" smtClean="0"/>
              <a:t>Tangible Video Editor</a:t>
            </a:r>
          </a:p>
          <a:p>
            <a:endParaRPr lang="en-US" b="1" dirty="0"/>
          </a:p>
          <a:p>
            <a:r>
              <a:rPr lang="en-US" dirty="0" smtClean="0"/>
              <a:t>Effective for a novice, but slows down an expert user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280057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Versatility vs. Reality</a:t>
            </a:r>
            <a:endParaRPr lang="en-US" dirty="0"/>
          </a:p>
        </p:txBody>
      </p:sp>
      <p:sp>
        <p:nvSpPr>
          <p:cNvPr id="3" name="Content Placeholder 2"/>
          <p:cNvSpPr>
            <a:spLocks noGrp="1"/>
          </p:cNvSpPr>
          <p:nvPr>
            <p:ph idx="1"/>
          </p:nvPr>
        </p:nvSpPr>
        <p:spPr/>
        <p:txBody>
          <a:bodyPr>
            <a:normAutofit/>
          </a:bodyPr>
          <a:lstStyle/>
          <a:p>
            <a:r>
              <a:rPr lang="en-US" b="1" dirty="0" smtClean="0"/>
              <a:t>Tangible Video Editor</a:t>
            </a:r>
          </a:p>
          <a:p>
            <a:endParaRPr lang="en-US" b="1" dirty="0"/>
          </a:p>
          <a:p>
            <a:r>
              <a:rPr lang="en-US" dirty="0" smtClean="0"/>
              <a:t>Only allows you to complete one type of task</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val="176592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r>
              <a:rPr lang="en-US" dirty="0" smtClean="0"/>
              <a:t>URP: Urban Resource Planner</a:t>
            </a:r>
          </a:p>
          <a:p>
            <a:r>
              <a:rPr lang="en-US" dirty="0" smtClean="0"/>
              <a:t>Apple iPhone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extLst>
      <p:ext uri="{BB962C8B-B14F-4D97-AF65-F5344CB8AC3E}">
        <p14:creationId xmlns:p14="http://schemas.microsoft.com/office/powerpoint/2010/main" val="200335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Resource Planner</a:t>
            </a:r>
            <a:endParaRPr lang="en-US" dirty="0"/>
          </a:p>
        </p:txBody>
      </p:sp>
      <p:sp>
        <p:nvSpPr>
          <p:cNvPr id="3" name="Content Placeholder 2"/>
          <p:cNvSpPr>
            <a:spLocks noGrp="1"/>
          </p:cNvSpPr>
          <p:nvPr>
            <p:ph idx="1"/>
          </p:nvPr>
        </p:nvSpPr>
        <p:spPr>
          <a:xfrm>
            <a:off x="4348646" y="1600200"/>
            <a:ext cx="4338153" cy="4525963"/>
          </a:xfrm>
        </p:spPr>
        <p:txBody>
          <a:bodyPr>
            <a:normAutofit fontScale="92500" lnSpcReduction="10000"/>
          </a:bodyPr>
          <a:lstStyle/>
          <a:p>
            <a:r>
              <a:rPr lang="en-US" dirty="0" smtClean="0"/>
              <a:t>Makes use of naïve physics, and knowledge/understanding of environment and physical space</a:t>
            </a:r>
          </a:p>
          <a:p>
            <a:r>
              <a:rPr lang="en-US" dirty="0" smtClean="0"/>
              <a:t>Moves body to change viewpoints</a:t>
            </a:r>
          </a:p>
          <a:p>
            <a:r>
              <a:rPr lang="en-US" dirty="0" smtClean="0"/>
              <a:t>No need to share “a screen”, it is a physical workspace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pic>
        <p:nvPicPr>
          <p:cNvPr id="5" name="Picture 4"/>
          <p:cNvPicPr>
            <a:picLocks noChangeAspect="1"/>
          </p:cNvPicPr>
          <p:nvPr/>
        </p:nvPicPr>
        <p:blipFill>
          <a:blip r:embed="rId3"/>
          <a:stretch>
            <a:fillRect/>
          </a:stretch>
        </p:blipFill>
        <p:spPr>
          <a:xfrm>
            <a:off x="457200" y="1600200"/>
            <a:ext cx="3831295" cy="4137035"/>
          </a:xfrm>
          <a:prstGeom prst="rect">
            <a:avLst/>
          </a:prstGeom>
        </p:spPr>
      </p:pic>
    </p:spTree>
    <p:extLst>
      <p:ext uri="{BB962C8B-B14F-4D97-AF65-F5344CB8AC3E}">
        <p14:creationId xmlns:p14="http://schemas.microsoft.com/office/powerpoint/2010/main" val="2496930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a:t>
            </a:r>
            <a:endParaRPr lang="en-US" dirty="0"/>
          </a:p>
        </p:txBody>
      </p:sp>
      <p:sp>
        <p:nvSpPr>
          <p:cNvPr id="3" name="Content Placeholder 2"/>
          <p:cNvSpPr>
            <a:spLocks noGrp="1"/>
          </p:cNvSpPr>
          <p:nvPr>
            <p:ph idx="1"/>
          </p:nvPr>
        </p:nvSpPr>
        <p:spPr>
          <a:xfrm>
            <a:off x="2626410" y="1600200"/>
            <a:ext cx="6060389" cy="4525963"/>
          </a:xfrm>
        </p:spPr>
        <p:txBody>
          <a:bodyPr/>
          <a:lstStyle/>
          <a:p>
            <a:r>
              <a:rPr lang="en-US" dirty="0" smtClean="0"/>
              <a:t>Flicking photos (spatial metaphor)</a:t>
            </a:r>
          </a:p>
          <a:p>
            <a:r>
              <a:rPr lang="en-US" dirty="0" smtClean="0"/>
              <a:t>Zoom and rubber surface (naïve physics)</a:t>
            </a:r>
          </a:p>
          <a:p>
            <a:r>
              <a:rPr lang="en-US" dirty="0" smtClean="0"/>
              <a:t>Springiness/inertia – flicking contacts/ends of lists, etc. (naïve physics)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0" b="94413" l="10000" r="90000"/>
                    </a14:imgEffect>
                  </a14:imgLayer>
                </a14:imgProps>
              </a:ext>
            </a:extLst>
          </a:blip>
          <a:srcRect l="25236" r="21388"/>
          <a:stretch/>
        </p:blipFill>
        <p:spPr>
          <a:xfrm>
            <a:off x="457200" y="1600200"/>
            <a:ext cx="2169210" cy="4546600"/>
          </a:xfrm>
          <a:prstGeom prst="rect">
            <a:avLst/>
          </a:prstGeom>
        </p:spPr>
      </p:pic>
    </p:spTree>
    <p:extLst>
      <p:ext uri="{BB962C8B-B14F-4D97-AF65-F5344CB8AC3E}">
        <p14:creationId xmlns:p14="http://schemas.microsoft.com/office/powerpoint/2010/main" val="3648541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User Interfaces</a:t>
            </a:r>
            <a:endParaRPr lang="en-US" dirty="0"/>
          </a:p>
        </p:txBody>
      </p:sp>
      <p:sp>
        <p:nvSpPr>
          <p:cNvPr id="3" name="Content Placeholder 2"/>
          <p:cNvSpPr>
            <a:spLocks noGrp="1"/>
          </p:cNvSpPr>
          <p:nvPr>
            <p:ph idx="1"/>
          </p:nvPr>
        </p:nvSpPr>
        <p:spPr/>
        <p:txBody>
          <a:bodyPr/>
          <a:lstStyle/>
          <a:p>
            <a:r>
              <a:rPr lang="en-US" dirty="0" smtClean="0"/>
              <a:t>What is meant by NUI?</a:t>
            </a:r>
          </a:p>
          <a:p>
            <a:endParaRPr lang="en-US" dirty="0" smtClean="0"/>
          </a:p>
          <a:p>
            <a:r>
              <a:rPr lang="en-US" dirty="0" smtClean="0"/>
              <a:t>Reality-</a:t>
            </a:r>
            <a:r>
              <a:rPr lang="en-US" smtClean="0"/>
              <a:t>Based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extLst>
      <p:ext uri="{BB962C8B-B14F-4D97-AF65-F5344CB8AC3E}">
        <p14:creationId xmlns:p14="http://schemas.microsoft.com/office/powerpoint/2010/main" val="191135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WIMP &lt;==&gt; GUI</a:t>
            </a:r>
            <a:endParaRPr lang="en-US" dirty="0"/>
          </a:p>
        </p:txBody>
      </p:sp>
      <p:sp>
        <p:nvSpPr>
          <p:cNvPr id="3" name="Content Placeholder 2"/>
          <p:cNvSpPr>
            <a:spLocks noGrp="1"/>
          </p:cNvSpPr>
          <p:nvPr>
            <p:ph idx="1"/>
          </p:nvPr>
        </p:nvSpPr>
        <p:spPr/>
        <p:txBody>
          <a:bodyPr/>
          <a:lstStyle/>
          <a:p>
            <a:r>
              <a:rPr lang="en-US" dirty="0" smtClean="0"/>
              <a:t>Windows, Icons, Menus, Pointers</a:t>
            </a:r>
          </a:p>
          <a:p>
            <a:endParaRPr lang="en-US" dirty="0"/>
          </a:p>
          <a:p>
            <a:r>
              <a:rPr lang="en-US" b="1" dirty="0" smtClean="0"/>
              <a:t>Main lesson:</a:t>
            </a:r>
          </a:p>
          <a:p>
            <a:r>
              <a:rPr lang="en-US" dirty="0" smtClean="0"/>
              <a:t>Easier to find things (recognize) than it is to remember things (CLI)</a:t>
            </a:r>
          </a:p>
          <a:p>
            <a:pPr marL="457200" indent="-457200">
              <a:buFontTx/>
              <a:buChar char="•"/>
            </a:pPr>
            <a:endParaRPr lang="en-US" dirty="0" smtClean="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1855335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Natural User Interfaces</a:t>
            </a:r>
            <a:endParaRPr lang="en-US" sz="3600"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all this natural user interface mumbo-jumbo?</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endParaRPr lang="en-US" dirty="0" smtClean="0"/>
          </a:p>
          <a:p>
            <a:r>
              <a:rPr lang="en-US" dirty="0" smtClean="0"/>
              <a:t>People invented </a:t>
            </a:r>
            <a:r>
              <a:rPr lang="en-US" dirty="0"/>
              <a:t>{</a:t>
            </a:r>
            <a:r>
              <a:rPr lang="en-US" dirty="0" err="1" smtClean="0"/>
              <a:t>Kinect</a:t>
            </a:r>
            <a:r>
              <a:rPr lang="en-US" dirty="0"/>
              <a:t>}</a:t>
            </a:r>
            <a:r>
              <a:rPr lang="en-US" dirty="0" smtClean="0"/>
              <a:t>* / {multi-touch}^</a:t>
            </a:r>
          </a:p>
          <a:p>
            <a:r>
              <a:rPr lang="en-US" dirty="0" smtClean="0"/>
              <a:t>People like {</a:t>
            </a:r>
            <a:r>
              <a:rPr lang="en-US" dirty="0" err="1" smtClean="0"/>
              <a:t>Kinect</a:t>
            </a:r>
            <a:r>
              <a:rPr lang="en-US" dirty="0" smtClean="0"/>
              <a:t>}* / {multi-touch}^</a:t>
            </a:r>
          </a:p>
          <a:p>
            <a:endParaRPr lang="en-US" dirty="0" smtClean="0"/>
          </a:p>
          <a:p>
            <a:r>
              <a:rPr lang="en-US" dirty="0" smtClean="0"/>
              <a:t>Researchers’ articulation/characterization of what it is about these interfaces that make them likable/effective =&gt; “natural user interface”</a:t>
            </a:r>
          </a:p>
          <a:p>
            <a:endParaRPr lang="en-US" dirty="0"/>
          </a:p>
          <a:p>
            <a:r>
              <a:rPr lang="en-US" dirty="0" smtClean="0"/>
              <a:t>* {Insert ‘physical’ game interface}</a:t>
            </a:r>
          </a:p>
          <a:p>
            <a:r>
              <a:rPr lang="en-US" dirty="0" smtClean="0"/>
              <a:t>^ {Insert ‘direct touch’ interface}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2211820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Natural User Interfaces</a:t>
            </a:r>
            <a:endParaRPr lang="en-US" sz="3600"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extLst>
      <p:ext uri="{BB962C8B-B14F-4D97-AF65-F5344CB8AC3E}">
        <p14:creationId xmlns:p14="http://schemas.microsoft.com/office/powerpoint/2010/main" val="1380303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 interface?</a:t>
            </a:r>
            <a:endParaRPr lang="en-US" dirty="0"/>
          </a:p>
        </p:txBody>
      </p:sp>
      <p:sp>
        <p:nvSpPr>
          <p:cNvPr id="3" name="Content Placeholder 2"/>
          <p:cNvSpPr>
            <a:spLocks noGrp="1"/>
          </p:cNvSpPr>
          <p:nvPr>
            <p:ph idx="1"/>
          </p:nvPr>
        </p:nvSpPr>
        <p:spPr/>
        <p:txBody>
          <a:bodyPr/>
          <a:lstStyle/>
          <a:p>
            <a:r>
              <a:rPr lang="en-US" dirty="0" smtClean="0"/>
              <a:t>The only ‘intuitive’ interface is the nipple. After that, it’s all learned. – Bruce </a:t>
            </a:r>
            <a:r>
              <a:rPr lang="en-US" dirty="0" err="1" smtClean="0"/>
              <a:t>Ediger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171706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“natural” mean?</a:t>
            </a:r>
            <a:endParaRPr lang="en-US" dirty="0"/>
          </a:p>
        </p:txBody>
      </p:sp>
      <p:sp>
        <p:nvSpPr>
          <p:cNvPr id="3" name="Content Placeholder 2"/>
          <p:cNvSpPr>
            <a:spLocks noGrp="1"/>
          </p:cNvSpPr>
          <p:nvPr>
            <p:ph idx="1"/>
          </p:nvPr>
        </p:nvSpPr>
        <p:spPr/>
        <p:txBody>
          <a:bodyPr/>
          <a:lstStyle/>
          <a:p>
            <a:r>
              <a:rPr lang="en-US" i="1" dirty="0" smtClean="0"/>
              <a:t>adjective</a:t>
            </a:r>
            <a:endParaRPr lang="en-US" dirty="0" smtClean="0"/>
          </a:p>
          <a:p>
            <a:r>
              <a:rPr lang="en-US" dirty="0" smtClean="0"/>
              <a:t>existing in or formed by nature (as opposed to artificial)</a:t>
            </a:r>
          </a:p>
          <a:p>
            <a:endParaRPr lang="en-US" i="1" dirty="0"/>
          </a:p>
          <a:p>
            <a:r>
              <a:rPr lang="en-US" i="1" dirty="0" smtClean="0"/>
              <a:t>noun</a:t>
            </a:r>
          </a:p>
          <a:p>
            <a:r>
              <a:rPr lang="en-US" dirty="0" smtClean="0"/>
              <a:t>a thing that is likely/certain to be suitable/successful in an endeavor without much training or difficulty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407902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experiment…</a:t>
            </a:r>
            <a:endParaRPr lang="en-US" dirty="0"/>
          </a:p>
        </p:txBody>
      </p:sp>
      <p:sp>
        <p:nvSpPr>
          <p:cNvPr id="3" name="Content Placeholder 2"/>
          <p:cNvSpPr>
            <a:spLocks noGrp="1"/>
          </p:cNvSpPr>
          <p:nvPr>
            <p:ph idx="1"/>
          </p:nvPr>
        </p:nvSpPr>
        <p:spPr/>
        <p:txBody>
          <a:bodyPr/>
          <a:lstStyle/>
          <a:p>
            <a:r>
              <a:rPr lang="en-US" dirty="0" smtClean="0"/>
              <a:t>You make </a:t>
            </a:r>
            <a:r>
              <a:rPr lang="en-US" dirty="0" err="1" smtClean="0"/>
              <a:t>TonySoft</a:t>
            </a:r>
            <a:r>
              <a:rPr lang="en-US" dirty="0" smtClean="0"/>
              <a:t> Word. It is an exact replica of Microsoft Word. Every single feature is the exact same. UI is the exact same.</a:t>
            </a:r>
          </a:p>
          <a:p>
            <a:endParaRPr lang="en-US" dirty="0"/>
          </a:p>
          <a:p>
            <a:r>
              <a:rPr lang="en-US" dirty="0" smtClean="0"/>
              <a:t>When you get a bunch of Microsoft Word users in to test </a:t>
            </a:r>
            <a:r>
              <a:rPr lang="en-US" dirty="0" err="1" smtClean="0"/>
              <a:t>TonySoft</a:t>
            </a:r>
            <a:r>
              <a:rPr lang="en-US" dirty="0" smtClean="0"/>
              <a:t> Word, they are able to do everything perfectly.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220583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23887</TotalTime>
  <Words>1250</Words>
  <Application>Microsoft Office PowerPoint</Application>
  <PresentationFormat>On-screen Show (4:3)</PresentationFormat>
  <Paragraphs>210</Paragraphs>
  <Slides>29</Slides>
  <Notes>19</Notes>
  <HiddenSlides>1</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1-introduction</vt:lpstr>
      <vt:lpstr>2_Summer HCI</vt:lpstr>
      <vt:lpstr>PowerPoint Presentation</vt:lpstr>
      <vt:lpstr>What was all that direct manipulation mumbo-jumbo?</vt:lpstr>
      <vt:lpstr>WIMP &lt;==&gt; GUI</vt:lpstr>
      <vt:lpstr>Natural User Interfaces</vt:lpstr>
      <vt:lpstr>What is all this natural user interface mumbo-jumbo?</vt:lpstr>
      <vt:lpstr>Natural User Interfaces</vt:lpstr>
      <vt:lpstr>Intuitive interface?</vt:lpstr>
      <vt:lpstr>What does “natural” mean?</vt:lpstr>
      <vt:lpstr>Thought experiment…</vt:lpstr>
      <vt:lpstr>PowerPoint Presentation</vt:lpstr>
      <vt:lpstr>Scything</vt:lpstr>
      <vt:lpstr>Input/Output Modalities</vt:lpstr>
      <vt:lpstr>Natural User Interfaces</vt:lpstr>
      <vt:lpstr>BumpTop</vt:lpstr>
      <vt:lpstr>Reality-Based Interfaces</vt:lpstr>
      <vt:lpstr>RBIs: Core Themes</vt:lpstr>
      <vt:lpstr>Naïve Physics</vt:lpstr>
      <vt:lpstr>Naïve Physics…</vt:lpstr>
      <vt:lpstr>Body Awareness and Skills</vt:lpstr>
      <vt:lpstr>Environmental Awareness and Skills</vt:lpstr>
      <vt:lpstr>Social Awareness and Skills</vt:lpstr>
      <vt:lpstr>Tradeoffs</vt:lpstr>
      <vt:lpstr>Expressive Power vs. Reality</vt:lpstr>
      <vt:lpstr>Efficiency vs. Reality</vt:lpstr>
      <vt:lpstr>Versatility vs. Reality</vt:lpstr>
      <vt:lpstr>Case Studies</vt:lpstr>
      <vt:lpstr>Urban Resource Planner</vt:lpstr>
      <vt:lpstr>iPhone</vt:lpstr>
      <vt:lpstr>Natural User Interfaces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cp:lastModifiedBy>
  <cp:revision>226</cp:revision>
  <dcterms:created xsi:type="dcterms:W3CDTF">2012-08-20T05:23:43Z</dcterms:created>
  <dcterms:modified xsi:type="dcterms:W3CDTF">2012-12-05T02:34:32Z</dcterms:modified>
</cp:coreProperties>
</file>