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8"/>
  </p:notesMasterIdLst>
  <p:handoutMasterIdLst>
    <p:handoutMasterId r:id="rId59"/>
  </p:handoutMasterIdLst>
  <p:sldIdLst>
    <p:sldId id="258" r:id="rId3"/>
    <p:sldId id="256" r:id="rId4"/>
    <p:sldId id="32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3" r:id="rId13"/>
    <p:sldId id="319" r:id="rId14"/>
    <p:sldId id="266" r:id="rId15"/>
    <p:sldId id="267" r:id="rId16"/>
    <p:sldId id="315" r:id="rId17"/>
    <p:sldId id="316" r:id="rId18"/>
    <p:sldId id="317" r:id="rId19"/>
    <p:sldId id="31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2" r:id="rId45"/>
    <p:sldId id="303" r:id="rId46"/>
    <p:sldId id="304" r:id="rId47"/>
    <p:sldId id="305" r:id="rId48"/>
    <p:sldId id="306" r:id="rId49"/>
    <p:sldId id="307" r:id="rId50"/>
    <p:sldId id="323" r:id="rId51"/>
    <p:sldId id="322" r:id="rId52"/>
    <p:sldId id="325" r:id="rId53"/>
    <p:sldId id="320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9" autoAdjust="0"/>
    <p:restoredTop sz="73176" autoAdjust="0"/>
  </p:normalViewPr>
  <p:slideViewPr>
    <p:cSldViewPr snapToGrid="0" snapToObjects="1">
      <p:cViewPr>
        <p:scale>
          <a:sx n="59" d="100"/>
          <a:sy n="59" d="100"/>
        </p:scale>
        <p:origin x="-728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30-03-14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30-03-14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media.juiceanalytics.com</a:t>
            </a:r>
            <a:r>
              <a:rPr lang="en-US" dirty="0" smtClean="0"/>
              <a:t>/images/smallmultiples2.jpg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borrowed talk from Tamara </a:t>
            </a:r>
            <a:r>
              <a:rPr lang="en-US" baseline="0" dirty="0" err="1" smtClean="0"/>
              <a:t>Munzner</a:t>
            </a:r>
            <a:r>
              <a:rPr lang="en-US" baseline="0" dirty="0" smtClean="0"/>
              <a:t>, with examples thrown in there by Tony Tang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/26205288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www.cs.ubc.ca</a:t>
            </a:r>
            <a:r>
              <a:rPr lang="pt-BR" dirty="0" smtClean="0"/>
              <a:t>/~</a:t>
            </a:r>
            <a:r>
              <a:rPr lang="pt-BR" dirty="0" err="1" smtClean="0"/>
              <a:t>tmm</a:t>
            </a:r>
            <a:r>
              <a:rPr lang="pt-BR" dirty="0" smtClean="0"/>
              <a:t>/</a:t>
            </a:r>
            <a:r>
              <a:rPr lang="pt-BR" dirty="0" err="1" smtClean="0"/>
              <a:t>talks</a:t>
            </a:r>
            <a:r>
              <a:rPr lang="pt-BR" dirty="0" smtClean="0"/>
              <a:t>/vizbi11/vizbi11.pdf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0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www.datavis.ca</a:t>
            </a:r>
            <a:r>
              <a:rPr lang="en-US" dirty="0" smtClean="0"/>
              <a:t>/gallery/images/galvanic-3D.png</a:t>
            </a:r>
          </a:p>
          <a:p>
            <a:r>
              <a:rPr lang="en-US" dirty="0" smtClean="0"/>
              <a:t>horrific use of 3D,</a:t>
            </a:r>
          </a:p>
          <a:p>
            <a:r>
              <a:rPr lang="en-US" dirty="0" smtClean="0"/>
              <a:t>undesirable optical effect of the gridlines,</a:t>
            </a:r>
          </a:p>
          <a:p>
            <a:r>
              <a:rPr lang="en-US" dirty="0" smtClean="0"/>
              <a:t>incorrect display of the data as a series of connected boxes,</a:t>
            </a:r>
          </a:p>
          <a:p>
            <a:r>
              <a:rPr lang="en-US" dirty="0" smtClean="0"/>
              <a:t>item labels misaligned with the tick marks, and taking up far too much of the graphic display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B128-9C3E-9547-B76C-8CB812DE98E2}" type="datetimeFigureOut">
              <a:rPr lang="en-US" smtClean="0"/>
              <a:t>30-03-14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6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30-03-14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types of Facebook data are each of these?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r>
              <a:rPr lang="en-US" dirty="0"/>
              <a:t>Ages of your friends</a:t>
            </a:r>
          </a:p>
          <a:p>
            <a:r>
              <a:rPr lang="en-US" dirty="0"/>
              <a:t>Gender of your friends</a:t>
            </a:r>
          </a:p>
          <a:p>
            <a:r>
              <a:rPr lang="en-US" dirty="0" smtClean="0"/>
              <a:t>How many friends you have?</a:t>
            </a:r>
          </a:p>
          <a:p>
            <a:r>
              <a:rPr lang="en-US" dirty="0" smtClean="0"/>
              <a:t>The first names of your friends</a:t>
            </a:r>
          </a:p>
          <a:p>
            <a:r>
              <a:rPr lang="en-US" dirty="0" smtClean="0"/>
              <a:t>All of your status updates</a:t>
            </a:r>
          </a:p>
          <a:p>
            <a:r>
              <a:rPr lang="en-US" dirty="0" smtClean="0"/>
              <a:t>Consider a group of friends: the links between those friends</a:t>
            </a:r>
          </a:p>
          <a:p>
            <a:r>
              <a:rPr lang="en-US" dirty="0" smtClean="0"/>
              <a:t>The hometowns of all of your friends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1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3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Information Visualization 2</a:t>
            </a:r>
            <a:br>
              <a:rPr lang="en-US" dirty="0" smtClean="0"/>
            </a:br>
            <a:r>
              <a:rPr lang="en-US" sz="3600" dirty="0" smtClean="0"/>
              <a:t>Perceptively Awesome </a:t>
            </a:r>
            <a:r>
              <a:rPr lang="en-US" sz="3600" dirty="0" smtClean="0"/>
              <a:t>Information Encoding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Winter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Tang, acknowledgements to Tamara </a:t>
            </a:r>
            <a:r>
              <a:rPr lang="en-US" dirty="0" err="1" smtClean="0">
                <a:solidFill>
                  <a:srgbClr val="D9D9D9"/>
                </a:solidFill>
              </a:rPr>
              <a:t>Munzner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3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easier to read?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585911"/>
              </p:ext>
            </p:extLst>
          </p:nvPr>
        </p:nvGraphicFramePr>
        <p:xfrm>
          <a:off x="0" y="1942055"/>
          <a:ext cx="4779207" cy="31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hart" r:id="rId3" imgW="6210300" imgH="4152900" progId="MSGraph.Chart.8">
                  <p:embed followColorScheme="full"/>
                </p:oleObj>
              </mc:Choice>
              <mc:Fallback>
                <p:oleObj name="Chart" r:id="rId3" imgW="6210300" imgH="41529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42055"/>
                        <a:ext cx="4779207" cy="31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159376" y="2386493"/>
            <a:ext cx="3984623" cy="2628360"/>
            <a:chOff x="3246" y="2813"/>
            <a:chExt cx="2216" cy="1449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359" y="404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359" y="395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359" y="3861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359" y="376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359" y="367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359" y="358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3359" y="3495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359" y="339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359" y="330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359" y="321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359" y="3125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3359" y="302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3359" y="293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359" y="284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458" y="3029"/>
              <a:ext cx="132" cy="1110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792" y="3011"/>
              <a:ext cx="135" cy="1128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4129" y="3048"/>
              <a:ext cx="131" cy="1091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462" y="2919"/>
              <a:ext cx="132" cy="1220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3359" y="2846"/>
              <a:ext cx="1" cy="129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3341" y="4139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3341" y="404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3341" y="395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341" y="3861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3341" y="376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3341" y="367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3341" y="358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3341" y="3495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3341" y="339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3341" y="330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3341" y="321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3341" y="3125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3341" y="302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3341" y="293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3341" y="284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3359" y="4139"/>
              <a:ext cx="13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V="1">
              <a:off x="3359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 flipV="1">
              <a:off x="3693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V="1">
              <a:off x="4030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 flipV="1">
              <a:off x="4363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 flipV="1">
              <a:off x="4696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279" y="4106"/>
              <a:ext cx="32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3279" y="4015"/>
              <a:ext cx="32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3246" y="392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10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3246" y="3828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15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>
              <a:off x="3246" y="373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20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3246" y="364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25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3246" y="355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30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3246" y="3462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35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3246" y="336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40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246" y="327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45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>
              <a:off x="3246" y="318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3246" y="3092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3246" y="299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60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3246" y="290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65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3246" y="281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70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3462" y="4194"/>
              <a:ext cx="12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Ford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3817" y="4194"/>
              <a:ext cx="9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GM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4088" y="4194"/>
              <a:ext cx="20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Pontiac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4433" y="4194"/>
              <a:ext cx="18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Toyota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4715" y="2850"/>
              <a:ext cx="747" cy="8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4737" y="2883"/>
              <a:ext cx="33" cy="33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4788" y="2864"/>
              <a:ext cx="63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Maintenance cost / year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04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 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7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By the end of this lecture, you should be able to: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Identify </a:t>
            </a:r>
            <a:r>
              <a:rPr lang="en-US" sz="2600" dirty="0">
                <a:solidFill>
                  <a:srgbClr val="D9D9D9"/>
                </a:solidFill>
              </a:rPr>
              <a:t>characteristics of different data types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encoding in terms of marks and visual channels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Relate </a:t>
            </a:r>
            <a:r>
              <a:rPr lang="en-US" sz="2600" dirty="0">
                <a:solidFill>
                  <a:srgbClr val="D9D9D9"/>
                </a:solidFill>
              </a:rPr>
              <a:t>different visual channel types to data types (and effectiveness)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and apply Steven's Psychophysical Power Law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In </a:t>
            </a:r>
            <a:r>
              <a:rPr lang="en-US" sz="2600" dirty="0">
                <a:solidFill>
                  <a:srgbClr val="D9D9D9"/>
                </a:solidFill>
              </a:rPr>
              <a:t>terms of rankings of visual channels, define and describe accuracy, discriminability, and </a:t>
            </a:r>
            <a:r>
              <a:rPr lang="en-US" sz="2600" dirty="0" err="1">
                <a:solidFill>
                  <a:srgbClr val="D9D9D9"/>
                </a:solidFill>
              </a:rPr>
              <a:t>separability</a:t>
            </a:r>
            <a:r>
              <a:rPr lang="en-US" sz="2600" dirty="0">
                <a:solidFill>
                  <a:srgbClr val="D9D9D9"/>
                </a:solidFill>
              </a:rPr>
              <a:t> vs. integrality, </a:t>
            </a:r>
            <a:r>
              <a:rPr lang="en-US" sz="2600" dirty="0" err="1">
                <a:solidFill>
                  <a:srgbClr val="D9D9D9"/>
                </a:solidFill>
              </a:rPr>
              <a:t>popouts</a:t>
            </a:r>
            <a:endParaRPr lang="en-US" sz="2600" dirty="0">
              <a:solidFill>
                <a:srgbClr val="D9D9D9"/>
              </a:solidFill>
            </a:endParaRPr>
          </a:p>
          <a:p>
            <a:r>
              <a:rPr lang="en-US" sz="2600" dirty="0" smtClean="0">
                <a:solidFill>
                  <a:srgbClr val="D9D9D9"/>
                </a:solidFill>
              </a:rPr>
              <a:t>» Describe </a:t>
            </a:r>
            <a:r>
              <a:rPr lang="en-US" sz="2600" dirty="0">
                <a:solidFill>
                  <a:srgbClr val="D9D9D9"/>
                </a:solidFill>
              </a:rPr>
              <a:t>the dangers of using  3D in visualizations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7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8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/>
          <a:srcRect t="6497" b="649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By the end of this lecture, you should be able to: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Identify </a:t>
            </a:r>
            <a:r>
              <a:rPr lang="en-US" sz="2600" dirty="0">
                <a:solidFill>
                  <a:srgbClr val="D9D9D9"/>
                </a:solidFill>
              </a:rPr>
              <a:t>characteristics of different data types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encoding in terms of marks and visual channels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Relate </a:t>
            </a:r>
            <a:r>
              <a:rPr lang="en-US" sz="2600" dirty="0">
                <a:solidFill>
                  <a:srgbClr val="D9D9D9"/>
                </a:solidFill>
              </a:rPr>
              <a:t>different visual channel types to data types (and effectiveness)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and apply Steven's Psychophysical Power Law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In </a:t>
            </a:r>
            <a:r>
              <a:rPr lang="en-US" sz="2600" dirty="0">
                <a:solidFill>
                  <a:srgbClr val="D9D9D9"/>
                </a:solidFill>
              </a:rPr>
              <a:t>terms of rankings of visual channels, define and describe accuracy, discriminability, and </a:t>
            </a:r>
            <a:r>
              <a:rPr lang="en-US" sz="2600" dirty="0" err="1">
                <a:solidFill>
                  <a:srgbClr val="D9D9D9"/>
                </a:solidFill>
              </a:rPr>
              <a:t>separability</a:t>
            </a:r>
            <a:r>
              <a:rPr lang="en-US" sz="2600" dirty="0">
                <a:solidFill>
                  <a:srgbClr val="D9D9D9"/>
                </a:solidFill>
              </a:rPr>
              <a:t> vs. integrality, </a:t>
            </a:r>
            <a:r>
              <a:rPr lang="en-US" sz="2600" dirty="0" err="1">
                <a:solidFill>
                  <a:srgbClr val="D9D9D9"/>
                </a:solidFill>
              </a:rPr>
              <a:t>popouts</a:t>
            </a:r>
            <a:endParaRPr lang="en-US" sz="2600" dirty="0">
              <a:solidFill>
                <a:srgbClr val="D9D9D9"/>
              </a:solidFill>
            </a:endParaRPr>
          </a:p>
          <a:p>
            <a:r>
              <a:rPr lang="en-US" sz="2600" dirty="0" smtClean="0">
                <a:solidFill>
                  <a:srgbClr val="D9D9D9"/>
                </a:solidFill>
              </a:rPr>
              <a:t>» Describe </a:t>
            </a:r>
            <a:r>
              <a:rPr lang="en-US" sz="2600" dirty="0">
                <a:solidFill>
                  <a:srgbClr val="D9D9D9"/>
                </a:solidFill>
              </a:rPr>
              <a:t>the dangers of using  3D in visualizations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5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4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1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6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22017</TotalTime>
  <Words>394</Words>
  <Application>Microsoft Macintosh PowerPoint</Application>
  <PresentationFormat>On-screen Show (4:3)</PresentationFormat>
  <Paragraphs>73</Paragraphs>
  <Slides>55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1-introduction</vt:lpstr>
      <vt:lpstr>2_Summer HCI</vt:lpstr>
      <vt:lpstr>Chart</vt:lpstr>
      <vt:lpstr>PowerPoint Presentation</vt:lpstr>
      <vt:lpstr>Information Visualization 2 Perceptively Awesome Information Encoding</vt:lpstr>
      <vt:lpstr>Which is easier to read? Why?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types of Facebook data are each of these?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207</cp:revision>
  <dcterms:created xsi:type="dcterms:W3CDTF">2012-08-20T05:23:43Z</dcterms:created>
  <dcterms:modified xsi:type="dcterms:W3CDTF">2014-03-30T22:11:58Z</dcterms:modified>
</cp:coreProperties>
</file>