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9" r:id="rId3"/>
    <p:sldId id="284" r:id="rId4"/>
    <p:sldId id="285" r:id="rId5"/>
    <p:sldId id="256" r:id="rId6"/>
    <p:sldId id="282" r:id="rId7"/>
    <p:sldId id="257" r:id="rId8"/>
    <p:sldId id="263" r:id="rId9"/>
    <p:sldId id="261" r:id="rId10"/>
    <p:sldId id="264" r:id="rId11"/>
    <p:sldId id="265" r:id="rId12"/>
    <p:sldId id="268" r:id="rId13"/>
    <p:sldId id="267" r:id="rId14"/>
    <p:sldId id="270" r:id="rId15"/>
    <p:sldId id="266" r:id="rId16"/>
    <p:sldId id="274" r:id="rId17"/>
    <p:sldId id="275" r:id="rId18"/>
    <p:sldId id="276" r:id="rId19"/>
    <p:sldId id="272" r:id="rId20"/>
    <p:sldId id="277" r:id="rId21"/>
    <p:sldId id="271" r:id="rId22"/>
    <p:sldId id="273" r:id="rId23"/>
    <p:sldId id="279" r:id="rId24"/>
    <p:sldId id="278" r:id="rId25"/>
    <p:sldId id="280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9" autoAdjust="0"/>
    <p:restoredTop sz="73176" autoAdjust="0"/>
  </p:normalViewPr>
  <p:slideViewPr>
    <p:cSldViewPr snapToGrid="0" snapToObjects="1">
      <p:cViewPr>
        <p:scale>
          <a:sx n="59" d="100"/>
          <a:sy n="59" d="100"/>
        </p:scale>
        <p:origin x="-55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30-11-12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30-11-12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www.hpl.hp.com</a:t>
            </a:r>
            <a:r>
              <a:rPr lang="en-US" dirty="0" smtClean="0"/>
              <a:t>/</a:t>
            </a:r>
            <a:r>
              <a:rPr lang="en-US" dirty="0" err="1" smtClean="0"/>
              <a:t>techreports</a:t>
            </a:r>
            <a:r>
              <a:rPr lang="en-US" dirty="0" smtClean="0"/>
              <a:t>/96/HPL-96-152.pdf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www.ifs.tuwien.ac.at</a:t>
            </a:r>
            <a:r>
              <a:rPr lang="en-US" dirty="0" smtClean="0"/>
              <a:t>/~</a:t>
            </a:r>
            <a:r>
              <a:rPr lang="en-US" dirty="0" err="1" smtClean="0"/>
              <a:t>silvia</a:t>
            </a:r>
            <a:r>
              <a:rPr lang="en-US" dirty="0" smtClean="0"/>
              <a:t>/</a:t>
            </a:r>
            <a:r>
              <a:rPr lang="en-US" dirty="0" err="1" smtClean="0"/>
              <a:t>wien</a:t>
            </a:r>
            <a:r>
              <a:rPr lang="en-US" dirty="0" smtClean="0"/>
              <a:t>/vu-</a:t>
            </a:r>
            <a:r>
              <a:rPr lang="en-US" dirty="0" err="1" smtClean="0"/>
              <a:t>infovis</a:t>
            </a:r>
            <a:r>
              <a:rPr lang="en-US" dirty="0" smtClean="0"/>
              <a:t>/articles/hutchins_1985_direct-manipulation.pdf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3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important here:</a:t>
            </a:r>
          </a:p>
          <a:p>
            <a:r>
              <a:rPr lang="en-US" dirty="0" smtClean="0"/>
              <a:t>It’s about</a:t>
            </a:r>
            <a:r>
              <a:rPr lang="en-US" baseline="0" dirty="0" smtClean="0"/>
              <a:t> a dialogue between the user and the system</a:t>
            </a:r>
          </a:p>
          <a:p>
            <a:r>
              <a:rPr lang="en-US" baseline="0" dirty="0" smtClean="0"/>
              <a:t>It’s a TWO WAY THING</a:t>
            </a:r>
          </a:p>
          <a:p>
            <a:r>
              <a:rPr lang="en-US" baseline="0" dirty="0" smtClean="0"/>
              <a:t>So, on the one hand, it does have a little to do with a person’s capacity: reaction, eye-hand coordination, knowledge</a:t>
            </a:r>
          </a:p>
          <a:p>
            <a:r>
              <a:rPr lang="en-US" baseline="0" dirty="0" smtClean="0"/>
              <a:t>But it also has to do with the system’s capacity to: speak in the person’s language, efficiency, expressivity.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54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83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www.agdinteractive.com</a:t>
            </a:r>
            <a:r>
              <a:rPr lang="en-US" dirty="0" smtClean="0"/>
              <a:t>/games/kq2/about/</a:t>
            </a:r>
            <a:r>
              <a:rPr lang="en-US" dirty="0" err="1" smtClean="0"/>
              <a:t>about.html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82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www.paulgraham.com</a:t>
            </a:r>
            <a:r>
              <a:rPr lang="en-US" dirty="0" smtClean="0"/>
              <a:t>/</a:t>
            </a:r>
            <a:r>
              <a:rPr lang="en-US" dirty="0" err="1" smtClean="0"/>
              <a:t>avg.html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Semantic distance:</a:t>
            </a:r>
          </a:p>
          <a:p>
            <a:r>
              <a:rPr lang="en-US" dirty="0" smtClean="0"/>
              <a:t>-- in a GUI: can I say: repeat</a:t>
            </a:r>
            <a:r>
              <a:rPr lang="en-US" baseline="0" dirty="0" smtClean="0"/>
              <a:t> this action multiple times?</a:t>
            </a:r>
          </a:p>
          <a:p>
            <a:r>
              <a:rPr lang="en-US" baseline="0" dirty="0" smtClean="0"/>
              <a:t>-- in a console, …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Limits of a language. If you know multiples language</a:t>
            </a:r>
          </a:p>
          <a:p>
            <a:r>
              <a:rPr lang="en-US" baseline="0" dirty="0" smtClean="0"/>
              <a:t>Articulatory distance: how many key presses, how much to move the mouse,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68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 Garrett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cdn.mos.musicradar.com</a:t>
            </a:r>
            <a:r>
              <a:rPr lang="en-US" dirty="0" smtClean="0"/>
              <a:t>/images/</a:t>
            </a:r>
            <a:r>
              <a:rPr lang="en-US" dirty="0" err="1" smtClean="0"/>
              <a:t>carouselimages</a:t>
            </a:r>
            <a:r>
              <a:rPr lang="en-US" dirty="0" smtClean="0"/>
              <a:t>/ableton-live-9-session-carousel-450-80.jpg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2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www.ifs.tuwien.ac.at</a:t>
            </a:r>
            <a:r>
              <a:rPr lang="en-US" dirty="0" smtClean="0"/>
              <a:t>/~</a:t>
            </a:r>
            <a:r>
              <a:rPr lang="en-US" dirty="0" err="1" smtClean="0"/>
              <a:t>silvia</a:t>
            </a:r>
            <a:r>
              <a:rPr lang="en-US" dirty="0" smtClean="0"/>
              <a:t>/</a:t>
            </a:r>
            <a:r>
              <a:rPr lang="en-US" dirty="0" err="1" smtClean="0"/>
              <a:t>wien</a:t>
            </a:r>
            <a:r>
              <a:rPr lang="en-US" dirty="0" smtClean="0"/>
              <a:t>/vu-</a:t>
            </a:r>
            <a:r>
              <a:rPr lang="en-US" dirty="0" err="1" smtClean="0"/>
              <a:t>infovis</a:t>
            </a:r>
            <a:r>
              <a:rPr lang="en-US" dirty="0" smtClean="0"/>
              <a:t>/articles/hutchins_1985_direct-manipulation.pdf</a:t>
            </a:r>
          </a:p>
          <a:p>
            <a:endParaRPr lang="en-US" dirty="0" smtClean="0"/>
          </a:p>
          <a:p>
            <a:r>
              <a:rPr lang="en-US" dirty="0" smtClean="0"/>
              <a:t>These are not always in sync with one</a:t>
            </a:r>
            <a:r>
              <a:rPr lang="en-US" baseline="0" dirty="0" smtClean="0"/>
              <a:t> another</a:t>
            </a:r>
          </a:p>
          <a:p>
            <a:r>
              <a:rPr lang="en-US" baseline="0" dirty="0" smtClean="0"/>
              <a:t>How the system responds to you may not be in the same medium that you communicate with it in</a:t>
            </a:r>
          </a:p>
          <a:p>
            <a:r>
              <a:rPr lang="en-US" baseline="0" dirty="0" smtClean="0"/>
              <a:t>For example: voice commands/number presses to have a system do something (say on the phone)</a:t>
            </a:r>
          </a:p>
          <a:p>
            <a:r>
              <a:rPr lang="en-US" baseline="0" dirty="0" smtClean="0"/>
              <a:t>Or voice dictation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That’s why listening to voice menus is such a pain in the butt. It’s this huge gulf of evaluation and huge gulf of execution. Not allowing me to express what I want to express. Some systems: you can say a one or two word thing to trigger a particular menu.</a:t>
            </a:r>
          </a:p>
          <a:p>
            <a:r>
              <a:rPr lang="en-US" baseline="0" dirty="0" smtClean="0"/>
              <a:t>But, isn’t it better to talk to someone often?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1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properties that make </a:t>
            </a:r>
            <a:r>
              <a:rPr lang="en-US" dirty="0" err="1" smtClean="0"/>
              <a:t>EdgeMaps</a:t>
            </a:r>
            <a:r>
              <a:rPr lang="en-US" dirty="0" smtClean="0"/>
              <a:t> interesting?</a:t>
            </a:r>
          </a:p>
          <a:p>
            <a:r>
              <a:rPr lang="en-US" dirty="0" smtClean="0"/>
              <a:t>-- what are the marks that they have used?</a:t>
            </a:r>
          </a:p>
          <a:p>
            <a:r>
              <a:rPr lang="en-US" dirty="0" smtClean="0"/>
              <a:t>-- what are the attributes that they have used?</a:t>
            </a:r>
          </a:p>
          <a:p>
            <a:r>
              <a:rPr lang="en-US" dirty="0" smtClean="0"/>
              <a:t>--</a:t>
            </a:r>
            <a:r>
              <a:rPr lang="en-US" baseline="0" dirty="0" smtClean="0"/>
              <a:t> what are some of the mappings?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does one interact with this visualization?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-- combination of what’s known as “Multi Dimensional Scaling” and Node-edge graphs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mariandoerk.de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edgemaps</a:t>
            </a:r>
            <a:r>
              <a:rPr lang="en-US" baseline="0" dirty="0" smtClean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4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5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scrutinize</a:t>
            </a:r>
            <a:r>
              <a:rPr lang="en-US" baseline="0" dirty="0" smtClean="0"/>
              <a:t> my SQL ;-)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09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makes these two things kind of different?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Directness and 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tasks for the future</a:t>
            </a:r>
          </a:p>
          <a:p>
            <a:endParaRPr lang="en-US" dirty="0" smtClean="0"/>
          </a:p>
          <a:p>
            <a:r>
              <a:rPr lang="en-US" sz="2400" dirty="0" smtClean="0"/>
              <a:t>With DM, user is responsible for doing everything; but s</a:t>
            </a:r>
            <a:r>
              <a:rPr lang="en-GB" sz="2400" dirty="0" err="1" smtClean="0"/>
              <a:t>ome</a:t>
            </a:r>
            <a:r>
              <a:rPr lang="en-GB" sz="2400" dirty="0" smtClean="0"/>
              <a:t> tasks are better achieved by delegating!</a:t>
            </a:r>
          </a:p>
          <a:p>
            <a:pPr lvl="1"/>
            <a:r>
              <a:rPr lang="en-GB" sz="2000" dirty="0" smtClean="0"/>
              <a:t>e.g. spell checking</a:t>
            </a:r>
            <a:endParaRPr lang="en-US" sz="2000" dirty="0" smtClean="0"/>
          </a:p>
          <a:p>
            <a:pPr lvl="1"/>
            <a:r>
              <a:rPr lang="en-US" sz="2000" dirty="0" smtClean="0"/>
              <a:t>repetitive actions are tedious!</a:t>
            </a:r>
          </a:p>
          <a:p>
            <a:pPr lvl="1"/>
            <a:r>
              <a:rPr lang="en-GB" sz="2000" dirty="0" smtClean="0"/>
              <a:t>Moving a mouse around the screen can be slower than pressing function keys to do same 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10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www.hpl.hp.com</a:t>
            </a:r>
            <a:r>
              <a:rPr lang="en-US" dirty="0" smtClean="0"/>
              <a:t>/</a:t>
            </a:r>
            <a:r>
              <a:rPr lang="en-US" dirty="0" err="1" smtClean="0"/>
              <a:t>techreports</a:t>
            </a:r>
            <a:r>
              <a:rPr lang="en-US" dirty="0" smtClean="0"/>
              <a:t>/96/HPL-96-152.pdf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3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hate this image. It is so</a:t>
            </a:r>
            <a:r>
              <a:rPr lang="en-US" baseline="0" dirty="0" smtClean="0"/>
              <a:t> hard to understand whether it’s going to do the right thing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anyway, this is kind of like having that engagement in terms of what you would like to have done.</a:t>
            </a:r>
          </a:p>
          <a:p>
            <a:r>
              <a:rPr lang="en-US" baseline="0" dirty="0" smtClean="0"/>
              <a:t>You are essentially telling someone else what you would like to have done, and the system lets you know whether something got done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C4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>
                <a:solidFill>
                  <a:srgbClr val="D39C39"/>
                </a:solidFill>
              </a:defRPr>
            </a:lvl1pPr>
          </a:lstStyle>
          <a:p>
            <a:pPr lvl="0"/>
            <a:r>
              <a:rPr lang="en-US" noProof="0" smtClean="0"/>
              <a:t>HCI Research Directions</a:t>
            </a:r>
          </a:p>
        </p:txBody>
      </p:sp>
      <p:sp>
        <p:nvSpPr>
          <p:cNvPr id="926723" name="Text Box 3"/>
          <p:cNvSpPr txBox="1">
            <a:spLocks noChangeArrowheads="1"/>
          </p:cNvSpPr>
          <p:nvPr/>
        </p:nvSpPr>
        <p:spPr bwMode="auto">
          <a:xfrm>
            <a:off x="2438400" y="3810000"/>
            <a:ext cx="6400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Prof. James A. Landay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University of Washington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DFC183"/>
                </a:solidFill>
                <a:latin typeface="Arial Black" charset="0"/>
                <a:ea typeface="ＭＳ Ｐゴシック" charset="0"/>
              </a:rPr>
              <a:t>Autumn 2004</a:t>
            </a:r>
          </a:p>
        </p:txBody>
      </p:sp>
      <p:pic>
        <p:nvPicPr>
          <p:cNvPr id="926724" name="Picture 4" descr="ui-ti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0054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B0012-C727-EE49-807E-ED6D6992072C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759206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D5E28-CA31-1C47-BB27-6E4AED7173FB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462524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9B0F2-4CD9-E34B-9071-19A0EB2AAE32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889773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091CE-033F-D347-8C58-9876AD01A94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7678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796F3-44EA-304E-A130-2AABCCC0DDA6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1705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02347-30F4-924F-A8CA-59511D4CE677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86605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8645A-5941-3341-AA34-72CD89E670F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5927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05450-1777-5E4F-B061-20906C9EE29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9654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44462-F8FE-DF45-B6E0-15749EA9A35A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018309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CF18C-0A12-574D-8A58-3966AEAA86D9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326331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CA908FEA-A21E-7F40-BF09-EF62ADEFF903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1063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81021F8B-9150-7445-8506-4BFA731C208D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48883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8CD3644-A7EA-3A40-9595-0117BDDE4EFF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6880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CSE490jl - Autumn 2004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</a:rPr>
              <a:t>User Interface Design, Prototyping, and Evaluation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990600" cy="457200"/>
          </a:xfrm>
        </p:spPr>
        <p:txBody>
          <a:bodyPr/>
          <a:lstStyle>
            <a:lvl1pPr>
              <a:defRPr/>
            </a:lvl1pPr>
          </a:lstStyle>
          <a:p>
            <a:fld id="{24871AE9-28EE-7D49-8296-B9B1023C2788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89577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30-11-12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88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ChangeArrowheads="1"/>
          </p:cNvSpPr>
          <p:nvPr/>
        </p:nvSpPr>
        <p:spPr bwMode="auto">
          <a:xfrm>
            <a:off x="0" y="0"/>
            <a:ext cx="9144000" cy="1096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8BF08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352425"/>
            <a:ext cx="866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57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5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CSE490jl - Autumn 2004</a:t>
            </a:r>
          </a:p>
        </p:txBody>
      </p:sp>
      <p:sp>
        <p:nvSpPr>
          <p:cNvPr id="925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latin typeface="Arial"/>
                <a:ea typeface="ＭＳ Ｐゴシック" charset="0"/>
              </a:rPr>
              <a:t>User Interface Design, Prototyping, and Evaluation</a:t>
            </a:r>
          </a:p>
        </p:txBody>
      </p:sp>
      <p:sp>
        <p:nvSpPr>
          <p:cNvPr id="925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553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D4E8F4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F0D2FBA-6E99-5044-8849-C5B1DD7298CD}" type="slidenum">
              <a:rPr lang="en-US" smtClean="0">
                <a:latin typeface="Arial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9807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xmlns:p14="http://schemas.microsoft.com/office/powerpoint/2010/main">
    <p:dissolve/>
  </p:transition>
  <p:hf hdr="0"/>
  <p:txStyles>
    <p:titleStyle>
      <a:lvl1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P4: Write-Up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Write this as if it’s going to be sent to the boss of your company (boss of your boss)</a:t>
            </a:r>
          </a:p>
          <a:p>
            <a:endParaRPr lang="en-US" dirty="0" smtClean="0"/>
          </a:p>
          <a:p>
            <a:r>
              <a:rPr lang="en-US" dirty="0" smtClean="0"/>
              <a:t>What was the design problem?</a:t>
            </a:r>
          </a:p>
          <a:p>
            <a:r>
              <a:rPr lang="en-US" dirty="0" smtClean="0"/>
              <a:t>What did you do for user research/what did you learn from your user research?</a:t>
            </a:r>
          </a:p>
          <a:p>
            <a:r>
              <a:rPr lang="en-US" dirty="0" smtClean="0"/>
              <a:t>What is your design? </a:t>
            </a:r>
            <a:r>
              <a:rPr lang="en-US" dirty="0"/>
              <a:t>What did you discard? </a:t>
            </a:r>
            <a:r>
              <a:rPr lang="en-US" dirty="0" smtClean="0"/>
              <a:t>How do you justify it?</a:t>
            </a:r>
          </a:p>
          <a:p>
            <a:r>
              <a:rPr lang="en-US" dirty="0" smtClean="0"/>
              <a:t>Heuristic evaluation: what did you find; how would you iterate on the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Direct Manipulation: “the formula”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453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Continuous representation of the object of interest</a:t>
            </a:r>
          </a:p>
          <a:p>
            <a:pPr marL="514350" indent="-514350">
              <a:buAutoNum type="arabicPeriod"/>
            </a:pPr>
            <a:r>
              <a:rPr lang="en-US" dirty="0" smtClean="0"/>
              <a:t>Physical actions or labeled button presses instead of complex syntax</a:t>
            </a:r>
          </a:p>
          <a:p>
            <a:pPr lvl="2"/>
            <a:r>
              <a:rPr lang="en-US" dirty="0" smtClean="0"/>
              <a:t>» copying a file: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cp</a:t>
            </a:r>
            <a:r>
              <a:rPr lang="en-US" dirty="0" smtClean="0"/>
              <a:t> </a:t>
            </a:r>
            <a:r>
              <a:rPr lang="en-US" dirty="0" err="1" smtClean="0"/>
              <a:t>foo.txt</a:t>
            </a:r>
            <a:r>
              <a:rPr lang="en-US" dirty="0" smtClean="0"/>
              <a:t> /home/</a:t>
            </a:r>
            <a:r>
              <a:rPr lang="en-US" dirty="0" err="1" smtClean="0"/>
              <a:t>tonyt</a:t>
            </a:r>
            <a:endParaRPr lang="en-US" dirty="0"/>
          </a:p>
          <a:p>
            <a:pPr lvl="2"/>
            <a:r>
              <a:rPr lang="en-US" dirty="0" smtClean="0"/>
              <a:t>   vs.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dragging file icon to my home folder</a:t>
            </a:r>
          </a:p>
          <a:p>
            <a:pPr marL="514350" indent="-514350">
              <a:buAutoNum type="arabicPeriod"/>
            </a:pPr>
            <a:r>
              <a:rPr lang="en-US" dirty="0" smtClean="0"/>
              <a:t>Rapid incremental reversible operations whose impact on the object of interest is immediately visible</a:t>
            </a:r>
          </a:p>
          <a:p>
            <a:pPr lvl="2"/>
            <a:r>
              <a:rPr lang="en-US" dirty="0"/>
              <a:t>» </a:t>
            </a:r>
            <a:r>
              <a:rPr lang="en-US" dirty="0" smtClean="0"/>
              <a:t>think about </a:t>
            </a:r>
            <a:r>
              <a:rPr lang="en-US" dirty="0" err="1" smtClean="0"/>
              <a:t>EdgeMaps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Output representation can be operated up as input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6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Manipulation: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Novices can learn quickly, e.g. through demonstration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Error messages are rarely needed</a:t>
            </a:r>
          </a:p>
          <a:p>
            <a:pPr lvl="1"/>
            <a:r>
              <a:rPr lang="en-US" dirty="0" smtClean="0"/>
              <a:t>» actions are constrained by the interaction syntax</a:t>
            </a:r>
          </a:p>
          <a:p>
            <a:pPr marL="514350" indent="-514350">
              <a:buAutoNum type="arabicPeriod"/>
            </a:pPr>
            <a:r>
              <a:rPr lang="en-US" dirty="0" smtClean="0"/>
              <a:t>Users can see immediately if actions are furthering goals, and if not, they can change the direction of their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Manipulation: weaknesses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800" y="1625599"/>
            <a:ext cx="3356799" cy="4377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1625598"/>
            <a:ext cx="4025900" cy="43777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50" y="1625598"/>
            <a:ext cx="40259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Manipulation: weaknesses</a:t>
            </a:r>
            <a:endParaRPr lang="en-US" dirty="0"/>
          </a:p>
        </p:txBody>
      </p:sp>
      <p:sp>
        <p:nvSpPr>
          <p:cNvPr id="2" name="Vertical Text Placeholder 1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514350" indent="-514350">
              <a:buAutoNum type="arabicPeriod"/>
            </a:pPr>
            <a:r>
              <a:rPr lang="en-US" dirty="0" smtClean="0"/>
              <a:t>Ill-suited for abstract operations</a:t>
            </a:r>
          </a:p>
          <a:p>
            <a:pPr marL="514350" indent="-514350">
              <a:buAutoNum type="arabicPeriod"/>
            </a:pPr>
            <a:r>
              <a:rPr lang="en-US" dirty="0" smtClean="0"/>
              <a:t>Tedious</a:t>
            </a:r>
          </a:p>
          <a:p>
            <a:pPr lvl="1"/>
            <a:r>
              <a:rPr lang="en-US" dirty="0" smtClean="0"/>
              <a:t>» manually searching a database vs. query</a:t>
            </a:r>
          </a:p>
          <a:p>
            <a:pPr lvl="1"/>
            <a:r>
              <a:rPr lang="en-US" dirty="0" smtClean="0"/>
              <a:t>» or some other repeated operation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Inability to deal with variables / semantic symbols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0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Manipulation: “direct?”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Punchline</a:t>
            </a:r>
            <a:r>
              <a:rPr lang="en-US" dirty="0" smtClean="0"/>
              <a:t>:</a:t>
            </a:r>
          </a:p>
          <a:p>
            <a:r>
              <a:rPr lang="en-US" dirty="0" smtClean="0"/>
              <a:t>DIRECTNESS = ENGAGEMENT + DISTANCE</a:t>
            </a:r>
          </a:p>
          <a:p>
            <a:endParaRPr lang="en-US" dirty="0"/>
          </a:p>
          <a:p>
            <a:r>
              <a:rPr lang="en-US" b="1" dirty="0" smtClean="0"/>
              <a:t>Engagement</a:t>
            </a:r>
            <a:r>
              <a:rPr lang="en-US" dirty="0" smtClean="0"/>
              <a:t>: feeling of power/control</a:t>
            </a:r>
          </a:p>
          <a:p>
            <a:endParaRPr lang="en-US" dirty="0" smtClean="0"/>
          </a:p>
          <a:p>
            <a:r>
              <a:rPr lang="en-US" b="1" dirty="0" smtClean="0"/>
              <a:t>Distance</a:t>
            </a:r>
            <a:r>
              <a:rPr lang="en-US" dirty="0" smtClean="0"/>
              <a:t>: cognitive effort to evaluate system state and communicate goals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78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3896" y="1417639"/>
            <a:ext cx="8510775" cy="2944604"/>
            <a:chOff x="313896" y="1417639"/>
            <a:chExt cx="8510775" cy="29446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3096982" y="-1365447"/>
              <a:ext cx="2944604" cy="85107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59096" y="1439162"/>
              <a:ext cx="527704" cy="6271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981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1417638"/>
            <a:ext cx="58928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5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462988" cy="4525963"/>
          </a:xfrm>
        </p:spPr>
        <p:txBody>
          <a:bodyPr/>
          <a:lstStyle/>
          <a:p>
            <a:r>
              <a:rPr lang="en-US" dirty="0" smtClean="0"/>
              <a:t>Another way to think about this is in terms of “locus of control.”</a:t>
            </a:r>
          </a:p>
          <a:p>
            <a:endParaRPr lang="en-US" dirty="0" smtClean="0"/>
          </a:p>
          <a:p>
            <a:r>
              <a:rPr lang="en-US" dirty="0" smtClean="0"/>
              <a:t>In terms of the outcome:</a:t>
            </a:r>
            <a:endParaRPr lang="en-US" dirty="0"/>
          </a:p>
          <a:p>
            <a:pPr lvl="1"/>
            <a:r>
              <a:rPr lang="en-US" dirty="0" smtClean="0"/>
              <a:t>Do I feel like I am in control?</a:t>
            </a:r>
          </a:p>
          <a:p>
            <a:pPr lvl="1"/>
            <a:r>
              <a:rPr lang="en-US" dirty="0" smtClean="0"/>
              <a:t>Do I feel like the system is in control?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981" y="638820"/>
            <a:ext cx="1940676" cy="571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0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Ops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9241"/>
          <a:stretch/>
        </p:blipFill>
        <p:spPr>
          <a:xfrm>
            <a:off x="0" y="1429419"/>
            <a:ext cx="9144000" cy="49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9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and the Gulfs…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462"/>
            <a:ext cx="8229600" cy="2079701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Gulf of execution</a:t>
            </a:r>
            <a:r>
              <a:rPr lang="en-US" dirty="0" smtClean="0"/>
              <a:t>: ability to express my desires/intentions to the system</a:t>
            </a:r>
            <a:endParaRPr lang="en-US" dirty="0"/>
          </a:p>
          <a:p>
            <a:r>
              <a:rPr lang="en-US" b="1" dirty="0" smtClean="0"/>
              <a:t>Gulf of evaluation</a:t>
            </a:r>
            <a:r>
              <a:rPr lang="en-US" dirty="0" smtClean="0"/>
              <a:t>: ability to understand what system is communicating to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115" y="1417637"/>
            <a:ext cx="6605040" cy="24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3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P4: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Give this as if it’s going to be sent to the boss of your company (boss of your boss)</a:t>
            </a:r>
          </a:p>
          <a:p>
            <a:endParaRPr lang="en-US" dirty="0" smtClean="0"/>
          </a:p>
          <a:p>
            <a:r>
              <a:rPr lang="en-US" dirty="0" smtClean="0"/>
              <a:t>What was the design problem?</a:t>
            </a:r>
          </a:p>
          <a:p>
            <a:r>
              <a:rPr lang="en-US" dirty="0" smtClean="0"/>
              <a:t>What did you do for user research/what did you learn from your user research?</a:t>
            </a:r>
          </a:p>
          <a:p>
            <a:r>
              <a:rPr lang="en-US" dirty="0" smtClean="0"/>
              <a:t>What is your design? What did you discard? How do you justify it?</a:t>
            </a:r>
          </a:p>
          <a:p>
            <a:r>
              <a:rPr lang="en-US" dirty="0" smtClean="0"/>
              <a:t>Heuristic evaluation: what did you find; how would you iterate on the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99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1417638"/>
            <a:ext cx="635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King’s Quest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6003" b="600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3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Distance: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Semantic distance</a:t>
            </a:r>
          </a:p>
          <a:p>
            <a:pPr lvl="1"/>
            <a:r>
              <a:rPr lang="en-US" dirty="0" smtClean="0"/>
              <a:t>» is it possible to say what I want to say?</a:t>
            </a:r>
          </a:p>
          <a:p>
            <a:pPr lvl="1"/>
            <a:r>
              <a:rPr lang="en-US" dirty="0" smtClean="0"/>
              <a:t>» can it be said concisely?</a:t>
            </a:r>
          </a:p>
          <a:p>
            <a:endParaRPr lang="en-US" dirty="0"/>
          </a:p>
          <a:p>
            <a:r>
              <a:rPr lang="en-US" dirty="0" smtClean="0"/>
              <a:t>Articulatory distance</a:t>
            </a:r>
          </a:p>
          <a:p>
            <a:pPr lvl="1"/>
            <a:r>
              <a:rPr lang="en-US" dirty="0" smtClean="0"/>
              <a:t>» how difficult is it to “physically” express these meanings?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45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musicians out there?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52542" y="1426784"/>
            <a:ext cx="6132281" cy="4599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623" y="1435930"/>
            <a:ext cx="6111033" cy="45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6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of viewing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783682" y="-1094920"/>
            <a:ext cx="3627603" cy="9194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143" y="5725313"/>
            <a:ext cx="3592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Minimize gulf of execution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Minimize gulf of evaluation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2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manipulation</a:t>
            </a:r>
          </a:p>
          <a:p>
            <a:endParaRPr lang="en-US" dirty="0"/>
          </a:p>
          <a:p>
            <a:r>
              <a:rPr lang="en-US" dirty="0" smtClean="0"/>
              <a:t>What does “direct” mean?</a:t>
            </a:r>
          </a:p>
          <a:p>
            <a:pPr lvl="1"/>
            <a:r>
              <a:rPr lang="en-US" dirty="0" smtClean="0"/>
              <a:t>» engagement</a:t>
            </a:r>
          </a:p>
          <a:p>
            <a:pPr lvl="1"/>
            <a:r>
              <a:rPr lang="en-US" dirty="0" smtClean="0"/>
              <a:t>» distance</a:t>
            </a:r>
          </a:p>
          <a:p>
            <a:pPr lvl="1"/>
            <a:r>
              <a:rPr lang="en-US" dirty="0" smtClean="0"/>
              <a:t>» semantic and articulatory distances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7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P4: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Presentations in tutorial (10 </a:t>
            </a:r>
            <a:r>
              <a:rPr lang="en-US" dirty="0" err="1" smtClean="0"/>
              <a:t>mins</a:t>
            </a:r>
            <a:r>
              <a:rPr lang="en-US" dirty="0" smtClean="0"/>
              <a:t> + 5 </a:t>
            </a:r>
            <a:r>
              <a:rPr lang="en-US" dirty="0" err="1" smtClean="0"/>
              <a:t>mins</a:t>
            </a:r>
            <a:r>
              <a:rPr lang="en-US" dirty="0" smtClean="0"/>
              <a:t> Q)</a:t>
            </a:r>
          </a:p>
          <a:p>
            <a:r>
              <a:rPr lang="en-US" dirty="0" smtClean="0"/>
              <a:t>Give it a go in PowerPoint</a:t>
            </a:r>
          </a:p>
          <a:p>
            <a:r>
              <a:rPr lang="en-US" dirty="0" smtClean="0"/>
              <a:t>Suggestion: practice</a:t>
            </a:r>
          </a:p>
          <a:p>
            <a:r>
              <a:rPr lang="en-US" dirty="0" smtClean="0"/>
              <a:t>No need to demo (we saw that last week); give a quick tour of some highlights (say as screenshots)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Direct Manipulation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I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8745" y="5638800"/>
            <a:ext cx="656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9D9D9"/>
                </a:solidFill>
              </a:rPr>
              <a:t>Anthony Tang, </a:t>
            </a:r>
            <a:r>
              <a:rPr lang="en-US" dirty="0" smtClean="0">
                <a:solidFill>
                  <a:srgbClr val="D9D9D9"/>
                </a:solidFill>
              </a:rPr>
              <a:t>acknowledgements to Saul Greenberg</a:t>
            </a:r>
            <a:endParaRPr lang="en-US" dirty="0">
              <a:solidFill>
                <a:srgbClr val="D9D9D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manipulation</a:t>
            </a:r>
          </a:p>
          <a:p>
            <a:endParaRPr lang="en-US" dirty="0"/>
          </a:p>
          <a:p>
            <a:r>
              <a:rPr lang="en-US" dirty="0" smtClean="0"/>
              <a:t>What does “direct” mean?</a:t>
            </a:r>
          </a:p>
          <a:p>
            <a:pPr lvl="1"/>
            <a:r>
              <a:rPr lang="en-US" dirty="0" smtClean="0"/>
              <a:t>» engagement</a:t>
            </a:r>
          </a:p>
          <a:p>
            <a:pPr lvl="1"/>
            <a:r>
              <a:rPr lang="en-US" dirty="0" smtClean="0"/>
              <a:t>» distance</a:t>
            </a:r>
          </a:p>
          <a:p>
            <a:pPr lvl="1"/>
            <a:r>
              <a:rPr lang="en-US" dirty="0" smtClean="0"/>
              <a:t>» semantic and articulatory distances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4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EdgeMaps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7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Example: Copy command (DOS)</a:t>
            </a:r>
            <a:endParaRPr lang="en-US" sz="4000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800600"/>
          </a:xfrm>
        </p:spPr>
        <p:txBody>
          <a:bodyPr/>
          <a:lstStyle/>
          <a:p>
            <a:r>
              <a:rPr lang="en-US" sz="2000" dirty="0">
                <a:latin typeface="Helvetica" charset="0"/>
              </a:rPr>
              <a:t>Copies files from one location to another. The destination defaults to the current directory. </a:t>
            </a:r>
            <a:r>
              <a:rPr lang="en-US" sz="2000" dirty="0">
                <a:latin typeface="Courier" charset="0"/>
              </a:rPr>
              <a:t>	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file1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 [</a:t>
            </a:r>
            <a:r>
              <a:rPr lang="en-US" sz="20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destination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urier" charset="0"/>
              </a:rPr>
              <a:t>]</a:t>
            </a:r>
          </a:p>
          <a:p>
            <a:r>
              <a:rPr lang="en-US" sz="2000" dirty="0">
                <a:latin typeface="Helvetica" charset="0"/>
              </a:rPr>
              <a:t>If multiple files are to be copied, the destination must be a directory, or an error will result.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rgbClr val="FDEADA"/>
                </a:solidFill>
              </a:rPr>
              <a:t>file1 file2 file3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[</a:t>
            </a:r>
            <a:r>
              <a:rPr lang="en-US" sz="2000" i="1" dirty="0">
                <a:solidFill>
                  <a:srgbClr val="FDEADA"/>
                </a:solidFill>
              </a:rPr>
              <a:t>destination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]</a:t>
            </a:r>
          </a:p>
          <a:p>
            <a:r>
              <a:rPr lang="en-US" sz="2000" dirty="0">
                <a:latin typeface="Helvetica" charset="0"/>
              </a:rPr>
              <a:t>Files may be copied to devices. To send file to printer: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			&gt; copy </a:t>
            </a:r>
            <a:r>
              <a:rPr lang="en-US" sz="2000" i="1" dirty="0">
                <a:solidFill>
                  <a:srgbClr val="FDEADA"/>
                </a:solidFill>
              </a:rPr>
              <a:t>file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lpt1</a:t>
            </a:r>
            <a:endParaRPr lang="en-US" sz="2000" dirty="0">
              <a:solidFill>
                <a:srgbClr val="FDEADA"/>
              </a:solidFill>
              <a:latin typeface="Helvetica" charset="0"/>
            </a:endParaRP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	To display file on screen ("console"):	(alternatively: type </a:t>
            </a:r>
            <a:r>
              <a:rPr lang="en-US" sz="2000" i="1" dirty="0"/>
              <a:t>file)</a:t>
            </a:r>
            <a:endParaRPr lang="en-US" sz="2000" dirty="0">
              <a:latin typeface="Helvetica" charset="0"/>
            </a:endParaRP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rgbClr val="FDEADA"/>
                </a:solidFill>
                <a:latin typeface="Helvetica" charset="0"/>
              </a:rPr>
              <a:t>			&gt;  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copy </a:t>
            </a:r>
            <a:r>
              <a:rPr lang="en-US" sz="2000" i="1" dirty="0">
                <a:solidFill>
                  <a:srgbClr val="FDEADA"/>
                </a:solidFill>
              </a:rPr>
              <a:t>file</a:t>
            </a:r>
            <a:r>
              <a:rPr lang="en-US" sz="2000" dirty="0">
                <a:solidFill>
                  <a:srgbClr val="FDEADA"/>
                </a:solidFill>
                <a:latin typeface="Courier" charset="0"/>
              </a:rPr>
              <a:t> con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solidFill>
                  <a:schemeClr val="tx2"/>
                </a:solidFill>
                <a:latin typeface="Helvetica" charset="0"/>
              </a:rPr>
              <a:t>			&gt; 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No feedback given after one of these commands; just a prompt &gt;</a:t>
            </a:r>
          </a:p>
          <a:p>
            <a:pPr>
              <a:buFont typeface="Monotype Sorts" charset="0"/>
              <a:buNone/>
            </a:pPr>
            <a:r>
              <a:rPr lang="en-US" sz="2000" dirty="0">
                <a:latin typeface="Helvetica" charset="0"/>
              </a:rPr>
              <a:t>Equivalent Unix command: </a:t>
            </a:r>
            <a:r>
              <a:rPr lang="en-US" sz="2000" dirty="0" err="1">
                <a:solidFill>
                  <a:schemeClr val="tx2"/>
                </a:solidFill>
                <a:latin typeface="Helvetica" charset="0"/>
              </a:rPr>
              <a:t>cp</a:t>
            </a:r>
            <a:endParaRPr lang="en-US" sz="2000" dirty="0">
              <a:solidFill>
                <a:schemeClr val="tx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“Which companies sell everything that </a:t>
            </a:r>
            <a:r>
              <a:rPr lang="en-US" dirty="0" err="1"/>
              <a:t>WalMart</a:t>
            </a:r>
            <a:r>
              <a:rPr lang="en-US" dirty="0"/>
              <a:t> sells?”</a:t>
            </a:r>
          </a:p>
          <a:p>
            <a:endParaRPr lang="en-US" dirty="0"/>
          </a:p>
          <a:p>
            <a:r>
              <a:rPr lang="en-US" i="1" dirty="0"/>
              <a:t>(List companies such that there does not exist an item sold by </a:t>
            </a:r>
            <a:r>
              <a:rPr lang="en-US" i="1" dirty="0" err="1" smtClean="0"/>
              <a:t>Walmart</a:t>
            </a:r>
            <a:r>
              <a:rPr lang="en-US" i="1" dirty="0" smtClean="0"/>
              <a:t> that </a:t>
            </a:r>
            <a:r>
              <a:rPr lang="en-US" i="1" dirty="0"/>
              <a:t>they do not sell.)</a:t>
            </a:r>
          </a:p>
          <a:p>
            <a:endParaRPr lang="en-US" dirty="0"/>
          </a:p>
          <a:p>
            <a:r>
              <a:rPr lang="en-US" dirty="0"/>
              <a:t>select distinct </a:t>
            </a:r>
            <a:r>
              <a:rPr lang="en-US" dirty="0" err="1"/>
              <a:t>X.name</a:t>
            </a:r>
            <a:r>
              <a:rPr lang="en-US" dirty="0"/>
              <a:t>	</a:t>
            </a:r>
          </a:p>
          <a:p>
            <a:r>
              <a:rPr lang="en-US" dirty="0"/>
              <a:t>	from suppliers X	</a:t>
            </a:r>
          </a:p>
          <a:p>
            <a:r>
              <a:rPr lang="en-US" dirty="0"/>
              <a:t>	where 0 = (select count (*)</a:t>
            </a:r>
          </a:p>
          <a:p>
            <a:r>
              <a:rPr lang="en-US" dirty="0"/>
              <a:t>		from suppliers Y</a:t>
            </a:r>
          </a:p>
          <a:p>
            <a:r>
              <a:rPr lang="en-US" dirty="0"/>
              <a:t>		where </a:t>
            </a:r>
            <a:r>
              <a:rPr lang="en-US" dirty="0" err="1"/>
              <a:t>Y.name</a:t>
            </a:r>
            <a:r>
              <a:rPr lang="en-US" dirty="0"/>
              <a:t> =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 err="1"/>
              <a:t>WalMart</a:t>
            </a:r>
            <a:r>
              <a:rPr lang="ja-JP" altLang="en-US" dirty="0">
                <a:latin typeface="Arial"/>
              </a:rPr>
              <a:t>”</a:t>
            </a:r>
            <a:r>
              <a:rPr lang="en-US" altLang="ja-JP" dirty="0"/>
              <a:t> </a:t>
            </a:r>
            <a:r>
              <a:rPr lang="en-US" dirty="0"/>
              <a:t>and </a:t>
            </a:r>
          </a:p>
          <a:p>
            <a:r>
              <a:rPr lang="en-US" dirty="0"/>
              <a:t>			0 = (select count (*)</a:t>
            </a:r>
          </a:p>
          <a:p>
            <a:r>
              <a:rPr lang="en-US" dirty="0"/>
              <a:t>				from suppliers Z</a:t>
            </a:r>
          </a:p>
          <a:p>
            <a:r>
              <a:rPr lang="en-US" dirty="0"/>
              <a:t>				where </a:t>
            </a:r>
            <a:r>
              <a:rPr lang="en-US" dirty="0" err="1"/>
              <a:t>Z.name</a:t>
            </a:r>
            <a:r>
              <a:rPr lang="en-US" dirty="0"/>
              <a:t> = </a:t>
            </a:r>
            <a:r>
              <a:rPr lang="en-US" dirty="0" err="1"/>
              <a:t>X.name</a:t>
            </a:r>
            <a:r>
              <a:rPr lang="en-US" dirty="0"/>
              <a:t> and </a:t>
            </a:r>
          </a:p>
          <a:p>
            <a:r>
              <a:rPr lang="en-US" dirty="0"/>
              <a:t>				</a:t>
            </a:r>
            <a:r>
              <a:rPr lang="en-US" dirty="0" err="1"/>
              <a:t>Z.item</a:t>
            </a:r>
            <a:r>
              <a:rPr lang="en-US" dirty="0"/>
              <a:t> = </a:t>
            </a:r>
            <a:r>
              <a:rPr lang="en-US" dirty="0" err="1"/>
              <a:t>Y.item</a:t>
            </a:r>
            <a:r>
              <a:rPr lang="en-US" dirty="0"/>
              <a:t>))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5877" y="249675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and Contrast Interaction Styles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EdgeMaps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Command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799" t="18104" r="36122" b="11938"/>
          <a:stretch/>
        </p:blipFill>
        <p:spPr>
          <a:xfrm>
            <a:off x="457200" y="2195421"/>
            <a:ext cx="3783808" cy="4233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195421"/>
            <a:ext cx="4089400" cy="423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ummer HCI">
  <a:themeElements>
    <a:clrScheme name="2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ummer HCI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2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22126</TotalTime>
  <Words>1265</Words>
  <Application>Microsoft Macintosh PowerPoint</Application>
  <PresentationFormat>On-screen Show (4:3)</PresentationFormat>
  <Paragraphs>214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1-introduction</vt:lpstr>
      <vt:lpstr>2_Summer HCI</vt:lpstr>
      <vt:lpstr>P4: Write-Up</vt:lpstr>
      <vt:lpstr>P4: Presentation</vt:lpstr>
      <vt:lpstr>P4: Presentation</vt:lpstr>
      <vt:lpstr>Direct Manipulation</vt:lpstr>
      <vt:lpstr>Outline</vt:lpstr>
      <vt:lpstr>EdgeMaps</vt:lpstr>
      <vt:lpstr>Example: Copy command (DOS)</vt:lpstr>
      <vt:lpstr>SQL Queries</vt:lpstr>
      <vt:lpstr>Compare and Contrast Interaction Styles</vt:lpstr>
      <vt:lpstr>Direct Manipulation: “the formula”</vt:lpstr>
      <vt:lpstr>Direct Manipulation: benefits</vt:lpstr>
      <vt:lpstr>Direct Manipulation: weaknesses</vt:lpstr>
      <vt:lpstr>Direct Manipulation: weaknesses</vt:lpstr>
      <vt:lpstr>Direct Manipulation: “direct?”</vt:lpstr>
      <vt:lpstr>Engagement</vt:lpstr>
      <vt:lpstr>Engagement</vt:lpstr>
      <vt:lpstr>Engagement</vt:lpstr>
      <vt:lpstr>Black Ops 2</vt:lpstr>
      <vt:lpstr>Distance and the Gulfs…</vt:lpstr>
      <vt:lpstr>Zork</vt:lpstr>
      <vt:lpstr>King’s Quest</vt:lpstr>
      <vt:lpstr>Distance: communication</vt:lpstr>
      <vt:lpstr>Any musicians out there?</vt:lpstr>
      <vt:lpstr>Another way of viewing interaction</vt:lpstr>
      <vt:lpstr>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214</cp:revision>
  <dcterms:created xsi:type="dcterms:W3CDTF">2012-08-20T05:23:43Z</dcterms:created>
  <dcterms:modified xsi:type="dcterms:W3CDTF">2012-11-30T17:50:13Z</dcterms:modified>
</cp:coreProperties>
</file>