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8" r:id="rId2"/>
    <p:sldId id="289" r:id="rId3"/>
    <p:sldId id="290" r:id="rId4"/>
    <p:sldId id="291" r:id="rId5"/>
    <p:sldId id="284" r:id="rId6"/>
    <p:sldId id="285" r:id="rId7"/>
    <p:sldId id="256" r:id="rId8"/>
    <p:sldId id="257" r:id="rId9"/>
    <p:sldId id="258" r:id="rId10"/>
    <p:sldId id="263" r:id="rId11"/>
    <p:sldId id="259" r:id="rId12"/>
    <p:sldId id="261" r:id="rId13"/>
    <p:sldId id="260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86" r:id="rId27"/>
    <p:sldId id="275" r:id="rId28"/>
    <p:sldId id="276" r:id="rId29"/>
    <p:sldId id="277" r:id="rId30"/>
    <p:sldId id="278" r:id="rId31"/>
    <p:sldId id="287" r:id="rId32"/>
    <p:sldId id="279" r:id="rId33"/>
    <p:sldId id="280" r:id="rId34"/>
    <p:sldId id="281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64" autoAdjust="0"/>
  </p:normalViewPr>
  <p:slideViewPr>
    <p:cSldViewPr snapToGrid="0" snapToObjects="1">
      <p:cViewPr varScale="1">
        <p:scale>
          <a:sx n="100" d="100"/>
          <a:sy n="100" d="100"/>
        </p:scale>
        <p:origin x="-90" y="-22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asuringusability.com/blog/errors-ux.ph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harvard-business-school-professor-heres-how-to-stop-sleeping-with-your-smartphone-2012-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95728450@N00/182613360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http://www.measuringusability.com/blog/errors-ux.php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File:Magnifying_glass_Icon.png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80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http://www.businessinsider.com/harvard-business-school-professor-heres-how-to-stop-sleeping-with-your-smartphone-2012-6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do when we aren't the ones using it?</a:t>
            </a:r>
          </a:p>
          <a:p>
            <a:r>
              <a:rPr lang="en-US" dirty="0" smtClean="0"/>
              <a:t>	o we find out about the people that will be using it!!</a:t>
            </a:r>
          </a:p>
          <a:p>
            <a:r>
              <a:rPr lang="en-US" dirty="0" smtClean="0"/>
              <a:t>	o user-</a:t>
            </a:r>
            <a:r>
              <a:rPr lang="en-US" dirty="0" err="1" smtClean="0"/>
              <a:t>centred</a:t>
            </a:r>
            <a:r>
              <a:rPr lang="en-US" dirty="0" smtClean="0"/>
              <a:t> design (generally)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70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do when we aren't the ones using it?</a:t>
            </a:r>
          </a:p>
          <a:p>
            <a:r>
              <a:rPr lang="en-US" dirty="0" smtClean="0"/>
              <a:t>	o we find out about the people that will be using it!!</a:t>
            </a:r>
          </a:p>
          <a:p>
            <a:r>
              <a:rPr lang="en-US" dirty="0" smtClean="0"/>
              <a:t>	o user-</a:t>
            </a:r>
            <a:r>
              <a:rPr lang="en-US" dirty="0" err="1" smtClean="0"/>
              <a:t>centred</a:t>
            </a:r>
            <a:r>
              <a:rPr lang="en-US" dirty="0" smtClean="0"/>
              <a:t> design (generally)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70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world is different than the world that you imagine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only time I ever saw the cap on my USB key</a:t>
            </a:r>
          </a:p>
          <a:p>
            <a:r>
              <a:rPr lang="en-US" baseline="0" dirty="0" smtClean="0"/>
              <a:t>On the right, better…</a:t>
            </a:r>
          </a:p>
          <a:p>
            <a:r>
              <a:rPr lang="en-US" baseline="0" dirty="0" smtClean="0"/>
              <a:t>Is it the best design?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76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221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http://www.flickr.com/photos/95728450@N00/182613360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would you evaluate whether this watch</a:t>
            </a:r>
            <a:r>
              <a:rPr lang="en-US" baseline="0" dirty="0" smtClean="0"/>
              <a:t> worked well?</a:t>
            </a:r>
          </a:p>
          <a:p>
            <a:r>
              <a:rPr lang="en-US" baseline="0" dirty="0" smtClean="0"/>
              <a:t>What are the primary tasks?</a:t>
            </a:r>
          </a:p>
          <a:p>
            <a:r>
              <a:rPr lang="en-US" baseline="0" dirty="0" smtClean="0"/>
              <a:t>What are secondary tasks?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13/09/2012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13/09/2012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13/09/2012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13/09/2012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13/09/2012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13/09/2012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13/09/2012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13/09/2012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13/09/2012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13/09/2012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13/09/2012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13/09/2012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http://www.steinerdoors.com/products/pics/43_glass_do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05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 descr="Rappers%20matt,%20dakotah,%20jes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oldenyears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/>
          <a:stretch>
            <a:fillRect/>
          </a:stretch>
        </p:blipFill>
        <p:spPr bwMode="auto">
          <a:xfrm>
            <a:off x="4953000" y="1295400"/>
            <a:ext cx="4191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hoto%20gwgfd%20storm%20porta%20potty%20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03750"/>
            <a:ext cx="34290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rowd%20reaction%2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51400"/>
            <a:ext cx="3009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47_cell_phone_man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6050"/>
            <a:ext cx="3886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“Know your user!”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31274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You are not (usually) your user.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Centered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iterative design process that makes use of knowledge through investigation of a domain of work/play to create ideas and prototypes.</a:t>
            </a:r>
          </a:p>
          <a:p>
            <a:endParaRPr lang="en-US" dirty="0"/>
          </a:p>
          <a:p>
            <a:r>
              <a:rPr lang="en-US" dirty="0" smtClean="0"/>
              <a:t>Prototypes are used for evaluation, and to further stimulate investigation, and idea and prototype generation.</a:t>
            </a:r>
          </a:p>
          <a:p>
            <a:endParaRPr lang="en-US" dirty="0"/>
          </a:p>
          <a:p>
            <a:r>
              <a:rPr lang="en-US" dirty="0" smtClean="0"/>
              <a:t>These prototypes and evaluations are used to aid in production.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92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Get started in a proven tack</a:t>
            </a:r>
          </a:p>
          <a:p>
            <a:r>
              <a:rPr lang="en-US" dirty="0" smtClean="0"/>
              <a:t>Prevents “designer’s block”</a:t>
            </a:r>
          </a:p>
          <a:p>
            <a:r>
              <a:rPr lang="en-US" dirty="0" smtClean="0"/>
              <a:t>Directs us toward final product</a:t>
            </a:r>
          </a:p>
          <a:p>
            <a:r>
              <a:rPr lang="en-US" dirty="0" smtClean="0"/>
              <a:t>Helps us stay on schedule and on cost</a:t>
            </a:r>
          </a:p>
          <a:p>
            <a:r>
              <a:rPr lang="en-US" dirty="0" smtClean="0"/>
              <a:t>Helps us to communicate with others</a:t>
            </a:r>
          </a:p>
          <a:p>
            <a:r>
              <a:rPr lang="en-US" dirty="0" smtClean="0"/>
              <a:t>More reliable than intuition</a:t>
            </a:r>
          </a:p>
          <a:p>
            <a:r>
              <a:rPr lang="en-US" dirty="0" smtClean="0"/>
              <a:t>Forces us to </a:t>
            </a:r>
            <a:r>
              <a:rPr lang="en-US" i="1" u="sng" dirty="0" smtClean="0"/>
              <a:t>iterate</a:t>
            </a:r>
            <a:endParaRPr lang="en-US" dirty="0" smtClean="0"/>
          </a:p>
          <a:p>
            <a:r>
              <a:rPr lang="en-US" dirty="0" smtClean="0"/>
              <a:t>Helps to </a:t>
            </a:r>
            <a:r>
              <a:rPr lang="en-US" i="1" u="sng" dirty="0" smtClean="0"/>
              <a:t>keep the users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082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Centered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994" y="15748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8572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447800"/>
            <a:ext cx="2919413" cy="147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Learn about stakeholders</a:t>
            </a:r>
          </a:p>
          <a:p>
            <a:pPr eaLnBrk="1" hangingPunct="1"/>
            <a:r>
              <a:rPr lang="en-US" dirty="0"/>
              <a:t>Discover goals and needs</a:t>
            </a:r>
          </a:p>
          <a:p>
            <a:pPr eaLnBrk="1" hangingPunct="1"/>
            <a:r>
              <a:rPr lang="en-US" dirty="0"/>
              <a:t>How is it done now?</a:t>
            </a:r>
          </a:p>
          <a:p>
            <a:pPr eaLnBrk="1" hangingPunct="1"/>
            <a:r>
              <a:rPr lang="en-US" dirty="0"/>
              <a:t>What is wanted?</a:t>
            </a:r>
          </a:p>
          <a:p>
            <a:pPr eaLnBrk="1" hangingPunct="1"/>
            <a:r>
              <a:rPr lang="en-US" dirty="0"/>
              <a:t>What else has been tried?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304800"/>
            <a:ext cx="2522538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Generate lots of ideas</a:t>
            </a:r>
          </a:p>
          <a:p>
            <a:pPr eaLnBrk="1" hangingPunct="1"/>
            <a:r>
              <a:rPr lang="en-US" dirty="0"/>
              <a:t>Grasp issues and</a:t>
            </a:r>
          </a:p>
          <a:p>
            <a:pPr eaLnBrk="1" hangingPunct="1"/>
            <a:r>
              <a:rPr lang="en-US" dirty="0"/>
              <a:t>  potential solutions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3600" y="4953000"/>
            <a:ext cx="31242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Produce something tangible</a:t>
            </a:r>
          </a:p>
          <a:p>
            <a:pPr eaLnBrk="1" hangingPunct="1"/>
            <a:r>
              <a:rPr lang="en-US" dirty="0"/>
              <a:t>Identify challenges</a:t>
            </a:r>
          </a:p>
          <a:p>
            <a:pPr eaLnBrk="1" hangingPunct="1"/>
            <a:r>
              <a:rPr lang="en-US" dirty="0"/>
              <a:t>Uncover subtleties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49625" y="5857875"/>
            <a:ext cx="244475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Discover problems</a:t>
            </a:r>
          </a:p>
          <a:p>
            <a:pPr eaLnBrk="1" hangingPunct="1"/>
            <a:r>
              <a:rPr lang="en-US" dirty="0"/>
              <a:t>Assess progress</a:t>
            </a:r>
          </a:p>
          <a:p>
            <a:pPr eaLnBrk="1" hangingPunct="1"/>
            <a:r>
              <a:rPr lang="en-US" dirty="0"/>
              <a:t>Determine next steps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4343400"/>
            <a:ext cx="2341563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Build final product</a:t>
            </a:r>
          </a:p>
          <a:p>
            <a:pPr eaLnBrk="1" hangingPunct="1"/>
            <a:r>
              <a:rPr lang="en-US" dirty="0"/>
              <a:t>Ramp up marketing,</a:t>
            </a:r>
          </a:p>
          <a:p>
            <a:pPr eaLnBrk="1" hangingPunct="1"/>
            <a:r>
              <a:rPr lang="en-US" dirty="0"/>
              <a:t> support, and</a:t>
            </a:r>
          </a:p>
          <a:p>
            <a:pPr eaLnBrk="1" hangingPunct="1"/>
            <a:r>
              <a:rPr lang="en-US" dirty="0"/>
              <a:t> maintenance</a:t>
            </a:r>
          </a:p>
        </p:txBody>
      </p:sp>
    </p:spTree>
    <p:extLst>
      <p:ext uri="{BB962C8B-B14F-4D97-AF65-F5344CB8AC3E}">
        <p14:creationId xmlns:p14="http://schemas.microsoft.com/office/powerpoint/2010/main" xmlns="" val="37876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2819400"/>
            <a:ext cx="19812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492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investigate?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cannot design apart from the world where your users and design will 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http://www.eteknix.com/wp-content/uploads/2011/12/53a-300x2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645" y="3167779"/>
            <a:ext cx="2857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ekalerts.com/u/capsule-us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1387" y="3167779"/>
            <a:ext cx="3695701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98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Identify users</a:t>
            </a:r>
          </a:p>
          <a:p>
            <a:r>
              <a:rPr lang="en-US" dirty="0" smtClean="0"/>
              <a:t>Identify stakeholders</a:t>
            </a:r>
          </a:p>
          <a:p>
            <a:r>
              <a:rPr lang="en-US" dirty="0" smtClean="0"/>
              <a:t>What are the requirements?</a:t>
            </a:r>
          </a:p>
          <a:p>
            <a:r>
              <a:rPr lang="en-US" dirty="0" smtClean="0"/>
              <a:t>How do they do it now?</a:t>
            </a:r>
          </a:p>
          <a:p>
            <a:r>
              <a:rPr lang="en-US" dirty="0" smtClean="0"/>
              <a:t>How long does it take?</a:t>
            </a:r>
          </a:p>
          <a:p>
            <a:r>
              <a:rPr lang="en-US" dirty="0" smtClean="0"/>
              <a:t>What do they want?</a:t>
            </a:r>
          </a:p>
          <a:p>
            <a:r>
              <a:rPr lang="en-US" dirty="0" smtClean="0"/>
              <a:t>What do they need?</a:t>
            </a:r>
          </a:p>
          <a:p>
            <a:r>
              <a:rPr lang="en-US" dirty="0" smtClean="0"/>
              <a:t>What have they already tried?</a:t>
            </a:r>
          </a:p>
          <a:p>
            <a:r>
              <a:rPr lang="en-US" dirty="0" smtClean="0"/>
              <a:t>Is there another solution?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04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Interviews</a:t>
            </a:r>
          </a:p>
          <a:p>
            <a:r>
              <a:rPr lang="en-US" dirty="0"/>
              <a:t>Focus groups</a:t>
            </a:r>
          </a:p>
          <a:p>
            <a:r>
              <a:rPr lang="en-US" dirty="0" smtClean="0"/>
              <a:t>User surveys</a:t>
            </a:r>
          </a:p>
          <a:p>
            <a:r>
              <a:rPr lang="en-US" dirty="0" smtClean="0"/>
              <a:t>…</a:t>
            </a:r>
          </a:p>
          <a:p>
            <a:r>
              <a:rPr lang="en-US" dirty="0"/>
              <a:t>[</a:t>
            </a:r>
            <a:r>
              <a:rPr lang="en-US" dirty="0" smtClean="0"/>
              <a:t>More on this next week]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519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5800" y="1219200"/>
            <a:ext cx="1981200" cy="228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75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design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 make errors</a:t>
            </a:r>
          </a:p>
          <a:p>
            <a:pPr lvl="1"/>
            <a:r>
              <a:rPr lang="en-US" dirty="0" smtClean="0"/>
              <a:t>slips: unintended action [motor action]</a:t>
            </a:r>
          </a:p>
          <a:p>
            <a:pPr lvl="1"/>
            <a:r>
              <a:rPr lang="en-US" dirty="0" smtClean="0"/>
              <a:t>mistakes: incorrect action [cognitive goal]</a:t>
            </a:r>
            <a:endParaRPr lang="en-US" dirty="0"/>
          </a:p>
          <a:p>
            <a:r>
              <a:rPr lang="en-US" dirty="0" smtClean="0"/>
              <a:t>Key: mistakes typically occur when a person </a:t>
            </a:r>
            <a:r>
              <a:rPr lang="en-US" u="sng" dirty="0" smtClean="0"/>
              <a:t>misunderstands</a:t>
            </a:r>
            <a:r>
              <a:rPr lang="en-US" dirty="0" smtClean="0"/>
              <a:t> something in the system; a slip you could imagine to be a lapse in attention, or due to a change in typical circumstance</a:t>
            </a:r>
          </a:p>
          <a:p>
            <a:endParaRPr lang="en-US" dirty="0"/>
          </a:p>
          <a:p>
            <a:r>
              <a:rPr lang="en-US" dirty="0" smtClean="0"/>
              <a:t>The distinction matters because as designers, we want to help users avoid mistakes. With careful design, we can help avoid slips, too.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95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Ideation -&gt; idea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6600" b="1" dirty="0" smtClean="0"/>
          </a:p>
          <a:p>
            <a:pPr algn="ctr"/>
            <a:r>
              <a:rPr lang="en-US" sz="6600" b="1" dirty="0" smtClean="0"/>
              <a:t>“To get good ideas…</a:t>
            </a:r>
          </a:p>
          <a:p>
            <a:pPr algn="ctr"/>
            <a:r>
              <a:rPr lang="en-US" sz="6600" b="1" dirty="0" smtClean="0"/>
              <a:t>Get lots of ideas”</a:t>
            </a: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88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worst things: go with the first one you have</a:t>
            </a:r>
          </a:p>
          <a:p>
            <a:pPr lvl="1"/>
            <a:r>
              <a:rPr lang="en-US" i="1" dirty="0" smtClean="0"/>
              <a:t>You can always come back to it later</a:t>
            </a:r>
          </a:p>
          <a:p>
            <a:endParaRPr lang="en-US" dirty="0" smtClean="0"/>
          </a:p>
          <a:p>
            <a:r>
              <a:rPr lang="en-US" dirty="0"/>
              <a:t>Volume matters the most</a:t>
            </a:r>
          </a:p>
          <a:p>
            <a:endParaRPr lang="en-US" dirty="0"/>
          </a:p>
          <a:p>
            <a:r>
              <a:rPr lang="en-US" dirty="0" smtClean="0"/>
              <a:t>Increase chance of success by considering a huge volume of ideas in a systematic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111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Structured brainstorming</a:t>
            </a:r>
          </a:p>
          <a:p>
            <a:r>
              <a:rPr lang="en-US" dirty="0" smtClean="0"/>
              <a:t>Sketching</a:t>
            </a:r>
          </a:p>
          <a:p>
            <a:r>
              <a:rPr lang="en-US" dirty="0" smtClean="0"/>
              <a:t>Affinity diagramming</a:t>
            </a:r>
          </a:p>
          <a:p>
            <a:r>
              <a:rPr lang="en-US" dirty="0" smtClean="0"/>
              <a:t>Card sorting</a:t>
            </a:r>
          </a:p>
          <a:p>
            <a:r>
              <a:rPr lang="en-US" dirty="0" smtClean="0"/>
              <a:t>Personas</a:t>
            </a:r>
          </a:p>
          <a:p>
            <a:r>
              <a:rPr lang="en-US" dirty="0" smtClean="0"/>
              <a:t>Role-playing, play-acting</a:t>
            </a:r>
          </a:p>
          <a:p>
            <a:endParaRPr lang="en-US" dirty="0"/>
          </a:p>
          <a:p>
            <a:r>
              <a:rPr lang="en-US" dirty="0" smtClean="0"/>
              <a:t>[More next week]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8124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34200" y="3505200"/>
            <a:ext cx="1524000" cy="1752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644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prototype?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It’s cheap and fast</a:t>
            </a:r>
          </a:p>
          <a:p>
            <a:endParaRPr lang="en-US" dirty="0" smtClean="0"/>
          </a:p>
          <a:p>
            <a:r>
              <a:rPr lang="en-US" dirty="0" smtClean="0"/>
              <a:t>Easier for users to react to concrete things rather than abstract concepts</a:t>
            </a:r>
          </a:p>
          <a:p>
            <a:endParaRPr lang="en-US" dirty="0" smtClean="0"/>
          </a:p>
          <a:p>
            <a:r>
              <a:rPr lang="en-US" dirty="0" smtClean="0"/>
              <a:t>Prototyping brings subtleties and nuances to light</a:t>
            </a:r>
          </a:p>
          <a:p>
            <a:endParaRPr lang="en-US" dirty="0"/>
          </a:p>
          <a:p>
            <a:r>
              <a:rPr lang="en-US" dirty="0" smtClean="0"/>
              <a:t>Working against some technical constraints is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092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Paper prototypes</a:t>
            </a:r>
          </a:p>
          <a:p>
            <a:r>
              <a:rPr lang="en-US" dirty="0" smtClean="0"/>
              <a:t>Screenshots</a:t>
            </a:r>
          </a:p>
          <a:p>
            <a:r>
              <a:rPr lang="en-US" dirty="0" smtClean="0"/>
              <a:t>Flip books</a:t>
            </a:r>
          </a:p>
          <a:p>
            <a:r>
              <a:rPr lang="en-US" dirty="0" smtClean="0"/>
              <a:t>Video mock-ups</a:t>
            </a:r>
          </a:p>
          <a:p>
            <a:r>
              <a:rPr lang="en-US" dirty="0" smtClean="0"/>
              <a:t>Hyperlink prototypes</a:t>
            </a:r>
          </a:p>
          <a:p>
            <a:r>
              <a:rPr lang="en-US" dirty="0" smtClean="0"/>
              <a:t>Functional prototypes</a:t>
            </a:r>
          </a:p>
          <a:p>
            <a:endParaRPr lang="en-US" dirty="0"/>
          </a:p>
          <a:p>
            <a:r>
              <a:rPr lang="en-US" dirty="0" smtClean="0"/>
              <a:t>[More next week]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6971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1202" name="Picture 2" descr="J:\Users\Tony\Downloads\182613360_6d76db726a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 it fast</a:t>
            </a:r>
          </a:p>
          <a:p>
            <a:endParaRPr lang="en-US" dirty="0" smtClean="0"/>
          </a:p>
          <a:p>
            <a:r>
              <a:rPr lang="en-US" dirty="0" smtClean="0"/>
              <a:t>Concentrate on unknowns</a:t>
            </a:r>
          </a:p>
          <a:p>
            <a:endParaRPr lang="en-US" dirty="0" smtClean="0"/>
          </a:p>
          <a:p>
            <a:r>
              <a:rPr lang="en-US" dirty="0" smtClean="0"/>
              <a:t>Don’t be attached to them</a:t>
            </a:r>
          </a:p>
          <a:p>
            <a:endParaRPr lang="en-US" dirty="0" smtClean="0"/>
          </a:p>
          <a:p>
            <a:r>
              <a:rPr lang="en-US" dirty="0" smtClean="0"/>
              <a:t>Build multiple concurrently</a:t>
            </a:r>
          </a:p>
          <a:p>
            <a:pPr lvl="1"/>
            <a:r>
              <a:rPr lang="en-US" dirty="0" smtClean="0"/>
              <a:t>easier to compare pros/cons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156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4800600"/>
            <a:ext cx="1981200" cy="1066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38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evaluation?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Automated processes can find bugs, but not usability issues</a:t>
            </a:r>
          </a:p>
          <a:p>
            <a:endParaRPr lang="en-US" dirty="0"/>
          </a:p>
          <a:p>
            <a:r>
              <a:rPr lang="en-US" dirty="0" smtClean="0"/>
              <a:t>Evaluation gives you a way to move forward</a:t>
            </a:r>
          </a:p>
          <a:p>
            <a:pPr lvl="1"/>
            <a:r>
              <a:rPr lang="en-US" dirty="0" smtClean="0"/>
              <a:t>What needs to be fixed, added, removed?</a:t>
            </a:r>
          </a:p>
          <a:p>
            <a:endParaRPr lang="en-US" dirty="0"/>
          </a:p>
          <a:p>
            <a:r>
              <a:rPr lang="en-US" dirty="0" smtClean="0"/>
              <a:t>Answers to two questions:</a:t>
            </a:r>
          </a:p>
          <a:p>
            <a:pPr lvl="1"/>
            <a:r>
              <a:rPr lang="en-US" dirty="0" smtClean="0"/>
              <a:t>Did we build the right thing?</a:t>
            </a:r>
          </a:p>
          <a:p>
            <a:pPr lvl="1"/>
            <a:r>
              <a:rPr lang="en-US" dirty="0" smtClean="0"/>
              <a:t>Did we build the thing right?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53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vs. Mistake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1947" r="1947"/>
          <a:stretch>
            <a:fillRect/>
          </a:stretch>
        </p:blipFill>
        <p:spPr>
          <a:xfrm>
            <a:off x="457200" y="1600200"/>
            <a:ext cx="434975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6950" y="1784326"/>
            <a:ext cx="3879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Imagine </a:t>
            </a:r>
            <a:r>
              <a:rPr lang="en-US" sz="2400" dirty="0" smtClean="0">
                <a:solidFill>
                  <a:schemeClr val="bg1"/>
                </a:solidFill>
              </a:rPr>
              <a:t>you are using a mapping application </a:t>
            </a:r>
            <a:r>
              <a:rPr lang="en-US" sz="2400" dirty="0" smtClean="0">
                <a:solidFill>
                  <a:schemeClr val="bg1"/>
                </a:solidFill>
              </a:rPr>
              <a:t>wanted to find something, and clicked this icon.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Let’s pretend that in the application, the icon meant to magnify.</a:t>
            </a:r>
          </a:p>
          <a:p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Is this a slip or a mistake?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065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Usability testing</a:t>
            </a:r>
          </a:p>
          <a:p>
            <a:r>
              <a:rPr lang="en-US" dirty="0" smtClean="0"/>
              <a:t>Laboratory experiments</a:t>
            </a:r>
          </a:p>
          <a:p>
            <a:r>
              <a:rPr lang="en-US" dirty="0" smtClean="0"/>
              <a:t>Real-world deployments</a:t>
            </a:r>
          </a:p>
          <a:p>
            <a:r>
              <a:rPr lang="en-US" dirty="0" smtClean="0"/>
              <a:t>Heuristic evaluation</a:t>
            </a:r>
          </a:p>
          <a:p>
            <a:endParaRPr lang="en-US" dirty="0"/>
          </a:p>
          <a:p>
            <a:r>
              <a:rPr lang="en-US" dirty="0" smtClean="0"/>
              <a:t>[More on this in the coming weeks]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725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2226" name="Picture 2" descr="http://www.findwatches.co.uk/images/prodimages/l/z_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5448" y="0"/>
            <a:ext cx="6857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Drives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usefulness/appropriateness</a:t>
            </a:r>
          </a:p>
          <a:p>
            <a:pPr lvl="1"/>
            <a:r>
              <a:rPr lang="en-US" dirty="0" smtClean="0"/>
              <a:t>Return to investigation phase</a:t>
            </a:r>
          </a:p>
          <a:p>
            <a:endParaRPr lang="en-US" dirty="0" smtClean="0"/>
          </a:p>
          <a:p>
            <a:r>
              <a:rPr lang="en-US" dirty="0" smtClean="0"/>
              <a:t>Problem: users don’t understand</a:t>
            </a:r>
          </a:p>
          <a:p>
            <a:pPr lvl="1"/>
            <a:r>
              <a:rPr lang="en-US" dirty="0" smtClean="0"/>
              <a:t>Return to ideation phase</a:t>
            </a:r>
          </a:p>
          <a:p>
            <a:endParaRPr lang="en-US" dirty="0" smtClean="0"/>
          </a:p>
          <a:p>
            <a:r>
              <a:rPr lang="en-US" dirty="0" smtClean="0"/>
              <a:t>Problem: user performance</a:t>
            </a:r>
          </a:p>
          <a:p>
            <a:pPr lvl="1"/>
            <a:r>
              <a:rPr lang="en-US" dirty="0" smtClean="0"/>
              <a:t>Return to prototyping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761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3657600"/>
            <a:ext cx="19812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408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steps required to go from functional prototype to </a:t>
            </a:r>
            <a:r>
              <a:rPr lang="en-US" i="1" u="sng" dirty="0" smtClean="0"/>
              <a:t>release candidate</a:t>
            </a:r>
            <a:endParaRPr lang="en-US" dirty="0" smtClean="0"/>
          </a:p>
          <a:p>
            <a:pPr lvl="1">
              <a:defRPr/>
            </a:pPr>
            <a:r>
              <a:rPr lang="en-US" sz="1800" dirty="0"/>
              <a:t>Software architecture</a:t>
            </a:r>
          </a:p>
          <a:p>
            <a:pPr lvl="1">
              <a:defRPr/>
            </a:pPr>
            <a:r>
              <a:rPr lang="en-US" sz="1800" dirty="0"/>
              <a:t>Programming, building</a:t>
            </a:r>
          </a:p>
          <a:p>
            <a:pPr lvl="1">
              <a:defRPr/>
            </a:pPr>
            <a:r>
              <a:rPr lang="en-US" sz="1800" dirty="0"/>
              <a:t>Manufacturing</a:t>
            </a:r>
          </a:p>
          <a:p>
            <a:pPr lvl="1">
              <a:defRPr/>
            </a:pPr>
            <a:r>
              <a:rPr lang="en-US" sz="1800" dirty="0"/>
              <a:t>Help systems</a:t>
            </a:r>
          </a:p>
          <a:p>
            <a:pPr lvl="1">
              <a:defRPr/>
            </a:pPr>
            <a:r>
              <a:rPr lang="en-US" sz="1800" dirty="0"/>
              <a:t>Manuals</a:t>
            </a:r>
          </a:p>
          <a:p>
            <a:pPr lvl="1">
              <a:defRPr/>
            </a:pPr>
            <a:r>
              <a:rPr lang="en-US" sz="1800" dirty="0"/>
              <a:t>Training</a:t>
            </a:r>
          </a:p>
          <a:p>
            <a:pPr lvl="1">
              <a:defRPr/>
            </a:pPr>
            <a:r>
              <a:rPr lang="en-US" sz="1800" dirty="0"/>
              <a:t>Customer support</a:t>
            </a:r>
          </a:p>
          <a:p>
            <a:pPr lvl="1">
              <a:defRPr/>
            </a:pPr>
            <a:r>
              <a:rPr lang="en-US" sz="1800" dirty="0"/>
              <a:t>Marketing</a:t>
            </a:r>
          </a:p>
          <a:p>
            <a:pPr lvl="1">
              <a:defRPr/>
            </a:pPr>
            <a:r>
              <a:rPr lang="en-US" sz="1800" dirty="0"/>
              <a:t>Branding</a:t>
            </a:r>
          </a:p>
          <a:p>
            <a:pPr lvl="1">
              <a:defRPr/>
            </a:pPr>
            <a:r>
              <a:rPr lang="en-US" sz="1800" dirty="0"/>
              <a:t>Distribution</a:t>
            </a:r>
            <a:endParaRPr lang="en-US" sz="3200" dirty="0"/>
          </a:p>
          <a:p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495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Centered Design: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starts with understanding your </a:t>
            </a:r>
            <a:r>
              <a:rPr lang="en-US" dirty="0" smtClean="0"/>
              <a:t>user, and should keep users’ interests central</a:t>
            </a:r>
          </a:p>
          <a:p>
            <a:endParaRPr lang="en-US" dirty="0"/>
          </a:p>
          <a:p>
            <a:r>
              <a:rPr lang="en-US" dirty="0" smtClean="0"/>
              <a:t>Design is iterative -&gt; trade-offs are difficult to see in advance</a:t>
            </a:r>
          </a:p>
          <a:p>
            <a:endParaRPr lang="en-US" dirty="0" smtClean="0"/>
          </a:p>
          <a:p>
            <a:r>
              <a:rPr lang="en-US" dirty="0" smtClean="0"/>
              <a:t>Designs are never “perfect” -&gt; usually, they can be improved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750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http://www.steinerdoors.com/products/pics/43_glass_do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05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520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error you’d make a slip or a mistake?</a:t>
            </a:r>
          </a:p>
          <a:p>
            <a:endParaRPr lang="en-US" dirty="0" smtClean="0"/>
          </a:p>
          <a:p>
            <a:r>
              <a:rPr lang="en-US" dirty="0" smtClean="0"/>
              <a:t>How would you solve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9154" name="Picture 2" descr="http://www.clearsphere.com/clearsphere_images/products/door-glass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Designing for people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Saul Greenberg,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r>
              <a:rPr lang="en-US" dirty="0" smtClean="0">
                <a:solidFill>
                  <a:srgbClr val="D9D9D9"/>
                </a:solidFill>
              </a:rPr>
              <a:t>, Jake </a:t>
            </a:r>
            <a:r>
              <a:rPr lang="en-US" dirty="0" err="1" smtClean="0">
                <a:solidFill>
                  <a:srgbClr val="D9D9D9"/>
                </a:solidFill>
              </a:rPr>
              <a:t>Wobbrock</a:t>
            </a:r>
            <a:r>
              <a:rPr lang="en-US" dirty="0" smtClean="0">
                <a:solidFill>
                  <a:srgbClr val="D9D9D9"/>
                </a:solidFill>
              </a:rPr>
              <a:t>, Dave Hendry, Andy </a:t>
            </a:r>
            <a:r>
              <a:rPr lang="en-US" dirty="0" err="1" smtClean="0">
                <a:solidFill>
                  <a:srgbClr val="D9D9D9"/>
                </a:solidFill>
              </a:rPr>
              <a:t>Ko</a:t>
            </a:r>
            <a:r>
              <a:rPr lang="en-US" dirty="0" smtClean="0">
                <a:solidFill>
                  <a:srgbClr val="D9D9D9"/>
                </a:solidFill>
              </a:rPr>
              <a:t>, Jennifer Turns, &amp; Mark </a:t>
            </a:r>
            <a:r>
              <a:rPr lang="en-US" dirty="0" err="1" smtClean="0">
                <a:solidFill>
                  <a:srgbClr val="D9D9D9"/>
                </a:solidFill>
              </a:rPr>
              <a:t>Zachry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time… “User is not like 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Perceptual capacity</a:t>
            </a:r>
          </a:p>
          <a:p>
            <a:endParaRPr lang="en-US" dirty="0" smtClean="0"/>
          </a:p>
          <a:p>
            <a:r>
              <a:rPr lang="en-US" dirty="0" smtClean="0"/>
              <a:t>Motor capacity</a:t>
            </a:r>
          </a:p>
          <a:p>
            <a:endParaRPr lang="en-US" dirty="0" smtClean="0"/>
          </a:p>
          <a:p>
            <a:r>
              <a:rPr lang="en-US" dirty="0" smtClean="0"/>
              <a:t>Cognitive capacity</a:t>
            </a:r>
          </a:p>
          <a:p>
            <a:endParaRPr lang="en-US" dirty="0" smtClean="0"/>
          </a:p>
          <a:p>
            <a:r>
              <a:rPr lang="en-US" dirty="0" smtClean="0"/>
              <a:t>Domain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8434" name="Picture 2" descr="http://static7.businessinsider.com/image/4e4c33f8ecad04173c00001d/iphone-slee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732" y="1600200"/>
            <a:ext cx="3851068" cy="2888301"/>
          </a:xfrm>
          <a:prstGeom prst="rect">
            <a:avLst/>
          </a:prstGeom>
          <a:noFill/>
        </p:spPr>
      </p:pic>
      <p:pic>
        <p:nvPicPr>
          <p:cNvPr id="18436" name="Picture 4" descr="http://www.milonic.com/images/ie_error_messag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0762" y="4599814"/>
            <a:ext cx="3197122" cy="2121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“Know your user!”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Rappers%20matt,%20dakotah,%20jes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oldenyears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/>
          <a:stretch>
            <a:fillRect/>
          </a:stretch>
        </p:blipFill>
        <p:spPr bwMode="auto">
          <a:xfrm>
            <a:off x="4953000" y="1295400"/>
            <a:ext cx="4191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hoto%20gwgfd%20storm%20porta%20potty%20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03750"/>
            <a:ext cx="34290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rowd%20reaction%2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51400"/>
            <a:ext cx="3009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47_cell_phone_man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6050"/>
            <a:ext cx="3886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949</TotalTime>
  <Words>911</Words>
  <Application>Microsoft Office PowerPoint</Application>
  <PresentationFormat>On-screen Show (4:3)</PresentationFormat>
  <Paragraphs>238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1-introduction</vt:lpstr>
      <vt:lpstr>Slide 1</vt:lpstr>
      <vt:lpstr>Why is design hard?</vt:lpstr>
      <vt:lpstr>Slip vs. Mistake</vt:lpstr>
      <vt:lpstr>Slide 4</vt:lpstr>
      <vt:lpstr>Slide 5</vt:lpstr>
      <vt:lpstr>Slide 6</vt:lpstr>
      <vt:lpstr>Designing for people</vt:lpstr>
      <vt:lpstr>Last time… “User is not like me”</vt:lpstr>
      <vt:lpstr>“Know your user!”</vt:lpstr>
      <vt:lpstr>“Know your user!”</vt:lpstr>
      <vt:lpstr>User Centered Design Process</vt:lpstr>
      <vt:lpstr>Why a process?</vt:lpstr>
      <vt:lpstr>User Centered Design Process</vt:lpstr>
      <vt:lpstr>Stage Goals</vt:lpstr>
      <vt:lpstr>Investigate</vt:lpstr>
      <vt:lpstr>Why investigate?</vt:lpstr>
      <vt:lpstr>Investigation Questions</vt:lpstr>
      <vt:lpstr>Investigation Methods</vt:lpstr>
      <vt:lpstr>Ideate</vt:lpstr>
      <vt:lpstr>Ideation -&gt; idea generation</vt:lpstr>
      <vt:lpstr>Ideation</vt:lpstr>
      <vt:lpstr>Ideation</vt:lpstr>
      <vt:lpstr>Prototype</vt:lpstr>
      <vt:lpstr>Why prototype?</vt:lpstr>
      <vt:lpstr>Prototyping Techniques</vt:lpstr>
      <vt:lpstr>Slide 26</vt:lpstr>
      <vt:lpstr>Prototyping Fundamentals</vt:lpstr>
      <vt:lpstr>Evaluate</vt:lpstr>
      <vt:lpstr>Why evaluation?</vt:lpstr>
      <vt:lpstr>Evaluation Methods</vt:lpstr>
      <vt:lpstr>Slide 31</vt:lpstr>
      <vt:lpstr>Evaluation Drives Iteration</vt:lpstr>
      <vt:lpstr>Produce</vt:lpstr>
      <vt:lpstr>Production</vt:lpstr>
      <vt:lpstr>User Centered Design: 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</cp:lastModifiedBy>
  <cp:revision>33</cp:revision>
  <dcterms:created xsi:type="dcterms:W3CDTF">2012-08-20T05:23:43Z</dcterms:created>
  <dcterms:modified xsi:type="dcterms:W3CDTF">2012-09-14T05:48:06Z</dcterms:modified>
</cp:coreProperties>
</file>