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258" r:id="rId3"/>
    <p:sldId id="256" r:id="rId4"/>
    <p:sldId id="260" r:id="rId5"/>
    <p:sldId id="261" r:id="rId6"/>
    <p:sldId id="262" r:id="rId7"/>
    <p:sldId id="267" r:id="rId8"/>
    <p:sldId id="265" r:id="rId9"/>
    <p:sldId id="259" r:id="rId10"/>
    <p:sldId id="268" r:id="rId11"/>
    <p:sldId id="269" r:id="rId12"/>
    <p:sldId id="270" r:id="rId13"/>
    <p:sldId id="273" r:id="rId14"/>
    <p:sldId id="274" r:id="rId15"/>
    <p:sldId id="275" r:id="rId16"/>
    <p:sldId id="277" r:id="rId17"/>
    <p:sldId id="278" r:id="rId18"/>
    <p:sldId id="276" r:id="rId19"/>
    <p:sldId id="279" r:id="rId20"/>
    <p:sldId id="280" r:id="rId21"/>
    <p:sldId id="271" r:id="rId22"/>
    <p:sldId id="281" r:id="rId23"/>
    <p:sldId id="282" r:id="rId24"/>
    <p:sldId id="284" r:id="rId25"/>
    <p:sldId id="285" r:id="rId26"/>
    <p:sldId id="286" r:id="rId27"/>
    <p:sldId id="291" r:id="rId28"/>
    <p:sldId id="287" r:id="rId29"/>
    <p:sldId id="290" r:id="rId30"/>
    <p:sldId id="28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69343" autoAdjust="0"/>
  </p:normalViewPr>
  <p:slideViewPr>
    <p:cSldViewPr snapToGrid="0" snapToObjects="1">
      <p:cViewPr>
        <p:scale>
          <a:sx n="75" d="100"/>
          <a:sy n="75" d="100"/>
        </p:scale>
        <p:origin x="-224"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21-11-12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21-11-12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Edward_Tuft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https://twitter.com/boagworld/status/263829079843811328/photo/1</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75346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smtClean="0"/>
          </a:p>
          <a:p>
            <a:endParaRPr lang="en-US" dirty="0" smtClean="0"/>
          </a:p>
          <a:p>
            <a:r>
              <a:rPr lang="en-US" dirty="0" smtClean="0"/>
              <a:t>Point: a different</a:t>
            </a:r>
            <a:r>
              <a:rPr lang="en-US" baseline="0" dirty="0" smtClean="0"/>
              <a:t> representation of that tabular data gives us a new way to think about it, and reveals some obvious properties in the data that you would otherwise not see/think of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http://infosthetics.com/archives/2010/06/</a:t>
            </a:r>
            <a:r>
              <a:rPr lang="en-US" dirty="0" err="1" smtClean="0"/>
              <a:t>bing_destination_map_automatic_napkin_sketching_of_maps.html</a:t>
            </a:r>
            <a:endParaRPr lang="en-US" dirty="0" smtClean="0"/>
          </a:p>
          <a:p>
            <a:endParaRPr lang="en-US" dirty="0" smtClean="0"/>
          </a:p>
          <a:p>
            <a:r>
              <a:rPr lang="en-US" dirty="0" smtClean="0"/>
              <a:t>What are each</a:t>
            </a:r>
            <a:r>
              <a:rPr lang="en-US" baseline="0" dirty="0" smtClean="0"/>
              <a:t> of these good for?</a:t>
            </a:r>
          </a:p>
          <a:p>
            <a:endParaRPr lang="en-US" baseline="0" dirty="0" smtClean="0"/>
          </a:p>
          <a:p>
            <a:r>
              <a:rPr lang="en-US" baseline="0" dirty="0" smtClean="0"/>
              <a:t>Depends on the task.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374122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www.happyshoppinglife.com</a:t>
            </a:r>
            <a:r>
              <a:rPr lang="en-US" dirty="0" smtClean="0"/>
              <a:t>/car-dvd-player-1-din-car-dvd-player-c-2_13.html</a:t>
            </a:r>
          </a:p>
          <a:p>
            <a:r>
              <a:rPr lang="en-US" dirty="0" smtClean="0"/>
              <a:t>http://</a:t>
            </a:r>
            <a:r>
              <a:rPr lang="en-US" dirty="0" err="1" smtClean="0"/>
              <a:t>www.blackforestllc.com</a:t>
            </a:r>
            <a:r>
              <a:rPr lang="en-US" dirty="0" smtClean="0"/>
              <a:t>/</a:t>
            </a:r>
            <a:r>
              <a:rPr lang="en-US" dirty="0" err="1" smtClean="0"/>
              <a:t>becker.html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78003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www.wired.com</a:t>
            </a:r>
            <a:r>
              <a:rPr lang="en-US" dirty="0" smtClean="0"/>
              <a:t>/wired/archive/11.09/ppt2.html</a:t>
            </a:r>
          </a:p>
          <a:p>
            <a:r>
              <a:rPr lang="en-US" dirty="0" smtClean="0"/>
              <a:t>http://</a:t>
            </a:r>
            <a:r>
              <a:rPr lang="en-US" dirty="0" err="1" smtClean="0"/>
              <a:t>www.edwardtufte.com</a:t>
            </a:r>
            <a:r>
              <a:rPr lang="en-US" dirty="0" smtClean="0"/>
              <a:t>/</a:t>
            </a:r>
            <a:r>
              <a:rPr lang="en-US" dirty="0" err="1" smtClean="0"/>
              <a:t>bboard</a:t>
            </a:r>
            <a:r>
              <a:rPr lang="en-US" dirty="0" smtClean="0"/>
              <a:t>/</a:t>
            </a:r>
            <a:r>
              <a:rPr lang="en-US" dirty="0" err="1" smtClean="0"/>
              <a:t>q-and-a-fetch-msg?msg_id</a:t>
            </a:r>
            <a:r>
              <a:rPr lang="en-US" dirty="0" smtClean="0"/>
              <a:t>=0001yB</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348890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lstStyle>
            <a:lvl1pPr defTabSz="899469" eaLnBrk="0" hangingPunct="0">
              <a:defRPr sz="2300">
                <a:solidFill>
                  <a:schemeClr val="tx1"/>
                </a:solidFill>
                <a:latin typeface="Comic Sans MS" charset="0"/>
                <a:ea typeface="ＭＳ Ｐゴシック" charset="0"/>
              </a:defRPr>
            </a:lvl1pPr>
            <a:lvl2pPr marL="702756" indent="-270291" defTabSz="899469" eaLnBrk="0" hangingPunct="0">
              <a:defRPr sz="2300">
                <a:solidFill>
                  <a:schemeClr val="tx1"/>
                </a:solidFill>
                <a:latin typeface="Comic Sans MS" charset="0"/>
                <a:ea typeface="ＭＳ Ｐゴシック" charset="0"/>
              </a:defRPr>
            </a:lvl2pPr>
            <a:lvl3pPr marL="1081164" indent="-216233" defTabSz="899469" eaLnBrk="0" hangingPunct="0">
              <a:defRPr sz="2300">
                <a:solidFill>
                  <a:schemeClr val="tx1"/>
                </a:solidFill>
                <a:latin typeface="Comic Sans MS" charset="0"/>
                <a:ea typeface="ＭＳ Ｐゴシック" charset="0"/>
              </a:defRPr>
            </a:lvl3pPr>
            <a:lvl4pPr marL="1513629" indent="-216233" defTabSz="899469" eaLnBrk="0" hangingPunct="0">
              <a:defRPr sz="2300">
                <a:solidFill>
                  <a:schemeClr val="tx1"/>
                </a:solidFill>
                <a:latin typeface="Comic Sans MS" charset="0"/>
                <a:ea typeface="ＭＳ Ｐゴシック" charset="0"/>
              </a:defRPr>
            </a:lvl4pPr>
            <a:lvl5pPr marL="1946095" indent="-216233" defTabSz="899469" eaLnBrk="0" hangingPunct="0">
              <a:defRPr sz="2300">
                <a:solidFill>
                  <a:schemeClr val="tx1"/>
                </a:solidFill>
                <a:latin typeface="Comic Sans MS" charset="0"/>
                <a:ea typeface="ＭＳ Ｐゴシック" charset="0"/>
              </a:defRPr>
            </a:lvl5pPr>
            <a:lvl6pPr marL="2378560" indent="-216233" defTabSz="89946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89946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89946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899469" eaLnBrk="0" fontAlgn="base" hangingPunct="0">
              <a:spcBef>
                <a:spcPct val="0"/>
              </a:spcBef>
              <a:spcAft>
                <a:spcPct val="0"/>
              </a:spcAft>
              <a:defRPr sz="2300">
                <a:solidFill>
                  <a:schemeClr val="tx1"/>
                </a:solidFill>
                <a:latin typeface="Comic Sans MS" charset="0"/>
                <a:ea typeface="ＭＳ Ｐゴシック" charset="0"/>
              </a:defRPr>
            </a:lvl9pPr>
          </a:lstStyle>
          <a:p>
            <a:fld id="{3089EEDB-BDC7-4B46-855A-E0E0D52B8E9D}" type="slidenum">
              <a:rPr lang="en-US" sz="1100">
                <a:latin typeface="Arial" charset="0"/>
              </a:rPr>
              <a:pPr/>
              <a:t>24</a:t>
            </a:fld>
            <a:endParaRPr lang="en-US" sz="110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897434" y="4354286"/>
            <a:ext cx="5012531" cy="321733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a:t>Chartjunk</a:t>
            </a:r>
            <a:r>
              <a:rPr lang="en-US"/>
              <a:t> is a term for unnecessary or confusing visual elements in charts and graphs. Markings and visual elements can be called chartjunk if they are not part of the minimum set of visuals necessary to communicate the information understandably. Examples of unnecessary elements which might be called chartjunk include heavy or dark grid lines, ornamented chart axes and display frames, pictures or icons within data graphs, ornamental shading and unnecessary dimensions.</a:t>
            </a:r>
          </a:p>
          <a:p>
            <a:r>
              <a:rPr lang="en-US"/>
              <a:t>Another kind of chartjunk skews the depiction and makes it difficult to understand the real data being displayed. Examples of this type include items depicted out of scale to one another, noisy backgrounds making comparison between elements difficult in a chart or graph, and 3-D simulations in line and bar charts.</a:t>
            </a:r>
          </a:p>
          <a:p>
            <a:r>
              <a:rPr lang="en-US"/>
              <a:t>The term </a:t>
            </a:r>
            <a:r>
              <a:rPr lang="en-US" i="1"/>
              <a:t>chartjunk</a:t>
            </a:r>
            <a:r>
              <a:rPr lang="en-US"/>
              <a:t> was coined by </a:t>
            </a:r>
            <a:r>
              <a:rPr lang="en-US">
                <a:hlinkClick r:id="rId3" tooltip="Edward Tufte"/>
              </a:rPr>
              <a:t>Edward Tufte</a:t>
            </a:r>
            <a:r>
              <a:rPr lang="en-US"/>
              <a:t> in his 1983 book </a:t>
            </a:r>
            <a:r>
              <a:rPr lang="en-US" i="1"/>
              <a:t>The Visual Display of Quantitative Information</a:t>
            </a:r>
            <a:r>
              <a:rPr lang="en-US"/>
              <a:t>. Tufte wrote: "The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chartjunk."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eagereyes.org</a:t>
            </a:r>
            <a:r>
              <a:rPr lang="en-US" dirty="0" smtClean="0"/>
              <a:t>/criticism/chart-junk-considered-useful-after-all</a:t>
            </a:r>
          </a:p>
          <a:p>
            <a:r>
              <a:rPr lang="en-US" dirty="0" smtClean="0"/>
              <a:t>^ interesting scientific</a:t>
            </a:r>
            <a:r>
              <a:rPr lang="en-US" baseline="0" dirty="0" smtClean="0"/>
              <a:t> work that disputes whether chart junk is actually useless. Kind of controversial in the scientific literature as of late, but generally, it is received wisdom that chart junk is useless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371633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420678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File:Minard.png</a:t>
            </a:r>
            <a:endParaRPr lang="en-US" dirty="0" smtClean="0"/>
          </a:p>
          <a:p>
            <a:endParaRPr lang="en-US" dirty="0" smtClean="0"/>
          </a:p>
          <a:p>
            <a:r>
              <a:rPr lang="en-US" dirty="0" smtClean="0"/>
              <a:t>As the graph of Charles Joseph </a:t>
            </a:r>
            <a:r>
              <a:rPr lang="en-US" dirty="0" err="1" smtClean="0"/>
              <a:t>Minard</a:t>
            </a:r>
            <a:r>
              <a:rPr lang="en-US" dirty="0" smtClean="0"/>
              <a:t>, given below, shows, the Grande </a:t>
            </a:r>
            <a:r>
              <a:rPr lang="en-US" dirty="0" err="1" smtClean="0"/>
              <a:t>Armée</a:t>
            </a:r>
            <a:r>
              <a:rPr lang="en-US" dirty="0" smtClean="0"/>
              <a:t> incurred the majority of its losses during the march to Moscow during the summer and autumn. Starvation, desertion, typhus and suicide would cost the French Army more men than all the battles of the Russian invasion combined.[22] [edit]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29</a:t>
            </a:fld>
            <a:endParaRPr lang="en-US"/>
          </a:p>
        </p:txBody>
      </p:sp>
    </p:spTree>
    <p:extLst>
      <p:ext uri="{BB962C8B-B14F-4D97-AF65-F5344CB8AC3E}">
        <p14:creationId xmlns:p14="http://schemas.microsoft.com/office/powerpoint/2010/main" val="58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http://i.imgur.com/Qxbza.gif</a:t>
            </a:r>
          </a:p>
          <a:p>
            <a:endParaRPr lang="en-US" dirty="0" smtClean="0"/>
          </a:p>
          <a:p>
            <a:r>
              <a:rPr lang="en-US" dirty="0" smtClean="0"/>
              <a:t>Who recognizes this? – this is the London underground tube,</a:t>
            </a:r>
            <a:r>
              <a:rPr lang="en-US" baseline="0" dirty="0" smtClean="0"/>
              <a:t> and all the different routes</a:t>
            </a:r>
            <a:endParaRPr lang="en-US" dirty="0" smtClean="0"/>
          </a:p>
          <a:p>
            <a:r>
              <a:rPr lang="en-US" dirty="0" smtClean="0"/>
              <a:t>What does it show?</a:t>
            </a:r>
          </a:p>
          <a:p>
            <a:r>
              <a:rPr lang="en-US" dirty="0" smtClean="0"/>
              <a:t>What does it not show?</a:t>
            </a:r>
          </a:p>
          <a:p>
            <a:endParaRPr lang="en-US" dirty="0" smtClean="0"/>
          </a:p>
          <a:p>
            <a:r>
              <a:rPr lang="en-US" dirty="0" smtClean="0"/>
              <a:t>Heavy</a:t>
            </a:r>
            <a:r>
              <a:rPr lang="en-US" baseline="0" dirty="0" smtClean="0"/>
              <a:t> congestion in some parts, hard to make out things</a:t>
            </a:r>
          </a:p>
          <a:p>
            <a:r>
              <a:rPr lang="en-US" baseline="0" dirty="0" smtClean="0"/>
              <a:t>Requires a lot of space, because </a:t>
            </a:r>
            <a:r>
              <a:rPr lang="en-US" baseline="0" dirty="0" err="1" smtClean="0"/>
              <a:t>london</a:t>
            </a:r>
            <a:r>
              <a:rPr lang="en-US" baseline="0" dirty="0" smtClean="0"/>
              <a:t> is a big place!</a:t>
            </a:r>
          </a:p>
          <a:p>
            <a:r>
              <a:rPr lang="en-US" baseline="0" dirty="0" smtClean="0"/>
              <a:t>Unclear where lines go and intersect, and where they touch one another, etc. how to make transfers, etc.</a:t>
            </a:r>
            <a:endParaRPr lang="en-US" dirty="0"/>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26992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http://www.bbc.co.uk/london/travel/downloads/tube_map.gif</a:t>
            </a:r>
          </a:p>
          <a:p>
            <a:endParaRPr lang="en-US" dirty="0" smtClean="0"/>
          </a:p>
          <a:p>
            <a:r>
              <a:rPr lang="en-US" dirty="0" smtClean="0"/>
              <a:t>Who recognizes this? [London Tube Map]</a:t>
            </a:r>
          </a:p>
          <a:p>
            <a:r>
              <a:rPr lang="en-US" dirty="0" smtClean="0"/>
              <a:t>What does it show?</a:t>
            </a:r>
          </a:p>
          <a:p>
            <a:r>
              <a:rPr lang="en-US" dirty="0" smtClean="0"/>
              <a:t>What</a:t>
            </a:r>
            <a:r>
              <a:rPr lang="en-US" baseline="0" dirty="0" smtClean="0"/>
              <a:t> does it not show?</a:t>
            </a:r>
          </a:p>
          <a:p>
            <a:endParaRPr lang="en-US" dirty="0" smtClean="0"/>
          </a:p>
          <a:p>
            <a:r>
              <a:rPr lang="en-US" dirty="0" smtClean="0"/>
              <a:t>Abstracted away</a:t>
            </a:r>
            <a:r>
              <a:rPr lang="en-US" baseline="0" dirty="0" smtClean="0"/>
              <a:t> many of the distances between stops</a:t>
            </a:r>
          </a:p>
          <a:p>
            <a:r>
              <a:rPr lang="en-US" baseline="0" dirty="0" smtClean="0"/>
              <a:t>Also abstracted away some of the directions between stops</a:t>
            </a:r>
          </a:p>
          <a:p>
            <a:r>
              <a:rPr lang="en-US" baseline="0" dirty="0" smtClean="0"/>
              <a:t>Exaggerate distance between some stops that in the </a:t>
            </a:r>
            <a:r>
              <a:rPr lang="en-US" baseline="0" dirty="0" err="1" smtClean="0"/>
              <a:t>downton</a:t>
            </a:r>
            <a:r>
              <a:rPr lang="en-US" baseline="0" dirty="0" smtClean="0"/>
              <a:t> core – for the purpose of /showing/</a:t>
            </a:r>
          </a:p>
          <a:p>
            <a:pPr marL="171450" indent="-171450">
              <a:buFont typeface="Wingdings" pitchFamily="2" charset="2"/>
              <a:buChar char="à"/>
            </a:pPr>
            <a:r>
              <a:rPr lang="en-US" baseline="0" dirty="0" smtClean="0">
                <a:sym typeface="Wingdings" pitchFamily="2" charset="2"/>
              </a:rPr>
              <a:t>Means that Tony took trains between stops that were no more than five blocks away</a:t>
            </a:r>
          </a:p>
          <a:p>
            <a:pPr marL="171450" indent="-171450">
              <a:buFont typeface="Wingdings" pitchFamily="2" charset="2"/>
              <a:buChar char="à"/>
            </a:pPr>
            <a:r>
              <a:rPr lang="en-US" baseline="0" dirty="0" smtClean="0">
                <a:sym typeface="Wingdings" pitchFamily="2" charset="2"/>
              </a:rPr>
              <a:t>Means also that sometimes when it looked like a transfer, Tony had to walk a few blocks underground without knowing it</a:t>
            </a:r>
          </a:p>
          <a:p>
            <a:pPr marL="0" indent="0">
              <a:buFont typeface="Wingdings" pitchFamily="2" charset="2"/>
              <a:buNone/>
            </a:pPr>
            <a:r>
              <a:rPr lang="en-US" baseline="0" dirty="0" smtClean="0">
                <a:sym typeface="Wingdings" pitchFamily="2" charset="2"/>
              </a:rPr>
              <a:t>Neat: overlay of the “zones” – these also give you some sense of distance</a:t>
            </a:r>
          </a:p>
          <a:p>
            <a:pPr marL="0" indent="0">
              <a:buFont typeface="Wingdings" pitchFamily="2" charset="2"/>
              <a:buNone/>
            </a:pPr>
            <a:endParaRPr lang="en-US" dirty="0" smtClean="0"/>
          </a:p>
          <a:p>
            <a:pPr marL="0" indent="0">
              <a:buFont typeface="Wingdings" pitchFamily="2" charset="2"/>
              <a:buNone/>
            </a:pPr>
            <a:r>
              <a:rPr lang="en-US" dirty="0" smtClean="0"/>
              <a:t>Effective for “counting stops”, which</a:t>
            </a:r>
            <a:r>
              <a:rPr lang="en-US" baseline="0" dirty="0" smtClean="0"/>
              <a:t> is how people give you directions. “Go to blah </a:t>
            </a:r>
            <a:r>
              <a:rPr lang="en-US" baseline="0" dirty="0" err="1" smtClean="0"/>
              <a:t>blah</a:t>
            </a:r>
            <a:r>
              <a:rPr lang="en-US" baseline="0" dirty="0" smtClean="0"/>
              <a:t> square, it’ll be x stops”</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86765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http://www.london-tubemap.com/images/layer2.gif</a:t>
            </a:r>
          </a:p>
          <a:p>
            <a:endParaRPr lang="en-US" dirty="0" smtClean="0"/>
          </a:p>
          <a:p>
            <a:r>
              <a:rPr lang="en-US" dirty="0" smtClean="0"/>
              <a:t>Kind of a compromise version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91262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http://upload.wikimedia.org/wikipedia/commons/9/9b/Calgary-CTrain_stations.png</a:t>
            </a:r>
          </a:p>
          <a:p>
            <a:endParaRPr lang="en-US" dirty="0" smtClean="0"/>
          </a:p>
          <a:p>
            <a:r>
              <a:rPr lang="en-US" dirty="0" smtClean="0"/>
              <a:t>You can see this more directly in</a:t>
            </a:r>
            <a:r>
              <a:rPr lang="en-US" baseline="0" dirty="0" smtClean="0"/>
              <a:t> something that you are familiar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05175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79870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a:t>
            </a:r>
            <a:r>
              <a:rPr lang="en-US" baseline="0" dirty="0" smtClean="0"/>
              <a:t> representation makes all the difference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0173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representation, many things come for free. Here, we can see that the slope tells us something straight up</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332914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21-11-12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21-11-12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21-11-12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21-11-12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21-11-12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emf"/><Relationship Id="rId5" Type="http://schemas.openxmlformats.org/officeDocument/2006/relationships/oleObject" Target="../embeddings/oleObject2.bin"/><Relationship Id="rId6" Type="http://schemas.openxmlformats.org/officeDocument/2006/relationships/image" Target="../media/image24.emf"/><Relationship Id="rId7" Type="http://schemas.openxmlformats.org/officeDocument/2006/relationships/oleObject" Target="../embeddings/oleObject3.bin"/><Relationship Id="rId8"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1026" name="Picture 2" descr="https://pbs.twimg.com/media/A6lPJnqCMAA9AfK.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590" y="272352"/>
            <a:ext cx="783868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What happens when you don’t choose to follow convention…</a:t>
            </a:r>
            <a:endParaRPr lang="en-US" sz="2400" dirty="0"/>
          </a:p>
        </p:txBody>
      </p:sp>
    </p:spTree>
    <p:extLst>
      <p:ext uri="{BB962C8B-B14F-4D97-AF65-F5344CB8AC3E}">
        <p14:creationId xmlns:p14="http://schemas.microsoft.com/office/powerpoint/2010/main" val="75340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representation?</a:t>
            </a:r>
            <a:endParaRPr lang="en-US" dirty="0"/>
          </a:p>
        </p:txBody>
      </p:sp>
      <p:sp>
        <p:nvSpPr>
          <p:cNvPr id="3" name="Content Placeholder 2"/>
          <p:cNvSpPr>
            <a:spLocks noGrp="1"/>
          </p:cNvSpPr>
          <p:nvPr>
            <p:ph idx="1"/>
          </p:nvPr>
        </p:nvSpPr>
        <p:spPr>
          <a:xfrm>
            <a:off x="457200" y="1600201"/>
            <a:ext cx="8229600" cy="4756150"/>
          </a:xfrm>
        </p:spPr>
        <p:txBody>
          <a:bodyPr>
            <a:normAutofit/>
          </a:bodyPr>
          <a:lstStyle/>
          <a:p>
            <a:r>
              <a:rPr lang="en-US" dirty="0" smtClean="0"/>
              <a:t>Representation</a:t>
            </a:r>
          </a:p>
          <a:p>
            <a:pPr lvl="1"/>
            <a:r>
              <a:rPr lang="en-US" dirty="0" smtClean="0"/>
              <a:t>“Formal system or mapping by which information can be specified”</a:t>
            </a:r>
          </a:p>
          <a:p>
            <a:r>
              <a:rPr lang="en-US" dirty="0" smtClean="0"/>
              <a:t>Example</a:t>
            </a:r>
          </a:p>
          <a:p>
            <a:pPr lvl="1"/>
            <a:r>
              <a:rPr lang="en-US" dirty="0" smtClean="0"/>
              <a:t>decimal		34</a:t>
            </a:r>
          </a:p>
          <a:p>
            <a:pPr lvl="1"/>
            <a:r>
              <a:rPr lang="en-US" dirty="0" smtClean="0"/>
              <a:t>binary			100010</a:t>
            </a:r>
          </a:p>
          <a:p>
            <a:pPr lvl="1"/>
            <a:r>
              <a:rPr lang="en-US" dirty="0" smtClean="0"/>
              <a:t>roman		XXXIV</a:t>
            </a:r>
          </a:p>
          <a:p>
            <a:r>
              <a:rPr lang="en-US" dirty="0" smtClean="0"/>
              <a:t>Representation choices tell us something specific about the information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633245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p:txBody>
          <a:bodyPr>
            <a:normAutofit fontScale="92500"/>
          </a:bodyPr>
          <a:lstStyle/>
          <a:p>
            <a:r>
              <a:rPr lang="en-US" dirty="0" smtClean="0"/>
              <a:t>Solving a problem simply means representing it so as to make the solution transparent (Simon, 1981)</a:t>
            </a:r>
          </a:p>
          <a:p>
            <a:endParaRPr lang="en-US" dirty="0"/>
          </a:p>
          <a:p>
            <a:r>
              <a:rPr lang="en-US" dirty="0" smtClean="0"/>
              <a:t>Good representations</a:t>
            </a:r>
          </a:p>
          <a:p>
            <a:pPr lvl="1"/>
            <a:r>
              <a:rPr lang="en-US" dirty="0" smtClean="0"/>
              <a:t>» Allow people to find relevant information</a:t>
            </a:r>
          </a:p>
          <a:p>
            <a:pPr lvl="2"/>
            <a:r>
              <a:rPr lang="en-US" dirty="0" smtClean="0"/>
              <a:t>(information may be present but hard to find)</a:t>
            </a:r>
          </a:p>
          <a:p>
            <a:pPr lvl="1"/>
            <a:r>
              <a:rPr lang="en-US" dirty="0" smtClean="0"/>
              <a:t>» Allow people to compute desired conclusions</a:t>
            </a:r>
          </a:p>
          <a:p>
            <a:pPr lvl="2"/>
            <a:r>
              <a:rPr lang="en-US" dirty="0" smtClean="0"/>
              <a:t>(computations may be difficult or “for free” depending on representations)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32661708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Let’s play a game… (1)</a:t>
            </a:r>
          </a:p>
        </p:txBody>
      </p:sp>
      <p:sp>
        <p:nvSpPr>
          <p:cNvPr id="54275" name="Rectangle 3"/>
          <p:cNvSpPr>
            <a:spLocks noChangeArrowheads="1"/>
          </p:cNvSpPr>
          <p:nvPr/>
        </p:nvSpPr>
        <p:spPr bwMode="auto">
          <a:xfrm>
            <a:off x="304801" y="1462689"/>
            <a:ext cx="8382000" cy="48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nchor="ctr">
            <a:spAutoFit/>
          </a:bodyPr>
          <a:lstStyle/>
          <a:p>
            <a:r>
              <a:rPr lang="en-US" sz="2800" dirty="0">
                <a:solidFill>
                  <a:schemeClr val="bg1"/>
                </a:solidFill>
              </a:rPr>
              <a:t>Let’s play a game: the game of “15.” The “pieces” for </a:t>
            </a:r>
            <a:r>
              <a:rPr lang="en-US" sz="2800" dirty="0" smtClean="0">
                <a:solidFill>
                  <a:schemeClr val="bg1"/>
                </a:solidFill>
              </a:rPr>
              <a:t>the game </a:t>
            </a:r>
            <a:r>
              <a:rPr lang="en-US" sz="2800" dirty="0">
                <a:solidFill>
                  <a:schemeClr val="bg1"/>
                </a:solidFill>
              </a:rPr>
              <a:t>are the nine digits:  1, 2, 3, 4, 5, 6, 7, 8, 9. Each </a:t>
            </a:r>
            <a:r>
              <a:rPr lang="en-US" sz="2800" dirty="0" smtClean="0">
                <a:solidFill>
                  <a:schemeClr val="bg1"/>
                </a:solidFill>
              </a:rPr>
              <a:t>player </a:t>
            </a:r>
            <a:r>
              <a:rPr lang="en-US" sz="2800" dirty="0">
                <a:solidFill>
                  <a:schemeClr val="bg1"/>
                </a:solidFill>
              </a:rPr>
              <a:t>takes a digit in turn. Once a digit is taken, it cannot be used by the other player. The first player to get three digits that sum to 15 </a:t>
            </a:r>
            <a:r>
              <a:rPr lang="en-US" sz="2800" dirty="0" smtClean="0">
                <a:solidFill>
                  <a:schemeClr val="bg1"/>
                </a:solidFill>
              </a:rPr>
              <a:t>wins.</a:t>
            </a:r>
          </a:p>
          <a:p>
            <a:endParaRPr lang="en-US" sz="2800" dirty="0">
              <a:solidFill>
                <a:schemeClr val="bg1"/>
              </a:solidFill>
            </a:endParaRPr>
          </a:p>
          <a:p>
            <a:r>
              <a:rPr lang="en-US" sz="2800" dirty="0" smtClean="0">
                <a:solidFill>
                  <a:schemeClr val="bg1"/>
                </a:solidFill>
              </a:rPr>
              <a:t>Here </a:t>
            </a:r>
            <a:r>
              <a:rPr lang="en-US" sz="2800" dirty="0">
                <a:solidFill>
                  <a:schemeClr val="bg1"/>
                </a:solidFill>
              </a:rPr>
              <a:t>is a sample game: Player A takes 8. Player B takes 2. Then A takes 4, and B takes 3. A takes 5.</a:t>
            </a:r>
          </a:p>
          <a:p>
            <a:r>
              <a:rPr lang="en-US" sz="2800" dirty="0">
                <a:solidFill>
                  <a:schemeClr val="bg1"/>
                </a:solidFill>
              </a:rPr>
              <a:t> </a:t>
            </a:r>
          </a:p>
          <a:p>
            <a:r>
              <a:rPr lang="en-US" sz="2800" dirty="0" smtClean="0">
                <a:solidFill>
                  <a:schemeClr val="bg1"/>
                </a:solidFill>
              </a:rPr>
              <a:t>Question</a:t>
            </a:r>
            <a:r>
              <a:rPr lang="en-US" sz="2800" dirty="0">
                <a:solidFill>
                  <a:schemeClr val="bg1"/>
                </a:solidFill>
              </a:rPr>
              <a:t>: Suppose you are now </a:t>
            </a:r>
            <a:r>
              <a:rPr lang="en-US" sz="2800" dirty="0" smtClean="0">
                <a:solidFill>
                  <a:schemeClr val="bg1"/>
                </a:solidFill>
              </a:rPr>
              <a:t>to step in and play for B. What move </a:t>
            </a:r>
            <a:r>
              <a:rPr lang="en-US" sz="2800" dirty="0">
                <a:solidFill>
                  <a:schemeClr val="bg1"/>
                </a:solidFill>
              </a:rPr>
              <a:t>would you make?</a:t>
            </a:r>
          </a:p>
        </p:txBody>
      </p:sp>
    </p:spTree>
    <p:extLst>
      <p:ext uri="{BB962C8B-B14F-4D97-AF65-F5344CB8AC3E}">
        <p14:creationId xmlns:p14="http://schemas.microsoft.com/office/powerpoint/2010/main" val="145497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Let’s play a game… (2)</a:t>
            </a:r>
          </a:p>
        </p:txBody>
      </p:sp>
      <p:pic>
        <p:nvPicPr>
          <p:cNvPr id="55299"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3575" y="4095750"/>
            <a:ext cx="28463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ChangeArrowheads="1"/>
          </p:cNvSpPr>
          <p:nvPr/>
        </p:nvSpPr>
        <p:spPr bwMode="auto">
          <a:xfrm>
            <a:off x="34925" y="1809380"/>
            <a:ext cx="8928100" cy="23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sz="2400" dirty="0">
                <a:solidFill>
                  <a:schemeClr val="bg1"/>
                </a:solidFill>
              </a:rPr>
              <a:t>Now let’s play a different game, tic-tac-toe. Players alternately place a naught (the symbol O) or a cross (the symbol X) in one of nine spaces arranged in a rectangular array (as shown in the following illustration). Once a space has been taken, it cannot be changed by either player. The first player to get three symbols in a straight line wins. Suppose player A is X and B is O, and the game has reached the following state:</a:t>
            </a:r>
          </a:p>
        </p:txBody>
      </p:sp>
    </p:spTree>
    <p:extLst>
      <p:ext uri="{BB962C8B-B14F-4D97-AF65-F5344CB8AC3E}">
        <p14:creationId xmlns:p14="http://schemas.microsoft.com/office/powerpoint/2010/main" val="5341534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Let’s play a game… (3)</a:t>
            </a:r>
          </a:p>
        </p:txBody>
      </p:sp>
      <p:pic>
        <p:nvPicPr>
          <p:cNvPr id="56323"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388" y="1365250"/>
            <a:ext cx="2232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7763" y="2205038"/>
            <a:ext cx="2465387"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179388" y="3885789"/>
            <a:ext cx="590550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dirty="0">
                <a:solidFill>
                  <a:schemeClr val="bg1"/>
                </a:solidFill>
              </a:rPr>
              <a:t>Remember the moves in the game of 15? A had selected 8, 4, and 5; B had selected 2 and 3:</a:t>
            </a:r>
          </a:p>
          <a:p>
            <a:pPr eaLnBrk="0" hangingPunct="0"/>
            <a:endParaRPr lang="en-US" dirty="0">
              <a:solidFill>
                <a:schemeClr val="bg1"/>
              </a:solidFill>
            </a:endParaRPr>
          </a:p>
          <a:p>
            <a:pPr eaLnBrk="0" hangingPunct="0"/>
            <a:r>
              <a:rPr lang="en-US" dirty="0">
                <a:solidFill>
                  <a:schemeClr val="bg1"/>
                </a:solidFill>
              </a:rPr>
              <a:t>B better select 6 this time!!</a:t>
            </a:r>
          </a:p>
        </p:txBody>
      </p:sp>
    </p:spTree>
    <p:extLst>
      <p:ext uri="{BB962C8B-B14F-4D97-AF65-F5344CB8AC3E}">
        <p14:creationId xmlns:p14="http://schemas.microsoft.com/office/powerpoint/2010/main" val="1766510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lIns="92075" tIns="46038" rIns="92075" bIns="46038"/>
          <a:lstStyle/>
          <a:p>
            <a:pPr eaLnBrk="1" hangingPunct="1"/>
            <a:r>
              <a:rPr lang="en-US" dirty="0" smtClean="0"/>
              <a:t>Which is the best flight option?</a:t>
            </a:r>
          </a:p>
        </p:txBody>
      </p:sp>
      <p:sp>
        <p:nvSpPr>
          <p:cNvPr id="94211" name="Rectangle 3"/>
          <p:cNvSpPr>
            <a:spLocks noChangeArrowheads="1"/>
          </p:cNvSpPr>
          <p:nvPr/>
        </p:nvSpPr>
        <p:spPr bwMode="auto">
          <a:xfrm>
            <a:off x="4140200" y="1557338"/>
            <a:ext cx="4587875" cy="1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400" dirty="0">
                <a:solidFill>
                  <a:schemeClr val="bg1"/>
                </a:solidFill>
                <a:latin typeface="Arial" charset="0"/>
              </a:rPr>
              <a:t>			</a:t>
            </a:r>
            <a:r>
              <a:rPr lang="en-US" sz="1400" i="1" dirty="0">
                <a:solidFill>
                  <a:schemeClr val="bg1"/>
                </a:solidFill>
                <a:latin typeface="Arial" charset="0"/>
              </a:rPr>
              <a:t>depart	arrive</a:t>
            </a:r>
            <a:endParaRPr lang="en-US" sz="1400" dirty="0">
              <a:solidFill>
                <a:schemeClr val="bg1"/>
              </a:solidFill>
              <a:latin typeface="Arial" charset="0"/>
            </a:endParaRPr>
          </a:p>
          <a:p>
            <a:pPr eaLnBrk="0" hangingPunct="0"/>
            <a:r>
              <a:rPr lang="en-US" sz="1400" dirty="0">
                <a:solidFill>
                  <a:schemeClr val="bg1"/>
                </a:solidFill>
                <a:latin typeface="Arial" charset="0"/>
              </a:rPr>
              <a:t>AC 117	Vancouver - Calgary	  </a:t>
            </a:r>
            <a:r>
              <a:rPr lang="en-US" sz="1400" dirty="0">
                <a:solidFill>
                  <a:schemeClr val="bg1"/>
                </a:solidFill>
                <a:latin typeface="Courier New" pitchFamily="49" charset="0"/>
              </a:rPr>
              <a:t>7:00	 9:00</a:t>
            </a:r>
          </a:p>
          <a:p>
            <a:pPr eaLnBrk="0" hangingPunct="0"/>
            <a:r>
              <a:rPr lang="en-US" sz="1400" dirty="0" err="1">
                <a:solidFill>
                  <a:schemeClr val="bg1"/>
                </a:solidFill>
                <a:latin typeface="Arial" charset="0"/>
              </a:rPr>
              <a:t>Cdn</a:t>
            </a:r>
            <a:r>
              <a:rPr lang="en-US" sz="1400" dirty="0">
                <a:solidFill>
                  <a:schemeClr val="bg1"/>
                </a:solidFill>
                <a:latin typeface="Arial" charset="0"/>
              </a:rPr>
              <a:t> 321	Vancouver - Calgary</a:t>
            </a:r>
            <a:r>
              <a:rPr lang="en-US" sz="1400" dirty="0">
                <a:solidFill>
                  <a:schemeClr val="bg1"/>
                </a:solidFill>
                <a:latin typeface="Courier New" pitchFamily="49" charset="0"/>
              </a:rPr>
              <a:t>	 9:00	12:00</a:t>
            </a:r>
            <a:endParaRPr lang="en-US" sz="1400" dirty="0">
              <a:solidFill>
                <a:schemeClr val="bg1"/>
              </a:solidFill>
              <a:latin typeface="Arial" charset="0"/>
            </a:endParaRPr>
          </a:p>
          <a:p>
            <a:pPr eaLnBrk="0" hangingPunct="0"/>
            <a:r>
              <a:rPr lang="en-US" sz="1400" dirty="0" err="1">
                <a:solidFill>
                  <a:schemeClr val="bg1"/>
                </a:solidFill>
                <a:latin typeface="Arial" charset="0"/>
              </a:rPr>
              <a:t>Cdn</a:t>
            </a:r>
            <a:r>
              <a:rPr lang="en-US" sz="1400" dirty="0">
                <a:solidFill>
                  <a:schemeClr val="bg1"/>
                </a:solidFill>
                <a:latin typeface="Arial" charset="0"/>
              </a:rPr>
              <a:t> 355	Calgary -     Montreal	</a:t>
            </a:r>
            <a:r>
              <a:rPr lang="en-US" sz="1400" dirty="0">
                <a:solidFill>
                  <a:schemeClr val="bg1"/>
                </a:solidFill>
                <a:latin typeface="Courier New" pitchFamily="49" charset="0"/>
              </a:rPr>
              <a:t>13:30	19:30</a:t>
            </a:r>
            <a:endParaRPr lang="en-US" sz="1400" dirty="0">
              <a:solidFill>
                <a:schemeClr val="bg1"/>
              </a:solidFill>
              <a:latin typeface="Arial" charset="0"/>
            </a:endParaRPr>
          </a:p>
          <a:p>
            <a:pPr eaLnBrk="0" hangingPunct="0"/>
            <a:r>
              <a:rPr lang="en-US" sz="1400" dirty="0">
                <a:solidFill>
                  <a:schemeClr val="bg1"/>
                </a:solidFill>
                <a:latin typeface="Arial" charset="0"/>
              </a:rPr>
              <a:t>AC 123	Calgary - Toronto	</a:t>
            </a:r>
            <a:r>
              <a:rPr lang="en-US" sz="1400" dirty="0">
                <a:solidFill>
                  <a:schemeClr val="bg1"/>
                </a:solidFill>
                <a:latin typeface="Courier New" pitchFamily="49" charset="0"/>
              </a:rPr>
              <a:t>12:30	16:30</a:t>
            </a:r>
          </a:p>
          <a:p>
            <a:pPr eaLnBrk="0" hangingPunct="0"/>
            <a:r>
              <a:rPr lang="en-US" sz="1400" dirty="0">
                <a:solidFill>
                  <a:schemeClr val="bg1"/>
                </a:solidFill>
                <a:latin typeface="Arial" charset="0"/>
              </a:rPr>
              <a:t>AC 123	Toronto - Montreal	</a:t>
            </a:r>
            <a:r>
              <a:rPr lang="en-US" sz="1400" dirty="0">
                <a:solidFill>
                  <a:schemeClr val="bg1"/>
                </a:solidFill>
                <a:latin typeface="Courier New" pitchFamily="49" charset="0"/>
              </a:rPr>
              <a:t>16:45	17:30</a:t>
            </a:r>
          </a:p>
          <a:p>
            <a:pPr eaLnBrk="0" hangingPunct="0"/>
            <a:r>
              <a:rPr lang="en-US" sz="1400" dirty="0">
                <a:solidFill>
                  <a:schemeClr val="bg1"/>
                </a:solidFill>
                <a:latin typeface="Courier New" pitchFamily="49" charset="0"/>
              </a:rPr>
              <a:t>*time zone: +1 van-</a:t>
            </a:r>
            <a:r>
              <a:rPr lang="en-US" sz="1400" dirty="0" err="1">
                <a:solidFill>
                  <a:schemeClr val="bg1"/>
                </a:solidFill>
                <a:latin typeface="Courier New" pitchFamily="49" charset="0"/>
              </a:rPr>
              <a:t>cal</a:t>
            </a:r>
            <a:r>
              <a:rPr lang="en-US" sz="1400" dirty="0">
                <a:solidFill>
                  <a:schemeClr val="bg1"/>
                </a:solidFill>
                <a:latin typeface="Courier New" pitchFamily="49" charset="0"/>
              </a:rPr>
              <a:t>, +2 </a:t>
            </a:r>
            <a:r>
              <a:rPr lang="en-US" sz="1400" dirty="0" err="1">
                <a:solidFill>
                  <a:schemeClr val="bg1"/>
                </a:solidFill>
                <a:latin typeface="Courier New" pitchFamily="49" charset="0"/>
              </a:rPr>
              <a:t>cal</a:t>
            </a:r>
            <a:r>
              <a:rPr lang="en-US" sz="1400" dirty="0">
                <a:solidFill>
                  <a:schemeClr val="bg1"/>
                </a:solidFill>
                <a:latin typeface="Courier New" pitchFamily="49" charset="0"/>
              </a:rPr>
              <a:t>-tor, </a:t>
            </a:r>
            <a:r>
              <a:rPr lang="en-US" sz="1400" dirty="0" err="1">
                <a:solidFill>
                  <a:schemeClr val="bg1"/>
                </a:solidFill>
                <a:latin typeface="Courier New" pitchFamily="49" charset="0"/>
              </a:rPr>
              <a:t>mtl</a:t>
            </a:r>
            <a:endParaRPr lang="en-US" sz="1400" dirty="0">
              <a:solidFill>
                <a:schemeClr val="bg1"/>
              </a:solidFill>
              <a:latin typeface="Courier New" pitchFamily="49" charset="0"/>
            </a:endParaRPr>
          </a:p>
        </p:txBody>
      </p:sp>
      <p:sp>
        <p:nvSpPr>
          <p:cNvPr id="94212" name="Rectangle 54"/>
          <p:cNvSpPr>
            <a:spLocks noGrp="1" noChangeArrowheads="1"/>
          </p:cNvSpPr>
          <p:nvPr>
            <p:ph type="body" idx="1"/>
          </p:nvPr>
        </p:nvSpPr>
        <p:spPr>
          <a:xfrm>
            <a:off x="457200" y="1600200"/>
            <a:ext cx="3594100" cy="4525963"/>
          </a:xfrm>
          <a:noFill/>
        </p:spPr>
        <p:txBody>
          <a:bodyPr lIns="92075" tIns="46038" rIns="92075" bIns="46038"/>
          <a:lstStyle/>
          <a:p>
            <a:pPr marL="0" indent="0" eaLnBrk="1" hangingPunct="1"/>
            <a:r>
              <a:rPr lang="en-US" dirty="0" smtClean="0"/>
              <a:t>length</a:t>
            </a:r>
          </a:p>
          <a:p>
            <a:pPr marL="0" indent="0" eaLnBrk="1" hangingPunct="1"/>
            <a:r>
              <a:rPr lang="en-US" dirty="0" smtClean="0"/>
              <a:t>stop-overs</a:t>
            </a:r>
          </a:p>
          <a:p>
            <a:pPr marL="0" indent="0" eaLnBrk="1" hangingPunct="1"/>
            <a:r>
              <a:rPr lang="en-US" dirty="0" smtClean="0"/>
              <a:t>switches</a:t>
            </a:r>
          </a:p>
          <a:p>
            <a:pPr marL="0" indent="0" eaLnBrk="1" hangingPunct="1"/>
            <a:r>
              <a:rPr lang="en-US" dirty="0" smtClean="0"/>
              <a:t>different time zones</a:t>
            </a:r>
          </a:p>
          <a:p>
            <a:pPr marL="0" indent="0" eaLnBrk="1" hangingPunct="1"/>
            <a:r>
              <a:rPr lang="en-US" dirty="0" smtClean="0"/>
              <a:t>...</a:t>
            </a:r>
          </a:p>
        </p:txBody>
      </p:sp>
      <p:grpSp>
        <p:nvGrpSpPr>
          <p:cNvPr id="2" name="Group 60"/>
          <p:cNvGrpSpPr>
            <a:grpSpLocks/>
          </p:cNvGrpSpPr>
          <p:nvPr/>
        </p:nvGrpSpPr>
        <p:grpSpPr bwMode="auto">
          <a:xfrm>
            <a:off x="3924300" y="3551238"/>
            <a:ext cx="4778375" cy="3312087"/>
            <a:chOff x="2606" y="2284"/>
            <a:chExt cx="2693" cy="1866"/>
          </a:xfrm>
        </p:grpSpPr>
        <p:sp>
          <p:nvSpPr>
            <p:cNvPr id="94214" name="Line 4"/>
            <p:cNvSpPr>
              <a:spLocks noChangeShapeType="1"/>
            </p:cNvSpPr>
            <p:nvPr/>
          </p:nvSpPr>
          <p:spPr bwMode="auto">
            <a:xfrm>
              <a:off x="353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5" name="Line 5"/>
            <p:cNvSpPr>
              <a:spLocks noChangeShapeType="1"/>
            </p:cNvSpPr>
            <p:nvPr/>
          </p:nvSpPr>
          <p:spPr bwMode="auto">
            <a:xfrm>
              <a:off x="337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6" name="Line 6"/>
            <p:cNvSpPr>
              <a:spLocks noChangeShapeType="1"/>
            </p:cNvSpPr>
            <p:nvPr/>
          </p:nvSpPr>
          <p:spPr bwMode="auto">
            <a:xfrm>
              <a:off x="384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7" name="Line 7"/>
            <p:cNvSpPr>
              <a:spLocks noChangeShapeType="1"/>
            </p:cNvSpPr>
            <p:nvPr/>
          </p:nvSpPr>
          <p:spPr bwMode="auto">
            <a:xfrm>
              <a:off x="3690"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8" name="Line 8"/>
            <p:cNvSpPr>
              <a:spLocks noChangeShapeType="1"/>
            </p:cNvSpPr>
            <p:nvPr/>
          </p:nvSpPr>
          <p:spPr bwMode="auto">
            <a:xfrm>
              <a:off x="416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9" name="Line 9"/>
            <p:cNvSpPr>
              <a:spLocks noChangeShapeType="1"/>
            </p:cNvSpPr>
            <p:nvPr/>
          </p:nvSpPr>
          <p:spPr bwMode="auto">
            <a:xfrm>
              <a:off x="400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0" name="Line 10"/>
            <p:cNvSpPr>
              <a:spLocks noChangeShapeType="1"/>
            </p:cNvSpPr>
            <p:nvPr/>
          </p:nvSpPr>
          <p:spPr bwMode="auto">
            <a:xfrm>
              <a:off x="447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1" name="Line 11"/>
            <p:cNvSpPr>
              <a:spLocks noChangeShapeType="1"/>
            </p:cNvSpPr>
            <p:nvPr/>
          </p:nvSpPr>
          <p:spPr bwMode="auto">
            <a:xfrm>
              <a:off x="431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2" name="Line 12"/>
            <p:cNvSpPr>
              <a:spLocks noChangeShapeType="1"/>
            </p:cNvSpPr>
            <p:nvPr/>
          </p:nvSpPr>
          <p:spPr bwMode="auto">
            <a:xfrm>
              <a:off x="479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3" name="Line 13"/>
            <p:cNvSpPr>
              <a:spLocks noChangeShapeType="1"/>
            </p:cNvSpPr>
            <p:nvPr/>
          </p:nvSpPr>
          <p:spPr bwMode="auto">
            <a:xfrm>
              <a:off x="4634"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4" name="Line 14"/>
            <p:cNvSpPr>
              <a:spLocks noChangeShapeType="1"/>
            </p:cNvSpPr>
            <p:nvPr/>
          </p:nvSpPr>
          <p:spPr bwMode="auto">
            <a:xfrm>
              <a:off x="5106"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5" name="Line 15"/>
            <p:cNvSpPr>
              <a:spLocks noChangeShapeType="1"/>
            </p:cNvSpPr>
            <p:nvPr/>
          </p:nvSpPr>
          <p:spPr bwMode="auto">
            <a:xfrm>
              <a:off x="494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26" name="Group 23"/>
            <p:cNvGrpSpPr>
              <a:grpSpLocks/>
            </p:cNvGrpSpPr>
            <p:nvPr/>
          </p:nvGrpSpPr>
          <p:grpSpPr bwMode="auto">
            <a:xfrm>
              <a:off x="3298" y="2284"/>
              <a:ext cx="2001" cy="233"/>
              <a:chOff x="1652" y="2196"/>
              <a:chExt cx="2001" cy="233"/>
            </a:xfrm>
          </p:grpSpPr>
          <p:sp>
            <p:nvSpPr>
              <p:cNvPr id="94259" name="Rectangle 16"/>
              <p:cNvSpPr>
                <a:spLocks noChangeArrowheads="1"/>
              </p:cNvSpPr>
              <p:nvPr/>
            </p:nvSpPr>
            <p:spPr bwMode="auto">
              <a:xfrm>
                <a:off x="1652"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7</a:t>
                </a:r>
              </a:p>
            </p:txBody>
          </p:sp>
          <p:sp>
            <p:nvSpPr>
              <p:cNvPr id="94260" name="Rectangle 17"/>
              <p:cNvSpPr>
                <a:spLocks noChangeArrowheads="1"/>
              </p:cNvSpPr>
              <p:nvPr/>
            </p:nvSpPr>
            <p:spPr bwMode="auto">
              <a:xfrm>
                <a:off x="1967"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9</a:t>
                </a:r>
              </a:p>
            </p:txBody>
          </p:sp>
          <p:sp>
            <p:nvSpPr>
              <p:cNvPr id="94261" name="Rectangle 18"/>
              <p:cNvSpPr>
                <a:spLocks noChangeArrowheads="1"/>
              </p:cNvSpPr>
              <p:nvPr/>
            </p:nvSpPr>
            <p:spPr bwMode="auto">
              <a:xfrm>
                <a:off x="2202"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11</a:t>
                </a:r>
              </a:p>
            </p:txBody>
          </p:sp>
          <p:sp>
            <p:nvSpPr>
              <p:cNvPr id="94262" name="Rectangle 19"/>
              <p:cNvSpPr>
                <a:spLocks noChangeArrowheads="1"/>
              </p:cNvSpPr>
              <p:nvPr/>
            </p:nvSpPr>
            <p:spPr bwMode="auto">
              <a:xfrm>
                <a:off x="2517"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13</a:t>
                </a:r>
              </a:p>
            </p:txBody>
          </p:sp>
          <p:sp>
            <p:nvSpPr>
              <p:cNvPr id="94263" name="Rectangle 20"/>
              <p:cNvSpPr>
                <a:spLocks noChangeArrowheads="1"/>
              </p:cNvSpPr>
              <p:nvPr/>
            </p:nvSpPr>
            <p:spPr bwMode="auto">
              <a:xfrm>
                <a:off x="2833"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15</a:t>
                </a:r>
              </a:p>
            </p:txBody>
          </p:sp>
          <p:sp>
            <p:nvSpPr>
              <p:cNvPr id="94264" name="Rectangle 21"/>
              <p:cNvSpPr>
                <a:spLocks noChangeArrowheads="1"/>
              </p:cNvSpPr>
              <p:nvPr/>
            </p:nvSpPr>
            <p:spPr bwMode="auto">
              <a:xfrm>
                <a:off x="3148"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17</a:t>
                </a:r>
              </a:p>
            </p:txBody>
          </p:sp>
          <p:sp>
            <p:nvSpPr>
              <p:cNvPr id="94265" name="Rectangle 22"/>
              <p:cNvSpPr>
                <a:spLocks noChangeArrowheads="1"/>
              </p:cNvSpPr>
              <p:nvPr/>
            </p:nvSpPr>
            <p:spPr bwMode="auto">
              <a:xfrm>
                <a:off x="3463" y="2196"/>
                <a:ext cx="1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27" name="Rectangle 24"/>
            <p:cNvSpPr>
              <a:spLocks noChangeArrowheads="1"/>
            </p:cNvSpPr>
            <p:nvPr/>
          </p:nvSpPr>
          <p:spPr bwMode="auto">
            <a:xfrm>
              <a:off x="3279"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28" name="Rectangle 25"/>
            <p:cNvSpPr>
              <a:spLocks noChangeArrowheads="1"/>
            </p:cNvSpPr>
            <p:nvPr/>
          </p:nvSpPr>
          <p:spPr bwMode="auto">
            <a:xfrm>
              <a:off x="3576"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12</a:t>
              </a:r>
            </a:p>
          </p:txBody>
        </p:sp>
        <p:sp>
          <p:nvSpPr>
            <p:cNvPr id="94229" name="Rectangle 26"/>
            <p:cNvSpPr>
              <a:spLocks noChangeArrowheads="1"/>
            </p:cNvSpPr>
            <p:nvPr/>
          </p:nvSpPr>
          <p:spPr bwMode="auto">
            <a:xfrm>
              <a:off x="3872" y="4002"/>
              <a:ext cx="22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30" name="Rectangle 27"/>
            <p:cNvSpPr>
              <a:spLocks noChangeArrowheads="1"/>
            </p:cNvSpPr>
            <p:nvPr/>
          </p:nvSpPr>
          <p:spPr bwMode="auto">
            <a:xfrm>
              <a:off x="4193" y="3996"/>
              <a:ext cx="2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31" name="Rectangle 28"/>
            <p:cNvSpPr>
              <a:spLocks noChangeArrowheads="1"/>
            </p:cNvSpPr>
            <p:nvPr/>
          </p:nvSpPr>
          <p:spPr bwMode="auto">
            <a:xfrm>
              <a:off x="4382" y="3996"/>
              <a:ext cx="1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a:t>
              </a:r>
            </a:p>
          </p:txBody>
        </p:sp>
        <p:sp>
          <p:nvSpPr>
            <p:cNvPr id="94232" name="Rectangle 29"/>
            <p:cNvSpPr>
              <a:spLocks noChangeArrowheads="1"/>
            </p:cNvSpPr>
            <p:nvPr/>
          </p:nvSpPr>
          <p:spPr bwMode="auto">
            <a:xfrm>
              <a:off x="4533" y="3996"/>
              <a:ext cx="18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18</a:t>
              </a:r>
            </a:p>
          </p:txBody>
        </p:sp>
        <p:sp>
          <p:nvSpPr>
            <p:cNvPr id="94233" name="Rectangle 30"/>
            <p:cNvSpPr>
              <a:spLocks noChangeArrowheads="1"/>
            </p:cNvSpPr>
            <p:nvPr/>
          </p:nvSpPr>
          <p:spPr bwMode="auto">
            <a:xfrm>
              <a:off x="4842" y="3996"/>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20</a:t>
              </a:r>
            </a:p>
          </p:txBody>
        </p:sp>
        <p:sp>
          <p:nvSpPr>
            <p:cNvPr id="94234" name="Rectangle 31"/>
            <p:cNvSpPr>
              <a:spLocks noChangeArrowheads="1"/>
            </p:cNvSpPr>
            <p:nvPr/>
          </p:nvSpPr>
          <p:spPr bwMode="auto">
            <a:xfrm>
              <a:off x="2606" y="2344"/>
              <a:ext cx="6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eaLnBrk="0" hangingPunct="0"/>
              <a:r>
                <a:rPr lang="en-US" sz="1400">
                  <a:solidFill>
                    <a:schemeClr val="bg1"/>
                  </a:solidFill>
                  <a:latin typeface="Arial" charset="0"/>
                </a:rPr>
                <a:t>Vancouver</a:t>
              </a:r>
            </a:p>
          </p:txBody>
        </p:sp>
        <p:sp>
          <p:nvSpPr>
            <p:cNvPr id="94235" name="Line 32"/>
            <p:cNvSpPr>
              <a:spLocks noChangeShapeType="1"/>
            </p:cNvSpPr>
            <p:nvPr/>
          </p:nvSpPr>
          <p:spPr bwMode="auto">
            <a:xfrm>
              <a:off x="3375" y="2408"/>
              <a:ext cx="143" cy="260"/>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36" name="Line 33"/>
            <p:cNvSpPr>
              <a:spLocks noChangeShapeType="1"/>
            </p:cNvSpPr>
            <p:nvPr/>
          </p:nvSpPr>
          <p:spPr bwMode="auto">
            <a:xfrm>
              <a:off x="3374" y="2668"/>
              <a:ext cx="174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37" name="Line 34"/>
            <p:cNvSpPr>
              <a:spLocks noChangeShapeType="1"/>
            </p:cNvSpPr>
            <p:nvPr/>
          </p:nvSpPr>
          <p:spPr bwMode="auto">
            <a:xfrm>
              <a:off x="4238" y="2668"/>
              <a:ext cx="633" cy="1335"/>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8" name="Line 35"/>
            <p:cNvSpPr>
              <a:spLocks noChangeShapeType="1"/>
            </p:cNvSpPr>
            <p:nvPr/>
          </p:nvSpPr>
          <p:spPr bwMode="auto">
            <a:xfrm>
              <a:off x="3690" y="2408"/>
              <a:ext cx="308" cy="260"/>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9" name="Line 36"/>
            <p:cNvSpPr>
              <a:spLocks noChangeShapeType="1"/>
            </p:cNvSpPr>
            <p:nvPr/>
          </p:nvSpPr>
          <p:spPr bwMode="auto">
            <a:xfrm>
              <a:off x="3998" y="2668"/>
              <a:ext cx="384" cy="1056"/>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0" name="Line 37"/>
            <p:cNvSpPr>
              <a:spLocks noChangeShapeType="1"/>
            </p:cNvSpPr>
            <p:nvPr/>
          </p:nvSpPr>
          <p:spPr bwMode="auto">
            <a:xfrm>
              <a:off x="4478" y="3724"/>
              <a:ext cx="87" cy="279"/>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1" name="Line 38"/>
            <p:cNvSpPr>
              <a:spLocks noChangeShapeType="1"/>
            </p:cNvSpPr>
            <p:nvPr/>
          </p:nvSpPr>
          <p:spPr bwMode="auto">
            <a:xfrm>
              <a:off x="4430" y="3715"/>
              <a:ext cx="4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42" name="Group 46"/>
            <p:cNvGrpSpPr>
              <a:grpSpLocks/>
            </p:cNvGrpSpPr>
            <p:nvPr/>
          </p:nvGrpSpPr>
          <p:grpSpPr bwMode="auto">
            <a:xfrm>
              <a:off x="3281" y="2681"/>
              <a:ext cx="2001" cy="232"/>
              <a:chOff x="1635" y="2845"/>
              <a:chExt cx="2001" cy="232"/>
            </a:xfrm>
          </p:grpSpPr>
          <p:sp>
            <p:nvSpPr>
              <p:cNvPr id="94252" name="Rectangle 39"/>
              <p:cNvSpPr>
                <a:spLocks noChangeArrowheads="1"/>
              </p:cNvSpPr>
              <p:nvPr/>
            </p:nvSpPr>
            <p:spPr bwMode="auto">
              <a:xfrm>
                <a:off x="1635" y="2845"/>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8</a:t>
                </a:r>
              </a:p>
            </p:txBody>
          </p:sp>
          <p:sp>
            <p:nvSpPr>
              <p:cNvPr id="94253" name="Rectangle 40"/>
              <p:cNvSpPr>
                <a:spLocks noChangeArrowheads="1"/>
              </p:cNvSpPr>
              <p:nvPr/>
            </p:nvSpPr>
            <p:spPr bwMode="auto">
              <a:xfrm>
                <a:off x="1950" y="2845"/>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54" name="Rectangle 41"/>
              <p:cNvSpPr>
                <a:spLocks noChangeArrowheads="1"/>
              </p:cNvSpPr>
              <p:nvPr/>
            </p:nvSpPr>
            <p:spPr bwMode="auto">
              <a:xfrm>
                <a:off x="2187"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12</a:t>
                </a:r>
              </a:p>
            </p:txBody>
          </p:sp>
          <p:sp>
            <p:nvSpPr>
              <p:cNvPr id="94255" name="Rectangle 42"/>
              <p:cNvSpPr>
                <a:spLocks noChangeArrowheads="1"/>
              </p:cNvSpPr>
              <p:nvPr/>
            </p:nvSpPr>
            <p:spPr bwMode="auto">
              <a:xfrm>
                <a:off x="2502"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56" name="Rectangle 43"/>
              <p:cNvSpPr>
                <a:spLocks noChangeArrowheads="1"/>
              </p:cNvSpPr>
              <p:nvPr/>
            </p:nvSpPr>
            <p:spPr bwMode="auto">
              <a:xfrm>
                <a:off x="2816"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57" name="Rectangle 44"/>
              <p:cNvSpPr>
                <a:spLocks noChangeArrowheads="1"/>
              </p:cNvSpPr>
              <p:nvPr/>
            </p:nvSpPr>
            <p:spPr bwMode="auto">
              <a:xfrm>
                <a:off x="3131"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18</a:t>
                </a:r>
              </a:p>
            </p:txBody>
          </p:sp>
          <p:sp>
            <p:nvSpPr>
              <p:cNvPr id="94258" name="Rectangle 45"/>
              <p:cNvSpPr>
                <a:spLocks noChangeArrowheads="1"/>
              </p:cNvSpPr>
              <p:nvPr/>
            </p:nvSpPr>
            <p:spPr bwMode="auto">
              <a:xfrm>
                <a:off x="3446" y="2845"/>
                <a:ext cx="19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43" name="Line 47"/>
            <p:cNvSpPr>
              <a:spLocks noChangeShapeType="1"/>
            </p:cNvSpPr>
            <p:nvPr/>
          </p:nvSpPr>
          <p:spPr bwMode="auto">
            <a:xfrm>
              <a:off x="3356" y="3715"/>
              <a:ext cx="1741"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4" name="Rectangle 48"/>
            <p:cNvSpPr>
              <a:spLocks noChangeArrowheads="1"/>
            </p:cNvSpPr>
            <p:nvPr/>
          </p:nvSpPr>
          <p:spPr bwMode="auto">
            <a:xfrm>
              <a:off x="3086" y="2476"/>
              <a:ext cx="34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chemeClr val="bg1"/>
                  </a:solidFill>
                  <a:latin typeface="Arial" charset="0"/>
                </a:rPr>
                <a:t>AC 117</a:t>
              </a:r>
            </a:p>
          </p:txBody>
        </p:sp>
        <p:sp>
          <p:nvSpPr>
            <p:cNvPr id="94245" name="Rectangle 49"/>
            <p:cNvSpPr>
              <a:spLocks noChangeArrowheads="1"/>
            </p:cNvSpPr>
            <p:nvPr/>
          </p:nvSpPr>
          <p:spPr bwMode="auto">
            <a:xfrm>
              <a:off x="3758" y="2476"/>
              <a:ext cx="37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321</a:t>
              </a:r>
            </a:p>
          </p:txBody>
        </p:sp>
        <p:sp>
          <p:nvSpPr>
            <p:cNvPr id="94246" name="Rectangle 50"/>
            <p:cNvSpPr>
              <a:spLocks noChangeArrowheads="1"/>
            </p:cNvSpPr>
            <p:nvPr/>
          </p:nvSpPr>
          <p:spPr bwMode="auto">
            <a:xfrm>
              <a:off x="4445" y="3236"/>
              <a:ext cx="3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355</a:t>
              </a:r>
            </a:p>
          </p:txBody>
        </p:sp>
        <p:sp>
          <p:nvSpPr>
            <p:cNvPr id="94247" name="Rectangle 51"/>
            <p:cNvSpPr>
              <a:spLocks noChangeArrowheads="1"/>
            </p:cNvSpPr>
            <p:nvPr/>
          </p:nvSpPr>
          <p:spPr bwMode="auto">
            <a:xfrm>
              <a:off x="3944" y="3277"/>
              <a:ext cx="3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AC 123</a:t>
              </a:r>
            </a:p>
          </p:txBody>
        </p:sp>
        <p:sp>
          <p:nvSpPr>
            <p:cNvPr id="94248" name="Line 52"/>
            <p:cNvSpPr>
              <a:spLocks noChangeShapeType="1"/>
            </p:cNvSpPr>
            <p:nvPr/>
          </p:nvSpPr>
          <p:spPr bwMode="auto">
            <a:xfrm>
              <a:off x="4382" y="3714"/>
              <a:ext cx="95" cy="8"/>
            </a:xfrm>
            <a:prstGeom prst="line">
              <a:avLst/>
            </a:prstGeom>
            <a:noFill/>
            <a:ln w="25400">
              <a:solidFill>
                <a:srgbClr val="0F0AE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9" name="Rectangle 55"/>
            <p:cNvSpPr>
              <a:spLocks noChangeArrowheads="1"/>
            </p:cNvSpPr>
            <p:nvPr/>
          </p:nvSpPr>
          <p:spPr bwMode="auto">
            <a:xfrm>
              <a:off x="2750" y="2620"/>
              <a:ext cx="4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Calgary</a:t>
              </a:r>
            </a:p>
          </p:txBody>
        </p:sp>
        <p:sp>
          <p:nvSpPr>
            <p:cNvPr id="94250" name="Rectangle 56"/>
            <p:cNvSpPr>
              <a:spLocks noChangeArrowheads="1"/>
            </p:cNvSpPr>
            <p:nvPr/>
          </p:nvSpPr>
          <p:spPr bwMode="auto">
            <a:xfrm>
              <a:off x="2750" y="3628"/>
              <a:ext cx="4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Toronto</a:t>
              </a:r>
            </a:p>
          </p:txBody>
        </p:sp>
        <p:sp>
          <p:nvSpPr>
            <p:cNvPr id="94251" name="Rectangle 57"/>
            <p:cNvSpPr>
              <a:spLocks noChangeArrowheads="1"/>
            </p:cNvSpPr>
            <p:nvPr/>
          </p:nvSpPr>
          <p:spPr bwMode="auto">
            <a:xfrm>
              <a:off x="2750" y="3976"/>
              <a:ext cx="4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Montreal</a:t>
              </a:r>
            </a:p>
          </p:txBody>
        </p:sp>
      </p:grpSp>
    </p:spTree>
    <p:extLst>
      <p:ext uri="{BB962C8B-B14F-4D97-AF65-F5344CB8AC3E}">
        <p14:creationId xmlns:p14="http://schemas.microsoft.com/office/powerpoint/2010/main" val="360505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8"/>
          <p:cNvSpPr>
            <a:spLocks noGrp="1" noChangeArrowheads="1"/>
          </p:cNvSpPr>
          <p:nvPr>
            <p:ph type="title"/>
          </p:nvPr>
        </p:nvSpPr>
        <p:spPr/>
        <p:txBody>
          <a:bodyPr/>
          <a:lstStyle/>
          <a:p>
            <a:pPr eaLnBrk="1" hangingPunct="1"/>
            <a:r>
              <a:rPr lang="en-US" smtClean="0"/>
              <a:t>When do I take my drugs?</a:t>
            </a:r>
          </a:p>
        </p:txBody>
      </p:sp>
      <p:sp>
        <p:nvSpPr>
          <p:cNvPr id="95235" name="Rectangle 29"/>
          <p:cNvSpPr>
            <a:spLocks noGrp="1" noChangeArrowheads="1"/>
          </p:cNvSpPr>
          <p:nvPr>
            <p:ph type="body" idx="1"/>
          </p:nvPr>
        </p:nvSpPr>
        <p:spPr/>
        <p:txBody>
          <a:bodyPr/>
          <a:lstStyle/>
          <a:p>
            <a:pPr marL="0" indent="0" eaLnBrk="1" hangingPunct="1">
              <a:tabLst>
                <a:tab pos="981075" algn="l"/>
                <a:tab pos="1250950" algn="l"/>
              </a:tabLst>
            </a:pPr>
            <a:r>
              <a:rPr lang="en-US" sz="2000" smtClean="0"/>
              <a:t>10 - 30% error rate in taking pills, same for pillbox organizers</a:t>
            </a:r>
            <a:br>
              <a:rPr lang="en-US" sz="2000" smtClean="0"/>
            </a:br>
            <a:endParaRPr lang="en-US" sz="2000" smtClean="0"/>
          </a:p>
          <a:p>
            <a:pPr marL="0" indent="0" eaLnBrk="1" hangingPunct="1">
              <a:tabLst>
                <a:tab pos="981075" algn="l"/>
                <a:tab pos="1250950" algn="l"/>
              </a:tabLst>
            </a:pPr>
            <a:r>
              <a:rPr lang="en-US" sz="1600" smtClean="0">
                <a:latin typeface="Times New Roman" pitchFamily="18" charset="0"/>
              </a:rPr>
              <a:t>Inderal	-	1 tablet 3 times a day</a:t>
            </a:r>
            <a:br>
              <a:rPr lang="en-US" sz="1600" smtClean="0">
                <a:latin typeface="Times New Roman" pitchFamily="18" charset="0"/>
              </a:rPr>
            </a:br>
            <a:r>
              <a:rPr lang="en-US" sz="1600" smtClean="0">
                <a:latin typeface="Times New Roman" pitchFamily="18" charset="0"/>
              </a:rPr>
              <a:t>Lanoxin 	-	1 tablet every a.m.</a:t>
            </a:r>
            <a:br>
              <a:rPr lang="en-US" sz="1600" smtClean="0">
                <a:latin typeface="Times New Roman" pitchFamily="18" charset="0"/>
              </a:rPr>
            </a:br>
            <a:r>
              <a:rPr lang="en-US" sz="1600" smtClean="0">
                <a:latin typeface="Times New Roman" pitchFamily="18" charset="0"/>
              </a:rPr>
              <a:t>Carafate	-	1 tablet before meals and at bedtime</a:t>
            </a:r>
            <a:br>
              <a:rPr lang="en-US" sz="1600" smtClean="0">
                <a:latin typeface="Times New Roman" pitchFamily="18" charset="0"/>
              </a:rPr>
            </a:br>
            <a:r>
              <a:rPr lang="en-US" sz="1600" smtClean="0">
                <a:latin typeface="Times New Roman" pitchFamily="18" charset="0"/>
              </a:rPr>
              <a:t>Zantac  	-	1 tablet every 12 hours (twice a day)</a:t>
            </a:r>
            <a:br>
              <a:rPr lang="en-US" sz="1600" smtClean="0">
                <a:latin typeface="Times New Roman" pitchFamily="18" charset="0"/>
              </a:rPr>
            </a:br>
            <a:r>
              <a:rPr lang="en-US" sz="1600" smtClean="0">
                <a:latin typeface="Times New Roman" pitchFamily="18" charset="0"/>
              </a:rPr>
              <a:t>Quinag 	-	1 tablet 4 times a day</a:t>
            </a:r>
            <a:br>
              <a:rPr lang="en-US" sz="1600" smtClean="0">
                <a:latin typeface="Times New Roman" pitchFamily="18" charset="0"/>
              </a:rPr>
            </a:br>
            <a:r>
              <a:rPr lang="en-US" sz="1600" smtClean="0">
                <a:latin typeface="Times New Roman" pitchFamily="18" charset="0"/>
              </a:rPr>
              <a:t>Couma 	-	1 tablet a day</a:t>
            </a:r>
          </a:p>
        </p:txBody>
      </p:sp>
      <p:grpSp>
        <p:nvGrpSpPr>
          <p:cNvPr id="2" name="Group 27"/>
          <p:cNvGrpSpPr>
            <a:grpSpLocks/>
          </p:cNvGrpSpPr>
          <p:nvPr/>
        </p:nvGrpSpPr>
        <p:grpSpPr bwMode="auto">
          <a:xfrm>
            <a:off x="179388" y="4070350"/>
            <a:ext cx="4411663" cy="2390775"/>
            <a:chOff x="240" y="2304"/>
            <a:chExt cx="2779" cy="1506"/>
          </a:xfrm>
        </p:grpSpPr>
        <p:sp>
          <p:nvSpPr>
            <p:cNvPr id="95239" name="Text Box 11"/>
            <p:cNvSpPr txBox="1">
              <a:spLocks noChangeArrowheads="1"/>
            </p:cNvSpPr>
            <p:nvPr/>
          </p:nvSpPr>
          <p:spPr bwMode="auto">
            <a:xfrm>
              <a:off x="240" y="2304"/>
              <a:ext cx="2779"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         Breakfast     Lunch     Dinner    Bedtime</a:t>
              </a:r>
              <a:br>
                <a:rPr lang="en-US" sz="1800" dirty="0">
                  <a:solidFill>
                    <a:schemeClr val="bg1"/>
                  </a:solidFill>
                  <a:latin typeface="Times New Roman" pitchFamily="18" charset="0"/>
                </a:rPr>
              </a:br>
              <a:r>
                <a:rPr lang="en-US" sz="1800" dirty="0" err="1">
                  <a:solidFill>
                    <a:schemeClr val="bg1"/>
                  </a:solidFill>
                  <a:latin typeface="Times New Roman" pitchFamily="18" charset="0"/>
                </a:rPr>
                <a:t>Lanoxin</a:t>
              </a:r>
              <a:r>
                <a:rPr lang="en-US" sz="1800" dirty="0">
                  <a:solidFill>
                    <a:schemeClr val="bg1"/>
                  </a:solidFill>
                  <a:latin typeface="Times New Roman" pitchFamily="18" charset="0"/>
                </a:rPr>
                <a:t>	O</a:t>
              </a:r>
              <a:br>
                <a:rPr lang="en-US" sz="1800" dirty="0">
                  <a:solidFill>
                    <a:schemeClr val="bg1"/>
                  </a:solidFill>
                  <a:latin typeface="Times New Roman" pitchFamily="18" charset="0"/>
                </a:rPr>
              </a:br>
              <a:r>
                <a:rPr lang="en-US" sz="1800" dirty="0">
                  <a:solidFill>
                    <a:schemeClr val="bg1"/>
                  </a:solidFill>
                  <a:latin typeface="Times New Roman" pitchFamily="18" charset="0"/>
                </a:rPr>
                <a:t>Inderal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Quinag</a:t>
              </a:r>
              <a:r>
                <a:rPr lang="en-US" sz="1800" dirty="0">
                  <a:solidFill>
                    <a:schemeClr val="bg1"/>
                  </a:solidFill>
                  <a:latin typeface="Times New Roman" pitchFamily="18" charset="0"/>
                </a:rPr>
                <a:t>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Carafate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Zantac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Couma</a:t>
              </a:r>
              <a:r>
                <a:rPr lang="en-US" sz="1800" dirty="0">
                  <a:solidFill>
                    <a:schemeClr val="bg1"/>
                  </a:solidFill>
                  <a:latin typeface="Times New Roman" pitchFamily="18" charset="0"/>
                </a:rPr>
                <a:t> 	    	    </a:t>
              </a:r>
              <a:r>
                <a:rPr lang="en-US" sz="1800" dirty="0" smtClean="0">
                  <a:solidFill>
                    <a:schemeClr val="bg1"/>
                  </a:solidFill>
                  <a:latin typeface="Times New Roman" pitchFamily="18" charset="0"/>
                </a:rPr>
                <a:t>		</a:t>
              </a:r>
              <a:r>
                <a:rPr lang="en-US" sz="1800" dirty="0">
                  <a:solidFill>
                    <a:schemeClr val="bg1"/>
                  </a:solidFill>
                  <a:latin typeface="Times New Roman" pitchFamily="18" charset="0"/>
                </a:rPr>
                <a:t>	                O</a:t>
              </a:r>
              <a:endParaRPr lang="en-US" sz="1800" i="1" dirty="0">
                <a:solidFill>
                  <a:schemeClr val="bg1"/>
                </a:solidFill>
                <a:latin typeface="Times New Roman" pitchFamily="18" charset="0"/>
              </a:endParaRPr>
            </a:p>
          </p:txBody>
        </p:sp>
        <p:grpSp>
          <p:nvGrpSpPr>
            <p:cNvPr id="95240" name="Group 17"/>
            <p:cNvGrpSpPr>
              <a:grpSpLocks/>
            </p:cNvGrpSpPr>
            <p:nvPr/>
          </p:nvGrpSpPr>
          <p:grpSpPr bwMode="auto">
            <a:xfrm>
              <a:off x="288" y="2736"/>
              <a:ext cx="2688" cy="864"/>
              <a:chOff x="384" y="2736"/>
              <a:chExt cx="3408" cy="864"/>
            </a:xfrm>
          </p:grpSpPr>
          <p:sp>
            <p:nvSpPr>
              <p:cNvPr id="95241" name="Line 12"/>
              <p:cNvSpPr>
                <a:spLocks noChangeShapeType="1"/>
              </p:cNvSpPr>
              <p:nvPr/>
            </p:nvSpPr>
            <p:spPr bwMode="auto">
              <a:xfrm>
                <a:off x="384" y="273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2" name="Line 13"/>
              <p:cNvSpPr>
                <a:spLocks noChangeShapeType="1"/>
              </p:cNvSpPr>
              <p:nvPr/>
            </p:nvSpPr>
            <p:spPr bwMode="auto">
              <a:xfrm>
                <a:off x="384" y="297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3" name="Line 14"/>
              <p:cNvSpPr>
                <a:spLocks noChangeShapeType="1"/>
              </p:cNvSpPr>
              <p:nvPr/>
            </p:nvSpPr>
            <p:spPr bwMode="auto">
              <a:xfrm>
                <a:off x="384" y="316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4" name="Line 15"/>
              <p:cNvSpPr>
                <a:spLocks noChangeShapeType="1"/>
              </p:cNvSpPr>
              <p:nvPr/>
            </p:nvSpPr>
            <p:spPr bwMode="auto">
              <a:xfrm>
                <a:off x="384" y="340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5" name="Line 16"/>
              <p:cNvSpPr>
                <a:spLocks noChangeShapeType="1"/>
              </p:cNvSpPr>
              <p:nvPr/>
            </p:nvSpPr>
            <p:spPr bwMode="auto">
              <a:xfrm>
                <a:off x="384" y="3600"/>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grpSp>
      </p:grpSp>
      <p:sp>
        <p:nvSpPr>
          <p:cNvPr id="8212" name="Text Box 20"/>
          <p:cNvSpPr txBox="1">
            <a:spLocks noChangeArrowheads="1"/>
          </p:cNvSpPr>
          <p:nvPr/>
        </p:nvSpPr>
        <p:spPr bwMode="auto">
          <a:xfrm>
            <a:off x="5245100" y="4076700"/>
            <a:ext cx="38989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Breakfast	  Lunch	Dinner    Bedtime</a:t>
            </a:r>
            <a:br>
              <a:rPr lang="en-US" sz="1800" dirty="0">
                <a:solidFill>
                  <a:schemeClr val="bg1"/>
                </a:solidFill>
                <a:latin typeface="Times New Roman" pitchFamily="18" charset="0"/>
              </a:rPr>
            </a:br>
            <a:r>
              <a:rPr lang="en-US" sz="1400" dirty="0" err="1">
                <a:solidFill>
                  <a:schemeClr val="bg1"/>
                </a:solidFill>
                <a:latin typeface="Times New Roman" pitchFamily="18" charset="0"/>
              </a:rPr>
              <a:t>Lanoxin</a:t>
            </a:r>
            <a:r>
              <a:rPr lang="en-US" sz="1400" dirty="0">
                <a:solidFill>
                  <a:schemeClr val="bg1"/>
                </a:solidFill>
                <a:latin typeface="Times New Roman" pitchFamily="18" charset="0"/>
              </a:rPr>
              <a:t/>
            </a:r>
            <a:br>
              <a:rPr lang="en-US" sz="1400" dirty="0">
                <a:solidFill>
                  <a:schemeClr val="bg1"/>
                </a:solidFill>
                <a:latin typeface="Times New Roman" pitchFamily="18" charset="0"/>
              </a:rPr>
            </a:br>
            <a:r>
              <a:rPr lang="en-US" sz="1400" dirty="0">
                <a:solidFill>
                  <a:schemeClr val="bg1"/>
                </a:solidFill>
                <a:latin typeface="Times New Roman" pitchFamily="18" charset="0"/>
              </a:rPr>
              <a:t>Inderal	   Inderal	 Inderal	Inderal 	</a:t>
            </a:r>
            <a:br>
              <a:rPr lang="en-US" sz="1400" dirty="0">
                <a:solidFill>
                  <a:schemeClr val="bg1"/>
                </a:solidFill>
                <a:latin typeface="Times New Roman" pitchFamily="18" charset="0"/>
              </a:rPr>
            </a:b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br>
              <a:rPr lang="en-US" sz="1400" dirty="0">
                <a:solidFill>
                  <a:schemeClr val="bg1"/>
                </a:solidFill>
                <a:latin typeface="Times New Roman" pitchFamily="18" charset="0"/>
              </a:rPr>
            </a:br>
            <a:r>
              <a:rPr lang="en-US" sz="1400" dirty="0">
                <a:solidFill>
                  <a:schemeClr val="bg1"/>
                </a:solidFill>
                <a:latin typeface="Times New Roman" pitchFamily="18" charset="0"/>
              </a:rPr>
              <a:t>Carafate 	   Carafate 	 Carafate 	Carafate</a:t>
            </a:r>
            <a:r>
              <a:rPr lang="en-US" sz="1800" dirty="0">
                <a:solidFill>
                  <a:schemeClr val="bg1"/>
                </a:solidFill>
                <a:latin typeface="Times New Roman" pitchFamily="18" charset="0"/>
              </a:rPr>
              <a:t> 	 </a:t>
            </a:r>
            <a:br>
              <a:rPr lang="en-US" sz="1800" dirty="0">
                <a:solidFill>
                  <a:schemeClr val="bg1"/>
                </a:solidFill>
                <a:latin typeface="Times New Roman" pitchFamily="18" charset="0"/>
              </a:rPr>
            </a:b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Zantac </a:t>
            </a: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Zantac </a:t>
            </a:r>
            <a:br>
              <a:rPr lang="en-US" sz="1400" dirty="0">
                <a:solidFill>
                  <a:schemeClr val="bg1"/>
                </a:solidFill>
                <a:latin typeface="Times New Roman" pitchFamily="18" charset="0"/>
              </a:rPr>
            </a:b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Couma</a:t>
            </a:r>
            <a:endParaRPr lang="en-US" sz="1800" i="1" dirty="0">
              <a:solidFill>
                <a:schemeClr val="bg1"/>
              </a:solidFill>
              <a:latin typeface="Times New Roman" pitchFamily="18" charset="0"/>
            </a:endParaRPr>
          </a:p>
          <a:p>
            <a:pPr>
              <a:lnSpc>
                <a:spcPct val="120000"/>
              </a:lnSpc>
            </a:pPr>
            <a:r>
              <a:rPr lang="en-US" sz="1800" b="1" dirty="0">
                <a:solidFill>
                  <a:schemeClr val="bg1"/>
                </a:solidFill>
                <a:latin typeface="Times New Roman" pitchFamily="18" charset="0"/>
              </a:rPr>
              <a:t>	</a:t>
            </a:r>
          </a:p>
        </p:txBody>
      </p:sp>
      <p:sp>
        <p:nvSpPr>
          <p:cNvPr id="95238" name="Rectangle 31"/>
          <p:cNvSpPr>
            <a:spLocks noChangeArrowheads="1"/>
          </p:cNvSpPr>
          <p:nvPr/>
        </p:nvSpPr>
        <p:spPr bwMode="auto">
          <a:xfrm>
            <a:off x="71438" y="6675438"/>
            <a:ext cx="4356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0" anchor="ctr">
            <a:spAutoFit/>
          </a:bodyPr>
          <a:lstStyle/>
          <a:p>
            <a:r>
              <a:rPr lang="en-US" sz="900">
                <a:solidFill>
                  <a:srgbClr val="808080"/>
                </a:solidFill>
                <a:latin typeface="Verdana" pitchFamily="34" charset="0"/>
              </a:rPr>
              <a:t>Adapted from Donald Norman</a:t>
            </a:r>
            <a:endParaRPr lang="en-US"/>
          </a:p>
        </p:txBody>
      </p:sp>
    </p:spTree>
    <p:extLst>
      <p:ext uri="{BB962C8B-B14F-4D97-AF65-F5344CB8AC3E}">
        <p14:creationId xmlns:p14="http://schemas.microsoft.com/office/powerpoint/2010/main" val="619997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1+#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3" name="Content Placeholder 2"/>
          <p:cNvSpPr>
            <a:spLocks noGrp="1"/>
          </p:cNvSpPr>
          <p:nvPr>
            <p:ph idx="1"/>
          </p:nvPr>
        </p:nvSpPr>
        <p:spPr>
          <a:xfrm>
            <a:off x="3945466" y="1600200"/>
            <a:ext cx="4741333" cy="4525963"/>
          </a:xfrm>
        </p:spPr>
        <p:txBody>
          <a:bodyPr/>
          <a:lstStyle/>
          <a:p>
            <a:r>
              <a:rPr lang="en-US" dirty="0" smtClean="0"/>
              <a:t>How to analyze these four data sets?</a:t>
            </a:r>
          </a:p>
          <a:p>
            <a:pPr lvl="1"/>
            <a:r>
              <a:rPr lang="en-US" dirty="0" smtClean="0"/>
              <a:t>» averages</a:t>
            </a:r>
          </a:p>
          <a:p>
            <a:pPr lvl="1"/>
            <a:r>
              <a:rPr lang="en-US" dirty="0" smtClean="0"/>
              <a:t>» variances</a:t>
            </a:r>
          </a:p>
          <a:p>
            <a:pPr lvl="1"/>
            <a:r>
              <a:rPr lang="en-US" dirty="0" smtClean="0"/>
              <a:t>» correlation</a:t>
            </a:r>
          </a:p>
          <a:p>
            <a:pPr lvl="1"/>
            <a:r>
              <a:rPr lang="en-US" dirty="0" smtClean="0"/>
              <a:t>» linear regression</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6" name="Picture 5"/>
          <p:cNvPicPr>
            <a:picLocks noChangeAspect="1"/>
          </p:cNvPicPr>
          <p:nvPr/>
        </p:nvPicPr>
        <p:blipFill>
          <a:blip r:embed="rId3"/>
          <a:stretch>
            <a:fillRect/>
          </a:stretch>
        </p:blipFill>
        <p:spPr>
          <a:xfrm>
            <a:off x="457200" y="1600200"/>
            <a:ext cx="3365500" cy="4013200"/>
          </a:xfrm>
          <a:prstGeom prst="rect">
            <a:avLst/>
          </a:prstGeom>
        </p:spPr>
      </p:pic>
    </p:spTree>
    <p:extLst>
      <p:ext uri="{BB962C8B-B14F-4D97-AF65-F5344CB8AC3E}">
        <p14:creationId xmlns:p14="http://schemas.microsoft.com/office/powerpoint/2010/main" val="292803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7" name="Picture 6"/>
          <p:cNvPicPr>
            <a:picLocks noChangeAspect="1"/>
          </p:cNvPicPr>
          <p:nvPr/>
        </p:nvPicPr>
        <p:blipFill>
          <a:blip r:embed="rId3"/>
          <a:stretch>
            <a:fillRect/>
          </a:stretch>
        </p:blipFill>
        <p:spPr>
          <a:xfrm>
            <a:off x="1866900" y="1204369"/>
            <a:ext cx="5469467" cy="1741180"/>
          </a:xfrm>
          <a:prstGeom prst="rect">
            <a:avLst/>
          </a:prstGeom>
        </p:spPr>
      </p:pic>
      <p:pic>
        <p:nvPicPr>
          <p:cNvPr id="8" name="Picture 7"/>
          <p:cNvPicPr>
            <a:picLocks noChangeAspect="1"/>
          </p:cNvPicPr>
          <p:nvPr/>
        </p:nvPicPr>
        <p:blipFill>
          <a:blip r:embed="rId4"/>
          <a:stretch>
            <a:fillRect/>
          </a:stretch>
        </p:blipFill>
        <p:spPr>
          <a:xfrm>
            <a:off x="1866900" y="3064083"/>
            <a:ext cx="5410200" cy="3949700"/>
          </a:xfrm>
          <a:prstGeom prst="rect">
            <a:avLst/>
          </a:prstGeom>
        </p:spPr>
      </p:pic>
    </p:spTree>
    <p:extLst>
      <p:ext uri="{BB962C8B-B14F-4D97-AF65-F5344CB8AC3E}">
        <p14:creationId xmlns:p14="http://schemas.microsoft.com/office/powerpoint/2010/main" val="2728852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lIns="92075" tIns="46038" rIns="92075" bIns="46038">
            <a:normAutofit fontScale="90000"/>
          </a:bodyPr>
          <a:lstStyle/>
          <a:p>
            <a:pPr eaLnBrk="1" hangingPunct="1"/>
            <a:r>
              <a:rPr lang="en-US" dirty="0">
                <a:latin typeface="Verdana" charset="0"/>
                <a:cs typeface="Arial" charset="0"/>
              </a:rPr>
              <a:t>Which representation is best?</a:t>
            </a:r>
          </a:p>
        </p:txBody>
      </p:sp>
      <p:sp>
        <p:nvSpPr>
          <p:cNvPr id="97283" name="Rectangle 3"/>
          <p:cNvSpPr>
            <a:spLocks noGrp="1" noChangeArrowheads="1"/>
          </p:cNvSpPr>
          <p:nvPr>
            <p:ph type="body" idx="1"/>
          </p:nvPr>
        </p:nvSpPr>
        <p:spPr>
          <a:noFill/>
        </p:spPr>
        <p:txBody>
          <a:bodyPr lIns="92075" tIns="46038" rIns="92075" bIns="46038"/>
          <a:lstStyle/>
          <a:p>
            <a:pPr marL="0" indent="0" eaLnBrk="1" hangingPunct="1"/>
            <a:r>
              <a:rPr lang="en-US">
                <a:latin typeface="Verdana" charset="0"/>
                <a:cs typeface="Arial" charset="0"/>
              </a:rPr>
              <a:t>depends heavily on task</a:t>
            </a:r>
          </a:p>
        </p:txBody>
      </p:sp>
      <p:pic>
        <p:nvPicPr>
          <p:cNvPr id="972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209800"/>
            <a:ext cx="21796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2233613"/>
            <a:ext cx="22225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8" y="2235200"/>
            <a:ext cx="21574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7"/>
          <p:cNvSpPr>
            <a:spLocks noChangeArrowheads="1"/>
          </p:cNvSpPr>
          <p:nvPr/>
        </p:nvSpPr>
        <p:spPr bwMode="auto">
          <a:xfrm>
            <a:off x="831850" y="5718175"/>
            <a:ext cx="142598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What is precise </a:t>
            </a:r>
            <a:br>
              <a:rPr lang="en-US" sz="1400" dirty="0">
                <a:solidFill>
                  <a:srgbClr val="FFFFFF"/>
                </a:solidFill>
                <a:latin typeface="Arial" charset="0"/>
                <a:cs typeface="Arial" charset="0"/>
              </a:rPr>
            </a:br>
            <a:r>
              <a:rPr lang="en-US" sz="1400" dirty="0">
                <a:solidFill>
                  <a:srgbClr val="FFFFFF"/>
                </a:solidFill>
                <a:latin typeface="Arial" charset="0"/>
                <a:cs typeface="Arial" charset="0"/>
              </a:rPr>
              <a:t>value?</a:t>
            </a:r>
          </a:p>
        </p:txBody>
      </p:sp>
      <p:sp>
        <p:nvSpPr>
          <p:cNvPr id="97288" name="Rectangle 8"/>
          <p:cNvSpPr>
            <a:spLocks noChangeArrowheads="1"/>
          </p:cNvSpPr>
          <p:nvPr/>
        </p:nvSpPr>
        <p:spPr bwMode="auto">
          <a:xfrm>
            <a:off x="2927350" y="5803900"/>
            <a:ext cx="234152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How does the performance</a:t>
            </a:r>
          </a:p>
          <a:p>
            <a:pPr eaLnBrk="0" hangingPunct="0"/>
            <a:r>
              <a:rPr lang="en-US" sz="1400" dirty="0">
                <a:solidFill>
                  <a:srgbClr val="FFFFFF"/>
                </a:solidFill>
                <a:latin typeface="Arial" charset="0"/>
                <a:cs typeface="Arial" charset="0"/>
              </a:rPr>
              <a:t>now compared to its peak?</a:t>
            </a:r>
          </a:p>
        </p:txBody>
      </p:sp>
      <p:sp>
        <p:nvSpPr>
          <p:cNvPr id="97289" name="Rectangle 9"/>
          <p:cNvSpPr>
            <a:spLocks noChangeArrowheads="1"/>
          </p:cNvSpPr>
          <p:nvPr/>
        </p:nvSpPr>
        <p:spPr bwMode="auto">
          <a:xfrm>
            <a:off x="5594350" y="5813425"/>
            <a:ext cx="204206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a:solidFill>
                  <a:srgbClr val="FFFFFF"/>
                </a:solidFill>
                <a:latin typeface="Arial" charset="0"/>
                <a:cs typeface="Arial" charset="0"/>
              </a:rPr>
              <a:t>How does performance</a:t>
            </a:r>
            <a:br>
              <a:rPr lang="en-US" sz="1400">
                <a:solidFill>
                  <a:srgbClr val="FFFFFF"/>
                </a:solidFill>
                <a:latin typeface="Arial" charset="0"/>
                <a:cs typeface="Arial" charset="0"/>
              </a:rPr>
            </a:br>
            <a:r>
              <a:rPr lang="en-US" sz="1400">
                <a:solidFill>
                  <a:srgbClr val="FFFFFF"/>
                </a:solidFill>
                <a:latin typeface="Arial" charset="0"/>
                <a:cs typeface="Arial" charset="0"/>
              </a:rPr>
              <a:t>change over time?</a:t>
            </a:r>
          </a:p>
        </p:txBody>
      </p:sp>
    </p:spTree>
    <p:extLst>
      <p:ext uri="{BB962C8B-B14F-4D97-AF65-F5344CB8AC3E}">
        <p14:creationId xmlns:p14="http://schemas.microsoft.com/office/powerpoint/2010/main" val="1005518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Information Representation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 Maps: Napkin Sketches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1026" name="Picture 2" descr="bing_destinatio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17638"/>
            <a:ext cx="8813800" cy="440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798145"/>
            <a:ext cx="8813800" cy="923330"/>
          </a:xfrm>
          <a:prstGeom prst="rect">
            <a:avLst/>
          </a:prstGeom>
          <a:noFill/>
        </p:spPr>
        <p:txBody>
          <a:bodyPr wrap="square" rtlCol="0">
            <a:spAutoFit/>
          </a:bodyPr>
          <a:lstStyle/>
          <a:p>
            <a:r>
              <a:rPr lang="en-US" dirty="0" smtClean="0">
                <a:solidFill>
                  <a:srgbClr val="FFFFFF"/>
                </a:solidFill>
              </a:rPr>
              <a:t>Each of these is good for different kinds of things. The napkin sketch is useful when trying to get from one place to another, and knowing which roads are the relevant ones. The regular map view is useful if you get lost! Also useful for seeing other features of the map.</a:t>
            </a:r>
            <a:endParaRPr lang="en-US" dirty="0">
              <a:solidFill>
                <a:srgbClr val="FFFFFF"/>
              </a:solidFill>
            </a:endParaRPr>
          </a:p>
        </p:txBody>
      </p:sp>
    </p:spTree>
    <p:extLst>
      <p:ext uri="{BB962C8B-B14F-4D97-AF65-F5344CB8AC3E}">
        <p14:creationId xmlns:p14="http://schemas.microsoft.com/office/powerpoint/2010/main" val="191939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representation is best?</a:t>
            </a:r>
            <a:endParaRPr lang="en-US" dirty="0"/>
          </a:p>
        </p:txBody>
      </p:sp>
      <p:sp>
        <p:nvSpPr>
          <p:cNvPr id="3" name="Content Placeholder 2"/>
          <p:cNvSpPr>
            <a:spLocks noGrp="1"/>
          </p:cNvSpPr>
          <p:nvPr>
            <p:ph idx="1"/>
          </p:nvPr>
        </p:nvSpPr>
        <p:spPr/>
        <p:txBody>
          <a:bodyPr/>
          <a:lstStyle/>
          <a:p>
            <a:r>
              <a:rPr lang="en-US" dirty="0"/>
              <a:t>d</a:t>
            </a:r>
            <a:r>
              <a:rPr lang="en-US" dirty="0" smtClean="0"/>
              <a:t>epends also on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800" r="90000"/>
                    </a14:imgEffect>
                  </a14:imgLayer>
                </a14:imgProps>
              </a:ext>
            </a:extLst>
          </a:blip>
          <a:stretch>
            <a:fillRect/>
          </a:stretch>
        </p:blipFill>
        <p:spPr>
          <a:xfrm>
            <a:off x="121444" y="2090344"/>
            <a:ext cx="4958556" cy="3966844"/>
          </a:xfrm>
          <a:prstGeom prst="rect">
            <a:avLst/>
          </a:prstGeom>
        </p:spPr>
      </p:pic>
      <p:pic>
        <p:nvPicPr>
          <p:cNvPr id="6" name="Picture 5"/>
          <p:cNvPicPr>
            <a:picLocks noChangeAspect="1"/>
          </p:cNvPicPr>
          <p:nvPr/>
        </p:nvPicPr>
        <p:blipFill>
          <a:blip r:embed="rId5"/>
          <a:stretch>
            <a:fillRect/>
          </a:stretch>
        </p:blipFill>
        <p:spPr>
          <a:xfrm>
            <a:off x="4797398" y="3454400"/>
            <a:ext cx="4346602" cy="1386416"/>
          </a:xfrm>
          <a:prstGeom prst="rect">
            <a:avLst/>
          </a:prstGeom>
        </p:spPr>
      </p:pic>
      <p:sp>
        <p:nvSpPr>
          <p:cNvPr id="7" name="Rectangle 8"/>
          <p:cNvSpPr>
            <a:spLocks noChangeArrowheads="1"/>
          </p:cNvSpPr>
          <p:nvPr/>
        </p:nvSpPr>
        <p:spPr bwMode="auto">
          <a:xfrm>
            <a:off x="1572684" y="5817744"/>
            <a:ext cx="719878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sz="1400" dirty="0" smtClean="0">
                <a:solidFill>
                  <a:srgbClr val="FFFFFF"/>
                </a:solidFill>
                <a:latin typeface="Arial" charset="0"/>
                <a:cs typeface="Arial" charset="0"/>
              </a:rPr>
              <a:t>What station am I listening to? What is my ability to look at the display?</a:t>
            </a:r>
            <a:endParaRPr lang="en-US" sz="1400" dirty="0">
              <a:solidFill>
                <a:srgbClr val="FFFFFF"/>
              </a:solidFill>
              <a:latin typeface="Arial" charset="0"/>
              <a:cs typeface="Arial" charset="0"/>
            </a:endParaRPr>
          </a:p>
        </p:txBody>
      </p:sp>
    </p:spTree>
    <p:extLst>
      <p:ext uri="{BB962C8B-B14F-4D97-AF65-F5344CB8AC3E}">
        <p14:creationId xmlns:p14="http://schemas.microsoft.com/office/powerpoint/2010/main" val="1110796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a:t>
            </a:r>
            <a:r>
              <a:rPr lang="en-US" dirty="0" err="1" smtClean="0"/>
              <a:t>Tufte</a:t>
            </a:r>
            <a:endParaRPr lang="en-US" dirty="0"/>
          </a:p>
        </p:txBody>
      </p:sp>
      <p:sp>
        <p:nvSpPr>
          <p:cNvPr id="3" name="Content Placeholder 2"/>
          <p:cNvSpPr>
            <a:spLocks noGrp="1"/>
          </p:cNvSpPr>
          <p:nvPr>
            <p:ph idx="1"/>
          </p:nvPr>
        </p:nvSpPr>
        <p:spPr/>
        <p:txBody>
          <a:bodyPr/>
          <a:lstStyle/>
          <a:p>
            <a:r>
              <a:rPr lang="en-US" dirty="0" smtClean="0"/>
              <a:t>PowerPoint can do harm</a:t>
            </a:r>
          </a:p>
          <a:p>
            <a:pPr lvl="1"/>
            <a:r>
              <a:rPr lang="en-US" dirty="0" smtClean="0"/>
              <a:t>» changes the way we think</a:t>
            </a:r>
          </a:p>
          <a:p>
            <a:pPr lvl="1"/>
            <a:r>
              <a:rPr lang="en-US" dirty="0" smtClean="0"/>
              <a:t>» changes the way we do presentations</a:t>
            </a:r>
          </a:p>
          <a:p>
            <a:pPr lvl="1"/>
            <a:r>
              <a:rPr lang="en-US" dirty="0" smtClean="0"/>
              <a:t>» argues that it caused the 1988 NASA Columbia disaster</a:t>
            </a:r>
          </a:p>
          <a:p>
            <a:r>
              <a:rPr lang="en-US" dirty="0" smtClean="0"/>
              <a:t>Chart junk is confusing, overly prevalent and unnecessary</a:t>
            </a:r>
          </a:p>
          <a:p>
            <a:r>
              <a:rPr lang="en-US" dirty="0" smtClean="0"/>
              <a:t>Goal should be high data density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63313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p:txBody>
          <a:bodyPr>
            <a:normAutofit fontScale="77500" lnSpcReduction="20000"/>
          </a:bodyPr>
          <a:lstStyle/>
          <a:p>
            <a:pPr marL="0" indent="0" eaLnBrk="1" hangingPunct="1"/>
            <a:r>
              <a:rPr lang="ja-JP" altLang="en-US" dirty="0">
                <a:latin typeface="Verdana" charset="0"/>
                <a:cs typeface="Arial" charset="0"/>
              </a:rPr>
              <a:t>“</a:t>
            </a:r>
            <a:r>
              <a:rPr lang="en-US" dirty="0">
                <a:latin typeface="Verdana" charset="0"/>
                <a:cs typeface="Arial" charset="0"/>
              </a:rPr>
              <a:t>…the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a:t>
            </a:r>
            <a:r>
              <a:rPr lang="en-US" dirty="0" err="1">
                <a:latin typeface="Verdana" charset="0"/>
                <a:cs typeface="Arial" charset="0"/>
              </a:rPr>
              <a:t>chartjunk</a:t>
            </a:r>
            <a:r>
              <a:rPr lang="en-US" dirty="0">
                <a:latin typeface="Verdana" charset="0"/>
                <a:cs typeface="Arial" charset="0"/>
              </a:rPr>
              <a:t>…</a:t>
            </a:r>
            <a:r>
              <a:rPr lang="ja-JP" altLang="en-US" dirty="0">
                <a:latin typeface="Verdana" charset="0"/>
                <a:cs typeface="Arial" charset="0"/>
              </a:rPr>
              <a:t>“</a:t>
            </a:r>
            <a:endParaRPr lang="en-US" dirty="0">
              <a:latin typeface="Verdana" charset="0"/>
              <a:cs typeface="Arial" charset="0"/>
            </a:endParaRPr>
          </a:p>
          <a:p>
            <a:pPr marL="0" indent="0" eaLnBrk="1" hangingPunct="1"/>
            <a:endParaRPr lang="en-US" dirty="0">
              <a:latin typeface="Verdana" charset="0"/>
              <a:cs typeface="Arial" charset="0"/>
            </a:endParaRPr>
          </a:p>
          <a:p>
            <a:pPr marL="0" indent="0" algn="r" eaLnBrk="1" hangingPunct="1"/>
            <a:r>
              <a:rPr lang="en-US" dirty="0" err="1">
                <a:latin typeface="Verdana" charset="0"/>
                <a:cs typeface="Arial" charset="0"/>
              </a:rPr>
              <a:t>Tufte</a:t>
            </a:r>
            <a:r>
              <a:rPr lang="en-US" dirty="0">
                <a:latin typeface="Verdana" charset="0"/>
                <a:cs typeface="Arial" charset="0"/>
              </a:rPr>
              <a:t>,</a:t>
            </a:r>
            <a:r>
              <a:rPr lang="en-US" i="1" dirty="0">
                <a:latin typeface="Verdana" charset="0"/>
                <a:cs typeface="Arial" charset="0"/>
              </a:rPr>
              <a:t> The Visual Display of Quantitative Information</a:t>
            </a:r>
            <a:r>
              <a:rPr lang="en-US" dirty="0">
                <a:latin typeface="Verdana" charset="0"/>
                <a:cs typeface="Arial" charset="0"/>
              </a:rPr>
              <a:t>.</a:t>
            </a:r>
          </a:p>
          <a:p>
            <a:pPr marL="0" indent="0" eaLnBrk="1" hangingPunct="1"/>
            <a:endParaRPr lang="en-US" dirty="0">
              <a:latin typeface="Verdana" charset="0"/>
              <a:cs typeface="Arial" charset="0"/>
            </a:endParaRPr>
          </a:p>
        </p:txBody>
      </p:sp>
      <p:sp>
        <p:nvSpPr>
          <p:cNvPr id="4" name="Title 1"/>
          <p:cNvSpPr>
            <a:spLocks noGrp="1"/>
          </p:cNvSpPr>
          <p:nvPr>
            <p:ph type="title"/>
          </p:nvPr>
        </p:nvSpPr>
        <p:spPr>
          <a:xfrm>
            <a:off x="457200" y="274638"/>
            <a:ext cx="8229600" cy="1143000"/>
          </a:xfrm>
        </p:spPr>
        <p:txBody>
          <a:bodyPr/>
          <a:lstStyle/>
          <a:p>
            <a:r>
              <a:rPr lang="en-US" dirty="0" smtClean="0"/>
              <a:t>Chart Junk does Harm…</a:t>
            </a:r>
            <a:endParaRPr lang="en-US" dirty="0"/>
          </a:p>
        </p:txBody>
      </p:sp>
    </p:spTree>
    <p:extLst>
      <p:ext uri="{BB962C8B-B14F-4D97-AF65-F5344CB8AC3E}">
        <p14:creationId xmlns:p14="http://schemas.microsoft.com/office/powerpoint/2010/main" val="15117155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sz="2400">
                <a:latin typeface="Verdana" charset="0"/>
                <a:cs typeface="Arial" charset="0"/>
              </a:rPr>
              <a:t>Chart Junk: confusing &amp; unnecessary visual elements </a:t>
            </a:r>
          </a:p>
        </p:txBody>
      </p:sp>
      <p:sp>
        <p:nvSpPr>
          <p:cNvPr id="65539" name="Rectangle 3"/>
          <p:cNvSpPr>
            <a:spLocks noGrp="1" noChangeArrowheads="1"/>
          </p:cNvSpPr>
          <p:nvPr>
            <p:ph type="body" idx="1"/>
          </p:nvPr>
        </p:nvSpPr>
        <p:spPr>
          <a:xfrm>
            <a:off x="539750" y="1557338"/>
            <a:ext cx="8183563" cy="1763712"/>
          </a:xfrm>
          <a:noFill/>
        </p:spPr>
        <p:txBody>
          <a:bodyPr lIns="92075" tIns="46038" rIns="92075" bIns="46038">
            <a:normAutofit fontScale="85000" lnSpcReduction="10000"/>
          </a:bodyPr>
          <a:lstStyle/>
          <a:p>
            <a:pPr marL="0" indent="0" eaLnBrk="1" hangingPunct="1"/>
            <a:r>
              <a:rPr lang="en-US">
                <a:latin typeface="Verdana" charset="0"/>
                <a:cs typeface="Arial" charset="0"/>
              </a:rPr>
              <a:t>Information display is not just pretty graphics</a:t>
            </a:r>
          </a:p>
          <a:p>
            <a:pPr lvl="1" eaLnBrk="1" hangingPunct="1"/>
            <a:r>
              <a:rPr lang="en-US">
                <a:latin typeface="Verdana" charset="0"/>
                <a:cs typeface="Arial" charset="0"/>
              </a:rPr>
              <a:t>graphical re-design by amateurs on computers gives us </a:t>
            </a:r>
          </a:p>
          <a:p>
            <a:pPr lvl="2" eaLnBrk="1" hangingPunct="1">
              <a:buFontTx/>
              <a:buNone/>
            </a:pPr>
            <a:r>
              <a:rPr lang="ja-JP" altLang="en-US">
                <a:latin typeface="Verdana" charset="0"/>
                <a:cs typeface="Arial" charset="0"/>
              </a:rPr>
              <a:t>“</a:t>
            </a:r>
            <a:r>
              <a:rPr lang="en-US">
                <a:latin typeface="Verdana" charset="0"/>
                <a:cs typeface="Arial" charset="0"/>
              </a:rPr>
              <a:t>fontitis,</a:t>
            </a:r>
            <a:r>
              <a:rPr lang="ja-JP" altLang="en-US">
                <a:latin typeface="Verdana" charset="0"/>
                <a:cs typeface="Arial" charset="0"/>
              </a:rPr>
              <a:t>”</a:t>
            </a:r>
            <a:r>
              <a:rPr lang="en-US">
                <a:latin typeface="Verdana" charset="0"/>
                <a:cs typeface="Arial" charset="0"/>
              </a:rPr>
              <a:t> </a:t>
            </a:r>
            <a:r>
              <a:rPr lang="ja-JP" altLang="en-US">
                <a:latin typeface="Verdana" charset="0"/>
                <a:cs typeface="Arial" charset="0"/>
              </a:rPr>
              <a:t>“</a:t>
            </a:r>
            <a:r>
              <a:rPr lang="en-US">
                <a:latin typeface="Verdana" charset="0"/>
                <a:cs typeface="Arial" charset="0"/>
              </a:rPr>
              <a:t>chart-junk,</a:t>
            </a:r>
            <a:r>
              <a:rPr lang="ja-JP" altLang="en-US">
                <a:latin typeface="Verdana" charset="0"/>
                <a:cs typeface="Arial" charset="0"/>
              </a:rPr>
              <a:t>”</a:t>
            </a:r>
            <a:r>
              <a:rPr lang="en-US">
                <a:latin typeface="Verdana" charset="0"/>
                <a:cs typeface="Arial" charset="0"/>
              </a:rPr>
              <a:t> etc.</a:t>
            </a:r>
          </a:p>
        </p:txBody>
      </p:sp>
      <p:pic>
        <p:nvPicPr>
          <p:cNvPr id="65540" name="Picture 4"/>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3321049"/>
            <a:ext cx="8524875" cy="346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387571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lIns="92075" tIns="46038" rIns="92075" bIns="46038">
            <a:normAutofit fontScale="90000"/>
          </a:bodyPr>
          <a:lstStyle/>
          <a:p>
            <a:pPr eaLnBrk="1" hangingPunct="1"/>
            <a:r>
              <a:rPr lang="en-US">
                <a:solidFill>
                  <a:srgbClr val="FFFFFF"/>
                </a:solidFill>
                <a:latin typeface="Verdana" charset="0"/>
                <a:cs typeface="Arial" charset="0"/>
              </a:rPr>
              <a:t>Chart Junk: </a:t>
            </a:r>
            <a:r>
              <a:rPr lang="en-US" sz="2000">
                <a:solidFill>
                  <a:srgbClr val="FFFFFF"/>
                </a:solidFill>
                <a:latin typeface="Verdana" charset="0"/>
                <a:cs typeface="Arial" charset="0"/>
              </a:rPr>
              <a:t>Removing deception and simplification</a:t>
            </a:r>
            <a:r>
              <a:rPr lang="en-US">
                <a:solidFill>
                  <a:srgbClr val="FFFFFF"/>
                </a:solidFill>
                <a:latin typeface="Verdana" charset="0"/>
                <a:cs typeface="Arial" charset="0"/>
              </a:rPr>
              <a:t> </a:t>
            </a:r>
          </a:p>
        </p:txBody>
      </p:sp>
      <p:graphicFrame>
        <p:nvGraphicFramePr>
          <p:cNvPr id="2050" name="Object 3"/>
          <p:cNvGraphicFramePr>
            <a:graphicFrameLocks/>
          </p:cNvGraphicFramePr>
          <p:nvPr>
            <p:extLst>
              <p:ext uri="{D42A27DB-BD31-4B8C-83A1-F6EECF244321}">
                <p14:modId xmlns:p14="http://schemas.microsoft.com/office/powerpoint/2010/main" val="3389209406"/>
              </p:ext>
            </p:extLst>
          </p:nvPr>
        </p:nvGraphicFramePr>
        <p:xfrm>
          <a:off x="600075" y="1473200"/>
          <a:ext cx="4564063" cy="2528888"/>
        </p:xfrm>
        <a:graphic>
          <a:graphicData uri="http://schemas.openxmlformats.org/presentationml/2006/ole">
            <mc:AlternateContent xmlns:mc="http://schemas.openxmlformats.org/markup-compatibility/2006">
              <mc:Choice xmlns:v="urn:schemas-microsoft-com:vml" Requires="v">
                <p:oleObj spid="_x0000_s6155" name="Chart" r:id="rId3" imgW="7442200" imgH="4127500" progId="MSGraph.Chart.8">
                  <p:embed followColorScheme="full"/>
                </p:oleObj>
              </mc:Choice>
              <mc:Fallback>
                <p:oleObj name="Chart" r:id="rId3" imgW="7442200" imgH="4127500" progId="MSGraph.Chart.8">
                  <p:embed followColorScheme="full"/>
                  <p:pic>
                    <p:nvPicPr>
                      <p:cNvPr id="0" name=""/>
                      <p:cNvPicPr>
                        <a:picLocks noChangeArrowheads="1"/>
                      </p:cNvPicPr>
                      <p:nvPr/>
                    </p:nvPicPr>
                    <p:blipFill>
                      <a:blip r:embed="rId4"/>
                      <a:srcRect/>
                      <a:stretch>
                        <a:fillRect/>
                      </a:stretch>
                    </p:blipFill>
                    <p:spPr bwMode="auto">
                      <a:xfrm>
                        <a:off x="600075" y="1473200"/>
                        <a:ext cx="456406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4" name="Object 4"/>
          <p:cNvGraphicFramePr>
            <a:graphicFrameLocks/>
          </p:cNvGraphicFramePr>
          <p:nvPr>
            <p:extLst>
              <p:ext uri="{D42A27DB-BD31-4B8C-83A1-F6EECF244321}">
                <p14:modId xmlns:p14="http://schemas.microsoft.com/office/powerpoint/2010/main" val="452389228"/>
              </p:ext>
            </p:extLst>
          </p:nvPr>
        </p:nvGraphicFramePr>
        <p:xfrm>
          <a:off x="341312" y="4285458"/>
          <a:ext cx="4564063" cy="2528887"/>
        </p:xfrm>
        <a:graphic>
          <a:graphicData uri="http://schemas.openxmlformats.org/presentationml/2006/ole">
            <mc:AlternateContent xmlns:mc="http://schemas.openxmlformats.org/markup-compatibility/2006">
              <mc:Choice xmlns:v="urn:schemas-microsoft-com:vml" Requires="v">
                <p:oleObj spid="_x0000_s6156" name="Chart" r:id="rId5" imgW="7442200" imgH="4127500" progId="MSGraph.Chart.8">
                  <p:embed followColorScheme="full"/>
                </p:oleObj>
              </mc:Choice>
              <mc:Fallback>
                <p:oleObj name="Chart" r:id="rId5" imgW="7442200" imgH="4127500" progId="MSGraph.Chart.8">
                  <p:embed followColorScheme="full"/>
                  <p:pic>
                    <p:nvPicPr>
                      <p:cNvPr id="0" name=""/>
                      <p:cNvPicPr>
                        <a:picLocks noChangeArrowheads="1"/>
                      </p:cNvPicPr>
                      <p:nvPr/>
                    </p:nvPicPr>
                    <p:blipFill>
                      <a:blip r:embed="rId6"/>
                      <a:srcRect/>
                      <a:stretch>
                        <a:fillRect/>
                      </a:stretch>
                    </p:blipFill>
                    <p:spPr bwMode="auto">
                      <a:xfrm>
                        <a:off x="341312" y="4285458"/>
                        <a:ext cx="4564063"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5" name="Object 5"/>
          <p:cNvGraphicFramePr>
            <a:graphicFrameLocks/>
          </p:cNvGraphicFramePr>
          <p:nvPr>
            <p:extLst>
              <p:ext uri="{D42A27DB-BD31-4B8C-83A1-F6EECF244321}">
                <p14:modId xmlns:p14="http://schemas.microsoft.com/office/powerpoint/2010/main" val="4099378060"/>
              </p:ext>
            </p:extLst>
          </p:nvPr>
        </p:nvGraphicFramePr>
        <p:xfrm>
          <a:off x="4905375" y="1404938"/>
          <a:ext cx="3790950" cy="2535237"/>
        </p:xfrm>
        <a:graphic>
          <a:graphicData uri="http://schemas.openxmlformats.org/presentationml/2006/ole">
            <mc:AlternateContent xmlns:mc="http://schemas.openxmlformats.org/markup-compatibility/2006">
              <mc:Choice xmlns:v="urn:schemas-microsoft-com:vml" Requires="v">
                <p:oleObj spid="_x0000_s6157" name="Chart" r:id="rId7" imgW="6210300" imgH="4152900" progId="MSGraph.Chart.8">
                  <p:embed followColorScheme="full"/>
                </p:oleObj>
              </mc:Choice>
              <mc:Fallback>
                <p:oleObj name="Chart" r:id="rId7" imgW="6210300" imgH="4152900" progId="MSGraph.Chart.8">
                  <p:embed followColorScheme="full"/>
                  <p:pic>
                    <p:nvPicPr>
                      <p:cNvPr id="0" name=""/>
                      <p:cNvPicPr>
                        <a:picLocks noChangeArrowheads="1"/>
                      </p:cNvPicPr>
                      <p:nvPr/>
                    </p:nvPicPr>
                    <p:blipFill>
                      <a:blip r:embed="rId8"/>
                      <a:srcRect/>
                      <a:stretch>
                        <a:fillRect/>
                      </a:stretch>
                    </p:blipFill>
                    <p:spPr bwMode="auto">
                      <a:xfrm>
                        <a:off x="4905375" y="1404938"/>
                        <a:ext cx="379095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4" name="AutoShape 6"/>
          <p:cNvSpPr>
            <a:spLocks noChangeAspect="1" noChangeArrowheads="1" noTextEdit="1"/>
          </p:cNvSpPr>
          <p:nvPr/>
        </p:nvSpPr>
        <p:spPr bwMode="auto">
          <a:xfrm>
            <a:off x="5048250" y="4349750"/>
            <a:ext cx="37909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grpSp>
        <p:nvGrpSpPr>
          <p:cNvPr id="2" name="Group 7"/>
          <p:cNvGrpSpPr>
            <a:grpSpLocks/>
          </p:cNvGrpSpPr>
          <p:nvPr/>
        </p:nvGrpSpPr>
        <p:grpSpPr bwMode="auto">
          <a:xfrm>
            <a:off x="5157788" y="4465639"/>
            <a:ext cx="3517900" cy="2300288"/>
            <a:chOff x="3246" y="2813"/>
            <a:chExt cx="2216" cy="1449"/>
          </a:xfrm>
        </p:grpSpPr>
        <p:sp>
          <p:nvSpPr>
            <p:cNvPr id="2056" name="Line 8"/>
            <p:cNvSpPr>
              <a:spLocks noChangeShapeType="1"/>
            </p:cNvSpPr>
            <p:nvPr/>
          </p:nvSpPr>
          <p:spPr bwMode="auto">
            <a:xfrm>
              <a:off x="3359" y="404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7" name="Line 9"/>
            <p:cNvSpPr>
              <a:spLocks noChangeShapeType="1"/>
            </p:cNvSpPr>
            <p:nvPr/>
          </p:nvSpPr>
          <p:spPr bwMode="auto">
            <a:xfrm>
              <a:off x="3359" y="395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8" name="Line 10"/>
            <p:cNvSpPr>
              <a:spLocks noChangeShapeType="1"/>
            </p:cNvSpPr>
            <p:nvPr/>
          </p:nvSpPr>
          <p:spPr bwMode="auto">
            <a:xfrm>
              <a:off x="3359" y="3861"/>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9" name="Line 11"/>
            <p:cNvSpPr>
              <a:spLocks noChangeShapeType="1"/>
            </p:cNvSpPr>
            <p:nvPr/>
          </p:nvSpPr>
          <p:spPr bwMode="auto">
            <a:xfrm>
              <a:off x="3359" y="376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0" name="Line 12"/>
            <p:cNvSpPr>
              <a:spLocks noChangeShapeType="1"/>
            </p:cNvSpPr>
            <p:nvPr/>
          </p:nvSpPr>
          <p:spPr bwMode="auto">
            <a:xfrm>
              <a:off x="3359" y="367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1" name="Line 13"/>
            <p:cNvSpPr>
              <a:spLocks noChangeShapeType="1"/>
            </p:cNvSpPr>
            <p:nvPr/>
          </p:nvSpPr>
          <p:spPr bwMode="auto">
            <a:xfrm>
              <a:off x="3359" y="358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2" name="Line 14"/>
            <p:cNvSpPr>
              <a:spLocks noChangeShapeType="1"/>
            </p:cNvSpPr>
            <p:nvPr/>
          </p:nvSpPr>
          <p:spPr bwMode="auto">
            <a:xfrm>
              <a:off x="3359" y="349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3" name="Line 15"/>
            <p:cNvSpPr>
              <a:spLocks noChangeShapeType="1"/>
            </p:cNvSpPr>
            <p:nvPr/>
          </p:nvSpPr>
          <p:spPr bwMode="auto">
            <a:xfrm>
              <a:off x="3359" y="339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4" name="Line 16"/>
            <p:cNvSpPr>
              <a:spLocks noChangeShapeType="1"/>
            </p:cNvSpPr>
            <p:nvPr/>
          </p:nvSpPr>
          <p:spPr bwMode="auto">
            <a:xfrm>
              <a:off x="3359" y="330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5" name="Line 17"/>
            <p:cNvSpPr>
              <a:spLocks noChangeShapeType="1"/>
            </p:cNvSpPr>
            <p:nvPr/>
          </p:nvSpPr>
          <p:spPr bwMode="auto">
            <a:xfrm>
              <a:off x="3359" y="321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6" name="Line 18"/>
            <p:cNvSpPr>
              <a:spLocks noChangeShapeType="1"/>
            </p:cNvSpPr>
            <p:nvPr/>
          </p:nvSpPr>
          <p:spPr bwMode="auto">
            <a:xfrm>
              <a:off x="3359" y="312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7" name="Line 19"/>
            <p:cNvSpPr>
              <a:spLocks noChangeShapeType="1"/>
            </p:cNvSpPr>
            <p:nvPr/>
          </p:nvSpPr>
          <p:spPr bwMode="auto">
            <a:xfrm>
              <a:off x="3359" y="302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8" name="Line 20"/>
            <p:cNvSpPr>
              <a:spLocks noChangeShapeType="1"/>
            </p:cNvSpPr>
            <p:nvPr/>
          </p:nvSpPr>
          <p:spPr bwMode="auto">
            <a:xfrm>
              <a:off x="3359" y="293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9" name="Line 21"/>
            <p:cNvSpPr>
              <a:spLocks noChangeShapeType="1"/>
            </p:cNvSpPr>
            <p:nvPr/>
          </p:nvSpPr>
          <p:spPr bwMode="auto">
            <a:xfrm>
              <a:off x="3359" y="284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0" name="Rectangle 22"/>
            <p:cNvSpPr>
              <a:spLocks noChangeArrowheads="1"/>
            </p:cNvSpPr>
            <p:nvPr/>
          </p:nvSpPr>
          <p:spPr bwMode="auto">
            <a:xfrm>
              <a:off x="3458" y="3029"/>
              <a:ext cx="132" cy="111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1" name="Rectangle 23"/>
            <p:cNvSpPr>
              <a:spLocks noChangeArrowheads="1"/>
            </p:cNvSpPr>
            <p:nvPr/>
          </p:nvSpPr>
          <p:spPr bwMode="auto">
            <a:xfrm>
              <a:off x="3792" y="3011"/>
              <a:ext cx="135" cy="1128"/>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2" name="Rectangle 24"/>
            <p:cNvSpPr>
              <a:spLocks noChangeArrowheads="1"/>
            </p:cNvSpPr>
            <p:nvPr/>
          </p:nvSpPr>
          <p:spPr bwMode="auto">
            <a:xfrm>
              <a:off x="4129" y="3048"/>
              <a:ext cx="131" cy="1091"/>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3" name="Rectangle 25"/>
            <p:cNvSpPr>
              <a:spLocks noChangeArrowheads="1"/>
            </p:cNvSpPr>
            <p:nvPr/>
          </p:nvSpPr>
          <p:spPr bwMode="auto">
            <a:xfrm>
              <a:off x="4462" y="2919"/>
              <a:ext cx="132" cy="122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4" name="Line 26"/>
            <p:cNvSpPr>
              <a:spLocks noChangeShapeType="1"/>
            </p:cNvSpPr>
            <p:nvPr/>
          </p:nvSpPr>
          <p:spPr bwMode="auto">
            <a:xfrm>
              <a:off x="3359" y="2846"/>
              <a:ext cx="1" cy="129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5" name="Line 27"/>
            <p:cNvSpPr>
              <a:spLocks noChangeShapeType="1"/>
            </p:cNvSpPr>
            <p:nvPr/>
          </p:nvSpPr>
          <p:spPr bwMode="auto">
            <a:xfrm>
              <a:off x="3341" y="4139"/>
              <a:ext cx="18"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6" name="Line 28"/>
            <p:cNvSpPr>
              <a:spLocks noChangeShapeType="1"/>
            </p:cNvSpPr>
            <p:nvPr/>
          </p:nvSpPr>
          <p:spPr bwMode="auto">
            <a:xfrm>
              <a:off x="3341" y="404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7" name="Line 29"/>
            <p:cNvSpPr>
              <a:spLocks noChangeShapeType="1"/>
            </p:cNvSpPr>
            <p:nvPr/>
          </p:nvSpPr>
          <p:spPr bwMode="auto">
            <a:xfrm>
              <a:off x="3341" y="395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8" name="Line 30"/>
            <p:cNvSpPr>
              <a:spLocks noChangeShapeType="1"/>
            </p:cNvSpPr>
            <p:nvPr/>
          </p:nvSpPr>
          <p:spPr bwMode="auto">
            <a:xfrm>
              <a:off x="3341" y="3861"/>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9" name="Line 31"/>
            <p:cNvSpPr>
              <a:spLocks noChangeShapeType="1"/>
            </p:cNvSpPr>
            <p:nvPr/>
          </p:nvSpPr>
          <p:spPr bwMode="auto">
            <a:xfrm>
              <a:off x="3341" y="376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0" name="Line 32"/>
            <p:cNvSpPr>
              <a:spLocks noChangeShapeType="1"/>
            </p:cNvSpPr>
            <p:nvPr/>
          </p:nvSpPr>
          <p:spPr bwMode="auto">
            <a:xfrm>
              <a:off x="3341" y="367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1" name="Line 33"/>
            <p:cNvSpPr>
              <a:spLocks noChangeShapeType="1"/>
            </p:cNvSpPr>
            <p:nvPr/>
          </p:nvSpPr>
          <p:spPr bwMode="auto">
            <a:xfrm>
              <a:off x="3341" y="358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2" name="Line 34"/>
            <p:cNvSpPr>
              <a:spLocks noChangeShapeType="1"/>
            </p:cNvSpPr>
            <p:nvPr/>
          </p:nvSpPr>
          <p:spPr bwMode="auto">
            <a:xfrm>
              <a:off x="3341" y="349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3" name="Line 35"/>
            <p:cNvSpPr>
              <a:spLocks noChangeShapeType="1"/>
            </p:cNvSpPr>
            <p:nvPr/>
          </p:nvSpPr>
          <p:spPr bwMode="auto">
            <a:xfrm>
              <a:off x="3341" y="339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4" name="Line 36"/>
            <p:cNvSpPr>
              <a:spLocks noChangeShapeType="1"/>
            </p:cNvSpPr>
            <p:nvPr/>
          </p:nvSpPr>
          <p:spPr bwMode="auto">
            <a:xfrm>
              <a:off x="3341" y="330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5" name="Line 37"/>
            <p:cNvSpPr>
              <a:spLocks noChangeShapeType="1"/>
            </p:cNvSpPr>
            <p:nvPr/>
          </p:nvSpPr>
          <p:spPr bwMode="auto">
            <a:xfrm>
              <a:off x="3341" y="321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6" name="Line 38"/>
            <p:cNvSpPr>
              <a:spLocks noChangeShapeType="1"/>
            </p:cNvSpPr>
            <p:nvPr/>
          </p:nvSpPr>
          <p:spPr bwMode="auto">
            <a:xfrm>
              <a:off x="3341" y="312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7" name="Line 39"/>
            <p:cNvSpPr>
              <a:spLocks noChangeShapeType="1"/>
            </p:cNvSpPr>
            <p:nvPr/>
          </p:nvSpPr>
          <p:spPr bwMode="auto">
            <a:xfrm>
              <a:off x="3341" y="302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8" name="Line 40"/>
            <p:cNvSpPr>
              <a:spLocks noChangeShapeType="1"/>
            </p:cNvSpPr>
            <p:nvPr/>
          </p:nvSpPr>
          <p:spPr bwMode="auto">
            <a:xfrm>
              <a:off x="3341" y="293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9" name="Line 41"/>
            <p:cNvSpPr>
              <a:spLocks noChangeShapeType="1"/>
            </p:cNvSpPr>
            <p:nvPr/>
          </p:nvSpPr>
          <p:spPr bwMode="auto">
            <a:xfrm>
              <a:off x="3341" y="284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0" name="Line 42"/>
            <p:cNvSpPr>
              <a:spLocks noChangeShapeType="1"/>
            </p:cNvSpPr>
            <p:nvPr/>
          </p:nvSpPr>
          <p:spPr bwMode="auto">
            <a:xfrm>
              <a:off x="3359" y="4139"/>
              <a:ext cx="133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1" name="Line 43"/>
            <p:cNvSpPr>
              <a:spLocks noChangeShapeType="1"/>
            </p:cNvSpPr>
            <p:nvPr/>
          </p:nvSpPr>
          <p:spPr bwMode="auto">
            <a:xfrm flipV="1">
              <a:off x="3359"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2" name="Line 44"/>
            <p:cNvSpPr>
              <a:spLocks noChangeShapeType="1"/>
            </p:cNvSpPr>
            <p:nvPr/>
          </p:nvSpPr>
          <p:spPr bwMode="auto">
            <a:xfrm flipV="1">
              <a:off x="369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3" name="Line 45"/>
            <p:cNvSpPr>
              <a:spLocks noChangeShapeType="1"/>
            </p:cNvSpPr>
            <p:nvPr/>
          </p:nvSpPr>
          <p:spPr bwMode="auto">
            <a:xfrm flipV="1">
              <a:off x="4030"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4" name="Line 46"/>
            <p:cNvSpPr>
              <a:spLocks noChangeShapeType="1"/>
            </p:cNvSpPr>
            <p:nvPr/>
          </p:nvSpPr>
          <p:spPr bwMode="auto">
            <a:xfrm flipV="1">
              <a:off x="436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5" name="Line 47"/>
            <p:cNvSpPr>
              <a:spLocks noChangeShapeType="1"/>
            </p:cNvSpPr>
            <p:nvPr/>
          </p:nvSpPr>
          <p:spPr bwMode="auto">
            <a:xfrm flipV="1">
              <a:off x="4696"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6" name="Rectangle 48"/>
            <p:cNvSpPr>
              <a:spLocks noChangeArrowheads="1"/>
            </p:cNvSpPr>
            <p:nvPr/>
          </p:nvSpPr>
          <p:spPr bwMode="auto">
            <a:xfrm>
              <a:off x="3279" y="4106"/>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0</a:t>
              </a:r>
              <a:endParaRPr lang="en-US">
                <a:solidFill>
                  <a:srgbClr val="FFFFFF"/>
                </a:solidFill>
                <a:cs typeface="Arial" charset="0"/>
              </a:endParaRPr>
            </a:p>
          </p:txBody>
        </p:sp>
        <p:sp>
          <p:nvSpPr>
            <p:cNvPr id="2097" name="Rectangle 49"/>
            <p:cNvSpPr>
              <a:spLocks noChangeArrowheads="1"/>
            </p:cNvSpPr>
            <p:nvPr/>
          </p:nvSpPr>
          <p:spPr bwMode="auto">
            <a:xfrm>
              <a:off x="3279" y="4015"/>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a:t>
              </a:r>
              <a:endParaRPr lang="en-US">
                <a:solidFill>
                  <a:srgbClr val="FFFFFF"/>
                </a:solidFill>
                <a:cs typeface="Arial" charset="0"/>
              </a:endParaRPr>
            </a:p>
          </p:txBody>
        </p:sp>
        <p:sp>
          <p:nvSpPr>
            <p:cNvPr id="2098" name="Rectangle 50"/>
            <p:cNvSpPr>
              <a:spLocks noChangeArrowheads="1"/>
            </p:cNvSpPr>
            <p:nvPr/>
          </p:nvSpPr>
          <p:spPr bwMode="auto">
            <a:xfrm>
              <a:off x="3246" y="392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10</a:t>
              </a:r>
              <a:endParaRPr lang="en-US">
                <a:solidFill>
                  <a:srgbClr val="FFFFFF"/>
                </a:solidFill>
                <a:cs typeface="Arial" charset="0"/>
              </a:endParaRPr>
            </a:p>
          </p:txBody>
        </p:sp>
        <p:sp>
          <p:nvSpPr>
            <p:cNvPr id="2099" name="Rectangle 51"/>
            <p:cNvSpPr>
              <a:spLocks noChangeArrowheads="1"/>
            </p:cNvSpPr>
            <p:nvPr/>
          </p:nvSpPr>
          <p:spPr bwMode="auto">
            <a:xfrm>
              <a:off x="3246" y="3828"/>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15</a:t>
              </a:r>
              <a:endParaRPr lang="en-US">
                <a:solidFill>
                  <a:srgbClr val="FFFFFF"/>
                </a:solidFill>
                <a:cs typeface="Arial" charset="0"/>
              </a:endParaRPr>
            </a:p>
          </p:txBody>
        </p:sp>
        <p:sp>
          <p:nvSpPr>
            <p:cNvPr id="2100" name="Rectangle 52"/>
            <p:cNvSpPr>
              <a:spLocks noChangeArrowheads="1"/>
            </p:cNvSpPr>
            <p:nvPr/>
          </p:nvSpPr>
          <p:spPr bwMode="auto">
            <a:xfrm>
              <a:off x="3246" y="373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20</a:t>
              </a:r>
              <a:endParaRPr lang="en-US">
                <a:solidFill>
                  <a:srgbClr val="FFFFFF"/>
                </a:solidFill>
                <a:cs typeface="Arial" charset="0"/>
              </a:endParaRPr>
            </a:p>
          </p:txBody>
        </p:sp>
        <p:sp>
          <p:nvSpPr>
            <p:cNvPr id="2101" name="Rectangle 53"/>
            <p:cNvSpPr>
              <a:spLocks noChangeArrowheads="1"/>
            </p:cNvSpPr>
            <p:nvPr/>
          </p:nvSpPr>
          <p:spPr bwMode="auto">
            <a:xfrm>
              <a:off x="3246" y="364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25</a:t>
              </a:r>
              <a:endParaRPr lang="en-US">
                <a:solidFill>
                  <a:srgbClr val="FFFFFF"/>
                </a:solidFill>
                <a:cs typeface="Arial" charset="0"/>
              </a:endParaRPr>
            </a:p>
          </p:txBody>
        </p:sp>
        <p:sp>
          <p:nvSpPr>
            <p:cNvPr id="2102" name="Rectangle 54"/>
            <p:cNvSpPr>
              <a:spLocks noChangeArrowheads="1"/>
            </p:cNvSpPr>
            <p:nvPr/>
          </p:nvSpPr>
          <p:spPr bwMode="auto">
            <a:xfrm>
              <a:off x="3246" y="355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30</a:t>
              </a:r>
              <a:endParaRPr lang="en-US">
                <a:solidFill>
                  <a:srgbClr val="FFFFFF"/>
                </a:solidFill>
                <a:cs typeface="Arial" charset="0"/>
              </a:endParaRPr>
            </a:p>
          </p:txBody>
        </p:sp>
        <p:sp>
          <p:nvSpPr>
            <p:cNvPr id="2103" name="Rectangle 55"/>
            <p:cNvSpPr>
              <a:spLocks noChangeArrowheads="1"/>
            </p:cNvSpPr>
            <p:nvPr/>
          </p:nvSpPr>
          <p:spPr bwMode="auto">
            <a:xfrm>
              <a:off x="3246" y="346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35</a:t>
              </a:r>
              <a:endParaRPr lang="en-US">
                <a:solidFill>
                  <a:srgbClr val="FFFFFF"/>
                </a:solidFill>
                <a:cs typeface="Arial" charset="0"/>
              </a:endParaRPr>
            </a:p>
          </p:txBody>
        </p:sp>
        <p:sp>
          <p:nvSpPr>
            <p:cNvPr id="2104" name="Rectangle 56"/>
            <p:cNvSpPr>
              <a:spLocks noChangeArrowheads="1"/>
            </p:cNvSpPr>
            <p:nvPr/>
          </p:nvSpPr>
          <p:spPr bwMode="auto">
            <a:xfrm>
              <a:off x="3246" y="336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40</a:t>
              </a:r>
              <a:endParaRPr lang="en-US">
                <a:solidFill>
                  <a:srgbClr val="FFFFFF"/>
                </a:solidFill>
                <a:cs typeface="Arial" charset="0"/>
              </a:endParaRPr>
            </a:p>
          </p:txBody>
        </p:sp>
        <p:sp>
          <p:nvSpPr>
            <p:cNvPr id="2105" name="Rectangle 57"/>
            <p:cNvSpPr>
              <a:spLocks noChangeArrowheads="1"/>
            </p:cNvSpPr>
            <p:nvPr/>
          </p:nvSpPr>
          <p:spPr bwMode="auto">
            <a:xfrm>
              <a:off x="3246" y="327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45</a:t>
              </a:r>
              <a:endParaRPr lang="en-US">
                <a:solidFill>
                  <a:srgbClr val="FFFFFF"/>
                </a:solidFill>
                <a:cs typeface="Arial" charset="0"/>
              </a:endParaRPr>
            </a:p>
          </p:txBody>
        </p:sp>
        <p:sp>
          <p:nvSpPr>
            <p:cNvPr id="2106" name="Rectangle 58"/>
            <p:cNvSpPr>
              <a:spLocks noChangeArrowheads="1"/>
            </p:cNvSpPr>
            <p:nvPr/>
          </p:nvSpPr>
          <p:spPr bwMode="auto">
            <a:xfrm>
              <a:off x="3246" y="318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50</a:t>
              </a:r>
              <a:endParaRPr lang="en-US">
                <a:solidFill>
                  <a:srgbClr val="FFFFFF"/>
                </a:solidFill>
                <a:cs typeface="Arial" charset="0"/>
              </a:endParaRPr>
            </a:p>
          </p:txBody>
        </p:sp>
        <p:sp>
          <p:nvSpPr>
            <p:cNvPr id="2107" name="Rectangle 59"/>
            <p:cNvSpPr>
              <a:spLocks noChangeArrowheads="1"/>
            </p:cNvSpPr>
            <p:nvPr/>
          </p:nvSpPr>
          <p:spPr bwMode="auto">
            <a:xfrm>
              <a:off x="3246" y="309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55</a:t>
              </a:r>
              <a:endParaRPr lang="en-US">
                <a:solidFill>
                  <a:srgbClr val="FFFFFF"/>
                </a:solidFill>
                <a:cs typeface="Arial" charset="0"/>
              </a:endParaRPr>
            </a:p>
          </p:txBody>
        </p:sp>
        <p:sp>
          <p:nvSpPr>
            <p:cNvPr id="2108" name="Rectangle 60"/>
            <p:cNvSpPr>
              <a:spLocks noChangeArrowheads="1"/>
            </p:cNvSpPr>
            <p:nvPr/>
          </p:nvSpPr>
          <p:spPr bwMode="auto">
            <a:xfrm>
              <a:off x="3246" y="299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60</a:t>
              </a:r>
              <a:endParaRPr lang="en-US">
                <a:solidFill>
                  <a:srgbClr val="FFFFFF"/>
                </a:solidFill>
                <a:cs typeface="Arial" charset="0"/>
              </a:endParaRPr>
            </a:p>
          </p:txBody>
        </p:sp>
        <p:sp>
          <p:nvSpPr>
            <p:cNvPr id="2109" name="Rectangle 61"/>
            <p:cNvSpPr>
              <a:spLocks noChangeArrowheads="1"/>
            </p:cNvSpPr>
            <p:nvPr/>
          </p:nvSpPr>
          <p:spPr bwMode="auto">
            <a:xfrm>
              <a:off x="3246" y="290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65</a:t>
              </a:r>
              <a:endParaRPr lang="en-US">
                <a:solidFill>
                  <a:srgbClr val="FFFFFF"/>
                </a:solidFill>
                <a:cs typeface="Arial" charset="0"/>
              </a:endParaRPr>
            </a:p>
          </p:txBody>
        </p:sp>
        <p:sp>
          <p:nvSpPr>
            <p:cNvPr id="2110" name="Rectangle 62"/>
            <p:cNvSpPr>
              <a:spLocks noChangeArrowheads="1"/>
            </p:cNvSpPr>
            <p:nvPr/>
          </p:nvSpPr>
          <p:spPr bwMode="auto">
            <a:xfrm>
              <a:off x="3246" y="281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70</a:t>
              </a:r>
              <a:endParaRPr lang="en-US">
                <a:solidFill>
                  <a:srgbClr val="FFFFFF"/>
                </a:solidFill>
                <a:cs typeface="Arial" charset="0"/>
              </a:endParaRPr>
            </a:p>
          </p:txBody>
        </p:sp>
        <p:sp>
          <p:nvSpPr>
            <p:cNvPr id="2111" name="Rectangle 63"/>
            <p:cNvSpPr>
              <a:spLocks noChangeArrowheads="1"/>
            </p:cNvSpPr>
            <p:nvPr/>
          </p:nvSpPr>
          <p:spPr bwMode="auto">
            <a:xfrm>
              <a:off x="3462" y="4194"/>
              <a:ext cx="1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Ford</a:t>
              </a:r>
              <a:endParaRPr lang="en-US">
                <a:solidFill>
                  <a:srgbClr val="FFFFFF"/>
                </a:solidFill>
                <a:cs typeface="Arial" charset="0"/>
              </a:endParaRPr>
            </a:p>
          </p:txBody>
        </p:sp>
        <p:sp>
          <p:nvSpPr>
            <p:cNvPr id="2112" name="Rectangle 64"/>
            <p:cNvSpPr>
              <a:spLocks noChangeArrowheads="1"/>
            </p:cNvSpPr>
            <p:nvPr/>
          </p:nvSpPr>
          <p:spPr bwMode="auto">
            <a:xfrm>
              <a:off x="3817" y="4194"/>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GM</a:t>
              </a:r>
              <a:endParaRPr lang="en-US">
                <a:solidFill>
                  <a:srgbClr val="FFFFFF"/>
                </a:solidFill>
                <a:cs typeface="Arial" charset="0"/>
              </a:endParaRPr>
            </a:p>
          </p:txBody>
        </p:sp>
        <p:sp>
          <p:nvSpPr>
            <p:cNvPr id="2113" name="Rectangle 65"/>
            <p:cNvSpPr>
              <a:spLocks noChangeArrowheads="1"/>
            </p:cNvSpPr>
            <p:nvPr/>
          </p:nvSpPr>
          <p:spPr bwMode="auto">
            <a:xfrm>
              <a:off x="4088" y="4194"/>
              <a:ext cx="2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Pontiac</a:t>
              </a:r>
              <a:endParaRPr lang="en-US">
                <a:solidFill>
                  <a:srgbClr val="FFFFFF"/>
                </a:solidFill>
                <a:cs typeface="Arial" charset="0"/>
              </a:endParaRPr>
            </a:p>
          </p:txBody>
        </p:sp>
        <p:sp>
          <p:nvSpPr>
            <p:cNvPr id="2114" name="Rectangle 66"/>
            <p:cNvSpPr>
              <a:spLocks noChangeArrowheads="1"/>
            </p:cNvSpPr>
            <p:nvPr/>
          </p:nvSpPr>
          <p:spPr bwMode="auto">
            <a:xfrm>
              <a:off x="4433" y="4194"/>
              <a:ext cx="18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Toyota</a:t>
              </a:r>
              <a:endParaRPr lang="en-US">
                <a:solidFill>
                  <a:srgbClr val="FFFFFF"/>
                </a:solidFill>
                <a:cs typeface="Arial" charset="0"/>
              </a:endParaRPr>
            </a:p>
          </p:txBody>
        </p:sp>
        <p:sp>
          <p:nvSpPr>
            <p:cNvPr id="2115" name="Rectangle 67"/>
            <p:cNvSpPr>
              <a:spLocks noChangeArrowheads="1"/>
            </p:cNvSpPr>
            <p:nvPr/>
          </p:nvSpPr>
          <p:spPr bwMode="auto">
            <a:xfrm>
              <a:off x="4715" y="2850"/>
              <a:ext cx="747" cy="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cs typeface="Arial" charset="0"/>
              </a:endParaRPr>
            </a:p>
          </p:txBody>
        </p:sp>
        <p:sp>
          <p:nvSpPr>
            <p:cNvPr id="2116" name="Rectangle 68"/>
            <p:cNvSpPr>
              <a:spLocks noChangeArrowheads="1"/>
            </p:cNvSpPr>
            <p:nvPr/>
          </p:nvSpPr>
          <p:spPr bwMode="auto">
            <a:xfrm>
              <a:off x="4737" y="2883"/>
              <a:ext cx="33" cy="33"/>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117" name="Rectangle 69"/>
            <p:cNvSpPr>
              <a:spLocks noChangeArrowheads="1"/>
            </p:cNvSpPr>
            <p:nvPr/>
          </p:nvSpPr>
          <p:spPr bwMode="auto">
            <a:xfrm>
              <a:off x="4788" y="2864"/>
              <a:ext cx="63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Maintenance cost / year</a:t>
              </a:r>
              <a:endParaRPr lang="en-US">
                <a:solidFill>
                  <a:srgbClr val="FFFFFF"/>
                </a:solidFill>
                <a:cs typeface="Arial" charset="0"/>
              </a:endParaRPr>
            </a:p>
          </p:txBody>
        </p:sp>
      </p:grpSp>
    </p:spTree>
    <p:extLst>
      <p:ext uri="{BB962C8B-B14F-4D97-AF65-F5344CB8AC3E}">
        <p14:creationId xmlns:p14="http://schemas.microsoft.com/office/powerpoint/2010/main" val="3869838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7684" grpId="0"/>
      <p:bldOleChart spid="327685" grpId="0" 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 Junk: </a:t>
            </a:r>
            <a:r>
              <a:rPr lang="en-US" dirty="0"/>
              <a:t>A</a:t>
            </a:r>
            <a:r>
              <a:rPr lang="en-US" dirty="0" smtClean="0"/>
              <a:t>dornments don’t help us interpret the information</a:t>
            </a:r>
            <a:endParaRPr lang="en-US" dirty="0"/>
          </a:p>
        </p:txBody>
      </p:sp>
      <p:sp>
        <p:nvSpPr>
          <p:cNvPr id="3" name="Slide Number Placeholder 2"/>
          <p:cNvSpPr>
            <a:spLocks noGrp="1"/>
          </p:cNvSpPr>
          <p:nvPr>
            <p:ph type="sldNum" sz="quarter" idx="12"/>
          </p:nvPr>
        </p:nvSpPr>
        <p:spPr/>
        <p:txBody>
          <a:bodyPr/>
          <a:lstStyle/>
          <a:p>
            <a:fld id="{F5887A73-35C7-7A4B-A6C6-784A660F531C}" type="slidenum">
              <a:rPr lang="en-US" smtClean="0"/>
              <a:pPr/>
              <a:t>26</a:t>
            </a:fld>
            <a:endParaRPr lang="en-US"/>
          </a:p>
        </p:txBody>
      </p:sp>
      <p:pic>
        <p:nvPicPr>
          <p:cNvPr id="4" name="Picture 3"/>
          <p:cNvPicPr>
            <a:picLocks noChangeAspect="1"/>
          </p:cNvPicPr>
          <p:nvPr/>
        </p:nvPicPr>
        <p:blipFill>
          <a:blip r:embed="rId3"/>
          <a:stretch>
            <a:fillRect/>
          </a:stretch>
        </p:blipFill>
        <p:spPr>
          <a:xfrm>
            <a:off x="0" y="1682750"/>
            <a:ext cx="9183214" cy="4673600"/>
          </a:xfrm>
          <a:prstGeom prst="rect">
            <a:avLst/>
          </a:prstGeom>
        </p:spPr>
      </p:pic>
    </p:spTree>
    <p:extLst>
      <p:ext uri="{BB962C8B-B14F-4D97-AF65-F5344CB8AC3E}">
        <p14:creationId xmlns:p14="http://schemas.microsoft.com/office/powerpoint/2010/main" val="315307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dirty="0" smtClean="0">
                <a:latin typeface="Verdana" charset="0"/>
              </a:rPr>
              <a:t>Data Density</a:t>
            </a:r>
            <a:endParaRPr lang="en-US" dirty="0">
              <a:latin typeface="Verdana" charset="0"/>
            </a:endParaRPr>
          </a:p>
        </p:txBody>
      </p:sp>
      <p:sp>
        <p:nvSpPr>
          <p:cNvPr id="66563" name="Rectangle 3"/>
          <p:cNvSpPr>
            <a:spLocks noGrp="1" noChangeArrowheads="1"/>
          </p:cNvSpPr>
          <p:nvPr>
            <p:ph type="body" idx="1"/>
          </p:nvPr>
        </p:nvSpPr>
        <p:spPr/>
        <p:txBody>
          <a:bodyPr>
            <a:normAutofit lnSpcReduction="10000"/>
          </a:bodyPr>
          <a:lstStyle/>
          <a:p>
            <a:pPr marL="0" indent="0" eaLnBrk="1" hangingPunct="1"/>
            <a:r>
              <a:rPr lang="en-US" sz="3200" dirty="0" smtClean="0">
                <a:latin typeface="Verdana" charset="0"/>
              </a:rPr>
              <a:t>Graphics </a:t>
            </a:r>
            <a:r>
              <a:rPr lang="en-US" sz="3200" dirty="0">
                <a:latin typeface="Verdana" charset="0"/>
              </a:rPr>
              <a:t>are at their best when </a:t>
            </a:r>
            <a:r>
              <a:rPr lang="en-US" sz="3200">
                <a:latin typeface="Verdana" charset="0"/>
              </a:rPr>
              <a:t>they </a:t>
            </a:r>
            <a:r>
              <a:rPr lang="en-US" sz="3200" smtClean="0">
                <a:latin typeface="Verdana" charset="0"/>
              </a:rPr>
              <a:t>represent </a:t>
            </a:r>
            <a:r>
              <a:rPr lang="en-US" sz="3200" dirty="0">
                <a:latin typeface="Verdana" charset="0"/>
              </a:rPr>
              <a:t>very dense and rich </a:t>
            </a:r>
            <a:r>
              <a:rPr lang="en-US" sz="3200" dirty="0" smtClean="0">
                <a:latin typeface="Verdana" charset="0"/>
              </a:rPr>
              <a:t>datasets. (“Use only the ink you need to use”.)</a:t>
            </a:r>
          </a:p>
          <a:p>
            <a:pPr marL="0" indent="0" eaLnBrk="1" hangingPunct="1"/>
            <a:endParaRPr lang="en-US" dirty="0">
              <a:latin typeface="Verdana" charset="0"/>
            </a:endParaRPr>
          </a:p>
          <a:p>
            <a:pPr marL="0" indent="0" eaLnBrk="1" hangingPunct="1"/>
            <a:r>
              <a:rPr lang="en-US" sz="3200" dirty="0" err="1" smtClean="0">
                <a:latin typeface="Verdana" charset="0"/>
              </a:rPr>
              <a:t>Tufte</a:t>
            </a:r>
            <a:r>
              <a:rPr lang="en-US" sz="3200" dirty="0" smtClean="0">
                <a:latin typeface="Verdana" charset="0"/>
              </a:rPr>
              <a:t> </a:t>
            </a:r>
            <a:r>
              <a:rPr lang="en-US" sz="3200" dirty="0">
                <a:latin typeface="Verdana" charset="0"/>
              </a:rPr>
              <a:t>defines data density as follows:</a:t>
            </a:r>
          </a:p>
          <a:p>
            <a:pPr marL="0" indent="0" eaLnBrk="1" hangingPunct="1"/>
            <a:endParaRPr lang="en-US" sz="3200" b="1" dirty="0" smtClean="0">
              <a:latin typeface="Verdana" charset="0"/>
            </a:endParaRPr>
          </a:p>
          <a:p>
            <a:pPr marL="0" indent="0" eaLnBrk="1" hangingPunct="1"/>
            <a:r>
              <a:rPr lang="en-US" sz="3200" b="1" dirty="0" smtClean="0">
                <a:latin typeface="Verdana" charset="0"/>
              </a:rPr>
              <a:t>Data </a:t>
            </a:r>
            <a:r>
              <a:rPr lang="en-US" sz="3200" b="1" dirty="0">
                <a:latin typeface="Verdana" charset="0"/>
              </a:rPr>
              <a:t>density= (no. of entries </a:t>
            </a:r>
            <a:r>
              <a:rPr lang="en-US" sz="3200" b="1" dirty="0" smtClean="0">
                <a:latin typeface="Verdana" charset="0"/>
              </a:rPr>
              <a:t>in data </a:t>
            </a:r>
            <a:r>
              <a:rPr lang="en-US" sz="3200" b="1" dirty="0">
                <a:latin typeface="Verdana" charset="0"/>
              </a:rPr>
              <a:t>matrix)/(area of graphic) </a:t>
            </a:r>
          </a:p>
          <a:p>
            <a:pPr marL="0" indent="0" eaLnBrk="1" hangingPunct="1"/>
            <a:endParaRPr lang="en-US" sz="3200" b="1" dirty="0">
              <a:latin typeface="Verdana" charset="0"/>
            </a:endParaRPr>
          </a:p>
        </p:txBody>
      </p:sp>
    </p:spTree>
    <p:extLst>
      <p:ext uri="{BB962C8B-B14F-4D97-AF65-F5344CB8AC3E}">
        <p14:creationId xmlns:p14="http://schemas.microsoft.com/office/powerpoint/2010/main" val="2561635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Napoleon’s march to Moscow</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pic>
        <p:nvPicPr>
          <p:cNvPr id="5" name="Picture 4"/>
          <p:cNvPicPr>
            <a:picLocks noChangeAspect="1"/>
          </p:cNvPicPr>
          <p:nvPr/>
        </p:nvPicPr>
        <p:blipFill>
          <a:blip r:embed="rId2"/>
          <a:stretch>
            <a:fillRect/>
          </a:stretch>
        </p:blipFill>
        <p:spPr>
          <a:xfrm>
            <a:off x="0" y="876935"/>
            <a:ext cx="9144000" cy="6149340"/>
          </a:xfrm>
          <a:prstGeom prst="rect">
            <a:avLst/>
          </a:prstGeom>
        </p:spPr>
      </p:pic>
    </p:spTree>
    <p:extLst>
      <p:ext uri="{BB962C8B-B14F-4D97-AF65-F5344CB8AC3E}">
        <p14:creationId xmlns:p14="http://schemas.microsoft.com/office/powerpoint/2010/main" val="8488133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dirty="0" err="1">
                <a:latin typeface="Verdana" charset="0"/>
              </a:rPr>
              <a:t>Napolean's</a:t>
            </a:r>
            <a:r>
              <a:rPr lang="en-US" dirty="0">
                <a:latin typeface="Verdana" charset="0"/>
              </a:rPr>
              <a:t> march to Moscow  </a:t>
            </a:r>
            <a:r>
              <a:rPr lang="en-US" dirty="0" smtClean="0">
                <a:latin typeface="Verdana" charset="0"/>
              </a:rPr>
              <a:t>(</a:t>
            </a:r>
            <a:r>
              <a:rPr lang="en-US" dirty="0" err="1" smtClean="0">
                <a:latin typeface="Verdana" charset="0"/>
              </a:rPr>
              <a:t>Minard</a:t>
            </a:r>
            <a:r>
              <a:rPr lang="en-US" dirty="0" smtClean="0">
                <a:latin typeface="Verdana" charset="0"/>
              </a:rPr>
              <a:t>)</a:t>
            </a:r>
            <a:endParaRPr lang="en-US" sz="2000" i="1" dirty="0">
              <a:solidFill>
                <a:schemeClr val="tx1"/>
              </a:solidFill>
              <a:latin typeface="Verdana" charset="0"/>
            </a:endParaRPr>
          </a:p>
        </p:txBody>
      </p:sp>
      <p:sp>
        <p:nvSpPr>
          <p:cNvPr id="84996" name="Text Box 5"/>
          <p:cNvSpPr txBox="1">
            <a:spLocks noChangeArrowheads="1"/>
          </p:cNvSpPr>
          <p:nvPr/>
        </p:nvSpPr>
        <p:spPr bwMode="auto">
          <a:xfrm>
            <a:off x="76200" y="6553200"/>
            <a:ext cx="464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000">
                <a:solidFill>
                  <a:schemeClr val="bg2"/>
                </a:solidFill>
                <a:latin typeface="Arial" charset="0"/>
              </a:rPr>
              <a:t>E. Tufte </a:t>
            </a:r>
            <a:r>
              <a:rPr lang="ja-JP" altLang="en-US" sz="1000">
                <a:solidFill>
                  <a:schemeClr val="bg2"/>
                </a:solidFill>
                <a:latin typeface="Arial" charset="0"/>
              </a:rPr>
              <a:t>“</a:t>
            </a:r>
            <a:r>
              <a:rPr lang="en-US" sz="1000">
                <a:solidFill>
                  <a:schemeClr val="bg2"/>
                </a:solidFill>
                <a:latin typeface="Arial" charset="0"/>
              </a:rPr>
              <a:t>Visual Display of Quantitative Information</a:t>
            </a:r>
            <a:r>
              <a:rPr lang="ja-JP" altLang="en-US" sz="1000">
                <a:solidFill>
                  <a:schemeClr val="bg2"/>
                </a:solidFill>
                <a:latin typeface="Arial" charset="0"/>
              </a:rPr>
              <a:t>”</a:t>
            </a:r>
            <a:endParaRPr lang="en-US" sz="1000" b="1">
              <a:solidFill>
                <a:schemeClr val="bg2"/>
              </a:solidFill>
              <a:latin typeface="Arial" charset="0"/>
            </a:endParaRPr>
          </a:p>
        </p:txBody>
      </p:sp>
      <p:pic>
        <p:nvPicPr>
          <p:cNvPr id="2" name="Picture 1"/>
          <p:cNvPicPr>
            <a:picLocks noChangeAspect="1"/>
          </p:cNvPicPr>
          <p:nvPr/>
        </p:nvPicPr>
        <p:blipFill>
          <a:blip r:embed="rId3"/>
          <a:stretch>
            <a:fillRect/>
          </a:stretch>
        </p:blipFill>
        <p:spPr>
          <a:xfrm>
            <a:off x="0" y="1617134"/>
            <a:ext cx="9144000" cy="4357688"/>
          </a:xfrm>
          <a:prstGeom prst="rect">
            <a:avLst/>
          </a:prstGeom>
        </p:spPr>
      </p:pic>
    </p:spTree>
    <p:extLst>
      <p:ext uri="{BB962C8B-B14F-4D97-AF65-F5344CB8AC3E}">
        <p14:creationId xmlns:p14="http://schemas.microsoft.com/office/powerpoint/2010/main" val="842036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2050" name="Picture 2" descr="http://i.imgur.com/Qxbz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4986" cy="60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3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3074" name="Picture 2" descr="http://www.bbc.co.uk/london/travel/downloads/tube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04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4098" name="Picture 2" descr="http://www.london-tubemap.com/images/lay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89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122" name="Picture 2" descr="http://upload.wikimedia.org/wikipedia/commons/9/9b/Calgary-CTrain_st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23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51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7170" name="Picture 2" descr="http://images4.wikia.nocookie.net/__cb20050514041958/calgary/images/2/25/CTrai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809" cy="603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370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Punchline</a:t>
            </a:r>
            <a:endParaRPr lang="en-US" dirty="0"/>
          </a:p>
        </p:txBody>
      </p:sp>
      <p:sp>
        <p:nvSpPr>
          <p:cNvPr id="3" name="Content Placeholder 2"/>
          <p:cNvSpPr>
            <a:spLocks noGrp="1"/>
          </p:cNvSpPr>
          <p:nvPr>
            <p:ph idx="1"/>
          </p:nvPr>
        </p:nvSpPr>
        <p:spPr/>
        <p:txBody>
          <a:bodyPr>
            <a:normAutofit/>
          </a:bodyPr>
          <a:lstStyle/>
          <a:p>
            <a:r>
              <a:rPr lang="en-US" dirty="0"/>
              <a:t>Good representations…</a:t>
            </a:r>
            <a:endParaRPr lang="en-US" dirty="0" smtClean="0"/>
          </a:p>
          <a:p>
            <a:endParaRPr lang="en-US" dirty="0"/>
          </a:p>
          <a:p>
            <a:pPr lvl="1"/>
            <a:r>
              <a:rPr lang="en-US" dirty="0" smtClean="0"/>
              <a:t>» Show essential elements of the event/world</a:t>
            </a:r>
          </a:p>
          <a:p>
            <a:pPr lvl="1"/>
            <a:r>
              <a:rPr lang="en-US" dirty="0" smtClean="0"/>
              <a:t>» Leave out irrelevant elements</a:t>
            </a:r>
          </a:p>
          <a:p>
            <a:pPr lvl="1"/>
            <a:endParaRPr lang="en-US" dirty="0"/>
          </a:p>
          <a:p>
            <a:pPr lvl="1"/>
            <a:r>
              <a:rPr lang="en-US" dirty="0" smtClean="0"/>
              <a:t>» Appropriate for the person (interpretation, attention)</a:t>
            </a:r>
          </a:p>
          <a:p>
            <a:pPr lvl="1"/>
            <a:r>
              <a:rPr lang="en-US" dirty="0" smtClean="0"/>
              <a:t>» Appropriate for the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703539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buffalo?</a:t>
            </a:r>
            <a:endParaRPr lang="en-US" dirty="0"/>
          </a:p>
        </p:txBody>
      </p:sp>
      <p:sp>
        <p:nvSpPr>
          <p:cNvPr id="3" name="Content Placeholder 2"/>
          <p:cNvSpPr>
            <a:spLocks noGrp="1"/>
          </p:cNvSpPr>
          <p:nvPr>
            <p:ph idx="1"/>
          </p:nvPr>
        </p:nvSpPr>
        <p:spPr>
          <a:xfrm>
            <a:off x="457200" y="1600200"/>
            <a:ext cx="6223000" cy="4525963"/>
          </a:xfrm>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4013"/>
            <a:ext cx="6096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6904037" y="1893888"/>
            <a:ext cx="1082675" cy="711200"/>
            <a:chOff x="4070" y="288"/>
            <a:chExt cx="682" cy="448"/>
          </a:xfrm>
        </p:grpSpPr>
        <p:sp>
          <p:nvSpPr>
            <p:cNvPr id="7" name="Line 19"/>
            <p:cNvSpPr>
              <a:spLocks noChangeShapeType="1"/>
            </p:cNvSpPr>
            <p:nvPr/>
          </p:nvSpPr>
          <p:spPr bwMode="auto">
            <a:xfrm>
              <a:off x="4128"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 name="Line 20"/>
            <p:cNvSpPr>
              <a:spLocks noChangeShapeType="1"/>
            </p:cNvSpPr>
            <p:nvPr/>
          </p:nvSpPr>
          <p:spPr bwMode="auto">
            <a:xfrm>
              <a:off x="417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 name="Line 21"/>
            <p:cNvSpPr>
              <a:spLocks noChangeShapeType="1"/>
            </p:cNvSpPr>
            <p:nvPr/>
          </p:nvSpPr>
          <p:spPr bwMode="auto">
            <a:xfrm>
              <a:off x="422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0" name="Line 22"/>
            <p:cNvSpPr>
              <a:spLocks noChangeShapeType="1"/>
            </p:cNvSpPr>
            <p:nvPr/>
          </p:nvSpPr>
          <p:spPr bwMode="auto">
            <a:xfrm>
              <a:off x="427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1" name="Line 23"/>
            <p:cNvSpPr>
              <a:spLocks noChangeShapeType="1"/>
            </p:cNvSpPr>
            <p:nvPr/>
          </p:nvSpPr>
          <p:spPr bwMode="auto">
            <a:xfrm flipH="1">
              <a:off x="4081"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2" name="Line 24"/>
            <p:cNvSpPr>
              <a:spLocks noChangeShapeType="1"/>
            </p:cNvSpPr>
            <p:nvPr/>
          </p:nvSpPr>
          <p:spPr bwMode="auto">
            <a:xfrm>
              <a:off x="470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3" name="Line 25"/>
            <p:cNvSpPr>
              <a:spLocks noChangeShapeType="1"/>
            </p:cNvSpPr>
            <p:nvPr/>
          </p:nvSpPr>
          <p:spPr bwMode="auto">
            <a:xfrm>
              <a:off x="441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4" name="Line 26"/>
            <p:cNvSpPr>
              <a:spLocks noChangeShapeType="1"/>
            </p:cNvSpPr>
            <p:nvPr/>
          </p:nvSpPr>
          <p:spPr bwMode="auto">
            <a:xfrm>
              <a:off x="446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5" name="Line 27"/>
            <p:cNvSpPr>
              <a:spLocks noChangeShapeType="1"/>
            </p:cNvSpPr>
            <p:nvPr/>
          </p:nvSpPr>
          <p:spPr bwMode="auto">
            <a:xfrm>
              <a:off x="451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6" name="Line 28"/>
            <p:cNvSpPr>
              <a:spLocks noChangeShapeType="1"/>
            </p:cNvSpPr>
            <p:nvPr/>
          </p:nvSpPr>
          <p:spPr bwMode="auto">
            <a:xfrm>
              <a:off x="4560"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Line 29"/>
            <p:cNvSpPr>
              <a:spLocks noChangeShapeType="1"/>
            </p:cNvSpPr>
            <p:nvPr/>
          </p:nvSpPr>
          <p:spPr bwMode="auto">
            <a:xfrm flipH="1">
              <a:off x="4369"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8" name="Rectangle 30"/>
            <p:cNvSpPr>
              <a:spLocks noChangeArrowheads="1"/>
            </p:cNvSpPr>
            <p:nvPr/>
          </p:nvSpPr>
          <p:spPr bwMode="auto">
            <a:xfrm>
              <a:off x="4070" y="542"/>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19" name="Line 31"/>
            <p:cNvSpPr>
              <a:spLocks noChangeShapeType="1"/>
            </p:cNvSpPr>
            <p:nvPr/>
          </p:nvSpPr>
          <p:spPr bwMode="auto">
            <a:xfrm>
              <a:off x="475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20" name="Group 32"/>
          <p:cNvGrpSpPr>
            <a:grpSpLocks/>
          </p:cNvGrpSpPr>
          <p:nvPr/>
        </p:nvGrpSpPr>
        <p:grpSpPr bwMode="auto">
          <a:xfrm>
            <a:off x="6904037" y="3875088"/>
            <a:ext cx="1735138" cy="711200"/>
            <a:chOff x="4118" y="1536"/>
            <a:chExt cx="1093" cy="448"/>
          </a:xfrm>
        </p:grpSpPr>
        <p:sp>
          <p:nvSpPr>
            <p:cNvPr id="21" name="Line 33"/>
            <p:cNvSpPr>
              <a:spLocks noChangeShapeType="1"/>
            </p:cNvSpPr>
            <p:nvPr/>
          </p:nvSpPr>
          <p:spPr bwMode="auto">
            <a:xfrm>
              <a:off x="4944"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2" name="Line 34"/>
            <p:cNvSpPr>
              <a:spLocks noChangeShapeType="1"/>
            </p:cNvSpPr>
            <p:nvPr/>
          </p:nvSpPr>
          <p:spPr bwMode="auto">
            <a:xfrm>
              <a:off x="422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3" name="Line 35"/>
            <p:cNvSpPr>
              <a:spLocks noChangeShapeType="1"/>
            </p:cNvSpPr>
            <p:nvPr/>
          </p:nvSpPr>
          <p:spPr bwMode="auto">
            <a:xfrm>
              <a:off x="427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4" name="Line 36"/>
            <p:cNvSpPr>
              <a:spLocks noChangeShapeType="1"/>
            </p:cNvSpPr>
            <p:nvPr/>
          </p:nvSpPr>
          <p:spPr bwMode="auto">
            <a:xfrm>
              <a:off x="432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Line 37"/>
            <p:cNvSpPr>
              <a:spLocks noChangeShapeType="1"/>
            </p:cNvSpPr>
            <p:nvPr/>
          </p:nvSpPr>
          <p:spPr bwMode="auto">
            <a:xfrm flipH="1">
              <a:off x="4129" y="1536"/>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6" name="Line 38"/>
            <p:cNvSpPr>
              <a:spLocks noChangeShapeType="1"/>
            </p:cNvSpPr>
            <p:nvPr/>
          </p:nvSpPr>
          <p:spPr bwMode="auto">
            <a:xfrm>
              <a:off x="446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Line 39"/>
            <p:cNvSpPr>
              <a:spLocks noChangeShapeType="1"/>
            </p:cNvSpPr>
            <p:nvPr/>
          </p:nvSpPr>
          <p:spPr bwMode="auto">
            <a:xfrm>
              <a:off x="4992"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8" name="Line 40"/>
            <p:cNvSpPr>
              <a:spLocks noChangeShapeType="1"/>
            </p:cNvSpPr>
            <p:nvPr/>
          </p:nvSpPr>
          <p:spPr bwMode="auto">
            <a:xfrm>
              <a:off x="4176"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41"/>
            <p:cNvSpPr>
              <a:spLocks noChangeShapeType="1"/>
            </p:cNvSpPr>
            <p:nvPr/>
          </p:nvSpPr>
          <p:spPr bwMode="auto">
            <a:xfrm>
              <a:off x="451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42"/>
            <p:cNvSpPr>
              <a:spLocks noChangeShapeType="1"/>
            </p:cNvSpPr>
            <p:nvPr/>
          </p:nvSpPr>
          <p:spPr bwMode="auto">
            <a:xfrm>
              <a:off x="456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Rectangle 43"/>
            <p:cNvSpPr>
              <a:spLocks noChangeArrowheads="1"/>
            </p:cNvSpPr>
            <p:nvPr/>
          </p:nvSpPr>
          <p:spPr bwMode="auto">
            <a:xfrm>
              <a:off x="4118" y="1790"/>
              <a:ext cx="521"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Adults</a:t>
              </a:r>
            </a:p>
          </p:txBody>
        </p:sp>
        <p:sp>
          <p:nvSpPr>
            <p:cNvPr id="32" name="Line 44"/>
            <p:cNvSpPr>
              <a:spLocks noChangeShapeType="1"/>
            </p:cNvSpPr>
            <p:nvPr/>
          </p:nvSpPr>
          <p:spPr bwMode="auto">
            <a:xfrm>
              <a:off x="5040"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3" name="Line 45"/>
            <p:cNvSpPr>
              <a:spLocks noChangeShapeType="1"/>
            </p:cNvSpPr>
            <p:nvPr/>
          </p:nvSpPr>
          <p:spPr bwMode="auto">
            <a:xfrm>
              <a:off x="5088"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Rectangle 46"/>
            <p:cNvSpPr>
              <a:spLocks noChangeArrowheads="1"/>
            </p:cNvSpPr>
            <p:nvPr/>
          </p:nvSpPr>
          <p:spPr bwMode="auto">
            <a:xfrm>
              <a:off x="4742" y="1790"/>
              <a:ext cx="469"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t>
              </a:r>
              <a:r>
                <a:rPr lang="en-US" sz="1400" i="1" dirty="0" err="1" smtClean="0">
                  <a:solidFill>
                    <a:schemeClr val="bg1"/>
                  </a:solidFill>
                  <a:latin typeface="Arial" charset="0"/>
                </a:rPr>
                <a:t>Calfs</a:t>
              </a:r>
              <a:endParaRPr lang="en-US" sz="1400" i="1" dirty="0">
                <a:solidFill>
                  <a:schemeClr val="bg1"/>
                </a:solidFill>
                <a:latin typeface="Arial" charset="0"/>
              </a:endParaRPr>
            </a:p>
          </p:txBody>
        </p:sp>
      </p:grpSp>
      <p:grpSp>
        <p:nvGrpSpPr>
          <p:cNvPr id="35" name="Group 47"/>
          <p:cNvGrpSpPr>
            <a:grpSpLocks/>
          </p:cNvGrpSpPr>
          <p:nvPr/>
        </p:nvGrpSpPr>
        <p:grpSpPr bwMode="auto">
          <a:xfrm>
            <a:off x="6904037" y="2884488"/>
            <a:ext cx="1082675" cy="787400"/>
            <a:chOff x="4118" y="912"/>
            <a:chExt cx="682" cy="496"/>
          </a:xfrm>
        </p:grpSpPr>
        <p:sp>
          <p:nvSpPr>
            <p:cNvPr id="36" name="Line 48"/>
            <p:cNvSpPr>
              <a:spLocks noChangeShapeType="1"/>
            </p:cNvSpPr>
            <p:nvPr/>
          </p:nvSpPr>
          <p:spPr bwMode="auto">
            <a:xfrm>
              <a:off x="4176"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49"/>
            <p:cNvSpPr>
              <a:spLocks noChangeShapeType="1"/>
            </p:cNvSpPr>
            <p:nvPr/>
          </p:nvSpPr>
          <p:spPr bwMode="auto">
            <a:xfrm>
              <a:off x="4224"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8" name="Line 50"/>
            <p:cNvSpPr>
              <a:spLocks noChangeShapeType="1"/>
            </p:cNvSpPr>
            <p:nvPr/>
          </p:nvSpPr>
          <p:spPr bwMode="auto">
            <a:xfrm>
              <a:off x="4272"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9" name="Line 51"/>
            <p:cNvSpPr>
              <a:spLocks noChangeShapeType="1"/>
            </p:cNvSpPr>
            <p:nvPr/>
          </p:nvSpPr>
          <p:spPr bwMode="auto">
            <a:xfrm>
              <a:off x="432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0" name="Line 52"/>
            <p:cNvSpPr>
              <a:spLocks noChangeShapeType="1"/>
            </p:cNvSpPr>
            <p:nvPr/>
          </p:nvSpPr>
          <p:spPr bwMode="auto">
            <a:xfrm flipH="1">
              <a:off x="4129"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1" name="Line 53"/>
            <p:cNvSpPr>
              <a:spLocks noChangeShapeType="1"/>
            </p:cNvSpPr>
            <p:nvPr/>
          </p:nvSpPr>
          <p:spPr bwMode="auto">
            <a:xfrm>
              <a:off x="475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2" name="Line 54"/>
            <p:cNvSpPr>
              <a:spLocks noChangeShapeType="1"/>
            </p:cNvSpPr>
            <p:nvPr/>
          </p:nvSpPr>
          <p:spPr bwMode="auto">
            <a:xfrm>
              <a:off x="4464"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3" name="Line 55"/>
            <p:cNvSpPr>
              <a:spLocks noChangeShapeType="1"/>
            </p:cNvSpPr>
            <p:nvPr/>
          </p:nvSpPr>
          <p:spPr bwMode="auto">
            <a:xfrm>
              <a:off x="451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4" name="Line 56"/>
            <p:cNvSpPr>
              <a:spLocks noChangeShapeType="1"/>
            </p:cNvSpPr>
            <p:nvPr/>
          </p:nvSpPr>
          <p:spPr bwMode="auto">
            <a:xfrm>
              <a:off x="4560"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5" name="Line 57"/>
            <p:cNvSpPr>
              <a:spLocks noChangeShapeType="1"/>
            </p:cNvSpPr>
            <p:nvPr/>
          </p:nvSpPr>
          <p:spPr bwMode="auto">
            <a:xfrm>
              <a:off x="4608"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6" name="Line 58"/>
            <p:cNvSpPr>
              <a:spLocks noChangeShapeType="1"/>
            </p:cNvSpPr>
            <p:nvPr/>
          </p:nvSpPr>
          <p:spPr bwMode="auto">
            <a:xfrm flipH="1">
              <a:off x="4417"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7" name="Rectangle 59"/>
            <p:cNvSpPr>
              <a:spLocks noChangeArrowheads="1"/>
            </p:cNvSpPr>
            <p:nvPr/>
          </p:nvSpPr>
          <p:spPr bwMode="auto">
            <a:xfrm>
              <a:off x="4118" y="1214"/>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48" name="Line 60"/>
            <p:cNvSpPr>
              <a:spLocks noChangeShapeType="1"/>
            </p:cNvSpPr>
            <p:nvPr/>
          </p:nvSpPr>
          <p:spPr bwMode="auto">
            <a:xfrm>
              <a:off x="480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49" name="Group 61"/>
          <p:cNvGrpSpPr>
            <a:grpSpLocks/>
          </p:cNvGrpSpPr>
          <p:nvPr/>
        </p:nvGrpSpPr>
        <p:grpSpPr bwMode="auto">
          <a:xfrm>
            <a:off x="7264399" y="4586288"/>
            <a:ext cx="1177925" cy="404813"/>
            <a:chOff x="4352" y="1995"/>
            <a:chExt cx="742" cy="255"/>
          </a:xfrm>
        </p:grpSpPr>
        <p:sp>
          <p:nvSpPr>
            <p:cNvPr id="50" name="Rectangle 62"/>
            <p:cNvSpPr>
              <a:spLocks noChangeArrowheads="1"/>
            </p:cNvSpPr>
            <p:nvPr/>
          </p:nvSpPr>
          <p:spPr bwMode="auto">
            <a:xfrm>
              <a:off x="4352" y="201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dirty="0">
                  <a:solidFill>
                    <a:schemeClr val="bg1"/>
                  </a:solidFill>
                  <a:latin typeface="Arial" charset="0"/>
                </a:rPr>
                <a:t>8</a:t>
              </a:r>
            </a:p>
          </p:txBody>
        </p:sp>
        <p:sp>
          <p:nvSpPr>
            <p:cNvPr id="51" name="Rectangle 63"/>
            <p:cNvSpPr>
              <a:spLocks noChangeArrowheads="1"/>
            </p:cNvSpPr>
            <p:nvPr/>
          </p:nvSpPr>
          <p:spPr bwMode="auto">
            <a:xfrm>
              <a:off x="4898" y="199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a:solidFill>
                    <a:schemeClr val="bg1"/>
                  </a:solidFill>
                  <a:latin typeface="Arial" charset="0"/>
                </a:rPr>
                <a:t>4</a:t>
              </a:r>
            </a:p>
          </p:txBody>
        </p:sp>
      </p:grpSp>
      <p:grpSp>
        <p:nvGrpSpPr>
          <p:cNvPr id="52" name="Group 5"/>
          <p:cNvGrpSpPr>
            <a:grpSpLocks/>
          </p:cNvGrpSpPr>
          <p:nvPr/>
        </p:nvGrpSpPr>
        <p:grpSpPr bwMode="auto">
          <a:xfrm>
            <a:off x="5014911" y="3910013"/>
            <a:ext cx="3013075" cy="2857500"/>
            <a:chOff x="3792" y="2400"/>
            <a:chExt cx="1898" cy="1800"/>
          </a:xfrm>
        </p:grpSpPr>
        <p:pic>
          <p:nvPicPr>
            <p:cNvPr id="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80332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21543</TotalTime>
  <Words>1821</Words>
  <Application>Microsoft Macintosh PowerPoint</Application>
  <PresentationFormat>On-screen Show (4:3)</PresentationFormat>
  <Paragraphs>248</Paragraphs>
  <Slides>29</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1-introduction</vt:lpstr>
      <vt:lpstr>2_Summer HCI</vt:lpstr>
      <vt:lpstr>Chart</vt:lpstr>
      <vt:lpstr>PowerPoint Presentation</vt:lpstr>
      <vt:lpstr>Information Representation</vt:lpstr>
      <vt:lpstr>PowerPoint Presentation</vt:lpstr>
      <vt:lpstr>PowerPoint Presentation</vt:lpstr>
      <vt:lpstr>PowerPoint Presentation</vt:lpstr>
      <vt:lpstr>PowerPoint Presentation</vt:lpstr>
      <vt:lpstr>PowerPoint Presentation</vt:lpstr>
      <vt:lpstr>Punchline</vt:lpstr>
      <vt:lpstr>How many buffalo?</vt:lpstr>
      <vt:lpstr>What is a representation?</vt:lpstr>
      <vt:lpstr>Representations</vt:lpstr>
      <vt:lpstr>Let’s play a game… (1)</vt:lpstr>
      <vt:lpstr>Let’s play a game… (2)</vt:lpstr>
      <vt:lpstr>Let’s play a game… (3)</vt:lpstr>
      <vt:lpstr>Which is the best flight option?</vt:lpstr>
      <vt:lpstr>When do I take my drugs?</vt:lpstr>
      <vt:lpstr>Anscombe’s Quartet</vt:lpstr>
      <vt:lpstr>Anscombe’s Quartet</vt:lpstr>
      <vt:lpstr>Which representation is best?</vt:lpstr>
      <vt:lpstr>Bing Maps: Napkin Sketches</vt:lpstr>
      <vt:lpstr>Which representation is best?</vt:lpstr>
      <vt:lpstr>Edward Tufte</vt:lpstr>
      <vt:lpstr>Chart Junk does Harm…</vt:lpstr>
      <vt:lpstr>Chart Junk: confusing &amp; unnecessary visual elements </vt:lpstr>
      <vt:lpstr>Chart Junk: Removing deception and simplification </vt:lpstr>
      <vt:lpstr>Chart Junk: Adornments don’t help us interpret the information</vt:lpstr>
      <vt:lpstr>Data Density</vt:lpstr>
      <vt:lpstr>Napoleon’s march to Moscow</vt:lpstr>
      <vt:lpstr>Napolean's march to Moscow  (Minard)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197</cp:revision>
  <dcterms:created xsi:type="dcterms:W3CDTF">2012-08-20T05:23:43Z</dcterms:created>
  <dcterms:modified xsi:type="dcterms:W3CDTF">2012-11-21T17:49:33Z</dcterms:modified>
</cp:coreProperties>
</file>