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8"/>
  </p:notesMasterIdLst>
  <p:handoutMasterIdLst>
    <p:handoutMasterId r:id="rId19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55" autoAdjust="0"/>
    <p:restoredTop sz="77264" autoAdjust="0"/>
  </p:normalViewPr>
  <p:slideViewPr>
    <p:cSldViewPr snapToGrid="0" snapToObjects="1">
      <p:cViewPr>
        <p:scale>
          <a:sx n="59" d="100"/>
          <a:sy n="59" d="100"/>
        </p:scale>
        <p:origin x="-1400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5FEF5F-3B39-8C4F-9EDA-9CA413A4787D}" type="datetimeFigureOut">
              <a:rPr lang="en-US" smtClean="0"/>
              <a:pPr/>
              <a:t>15-11-12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42D20-5CD2-1540-9A97-C8CDFA67B1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05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6E8D9-D7C8-DB48-82D0-7C0E66850FE0}" type="datetimeFigureOut">
              <a:rPr lang="en-US" smtClean="0"/>
              <a:pPr/>
              <a:t>15-11-12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EC02C-7862-C04F-88CF-B6FBE0D0E7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029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3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780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do you see here?</a:t>
            </a:r>
          </a:p>
          <a:p>
            <a:r>
              <a:rPr lang="en-US" dirty="0" smtClean="0"/>
              <a:t>What is this good for?</a:t>
            </a:r>
          </a:p>
          <a:p>
            <a:r>
              <a:rPr lang="en-US" dirty="0" smtClean="0"/>
              <a:t>What is the point they are trying to make?</a:t>
            </a:r>
          </a:p>
          <a:p>
            <a:r>
              <a:rPr lang="en-US" dirty="0" smtClean="0"/>
              <a:t>What are the trade-offs</a:t>
            </a:r>
            <a:r>
              <a:rPr lang="en-US" baseline="0" dirty="0" smtClean="0"/>
              <a:t> of this design?</a:t>
            </a:r>
          </a:p>
          <a:p>
            <a:r>
              <a:rPr lang="en-US" baseline="0" dirty="0" smtClean="0"/>
              <a:t>What are some problems?</a:t>
            </a:r>
          </a:p>
          <a:p>
            <a:r>
              <a:rPr lang="en-US" baseline="0" dirty="0" smtClean="0"/>
              <a:t>When might it not work?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70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FEB7961C-448B-B04C-A9E1-024D26EE0EBE}" type="datetime1">
              <a:rPr lang="en-CA" smtClean="0"/>
              <a:pPr/>
              <a:t>15-11-12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277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1FD52-A99A-D342-A739-BB7D56F7C636}" type="datetime1">
              <a:rPr lang="en-CA" smtClean="0"/>
              <a:pPr/>
              <a:t>15-11-12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3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F3AA1-A1AA-1649-B18F-79CA9263B717}" type="datetime1">
              <a:rPr lang="en-CA" smtClean="0"/>
              <a:pPr/>
              <a:t>15-11-12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20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AC4C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143000"/>
          </a:xfrm>
        </p:spPr>
        <p:txBody>
          <a:bodyPr/>
          <a:lstStyle>
            <a:lvl1pPr>
              <a:defRPr>
                <a:solidFill>
                  <a:srgbClr val="D39C39"/>
                </a:solidFill>
              </a:defRPr>
            </a:lvl1pPr>
          </a:lstStyle>
          <a:p>
            <a:pPr lvl="0"/>
            <a:r>
              <a:rPr lang="en-US" noProof="0" smtClean="0"/>
              <a:t>HCI Research Directions</a:t>
            </a:r>
          </a:p>
        </p:txBody>
      </p:sp>
      <p:sp>
        <p:nvSpPr>
          <p:cNvPr id="926723" name="Text Box 3"/>
          <p:cNvSpPr txBox="1">
            <a:spLocks noChangeArrowheads="1"/>
          </p:cNvSpPr>
          <p:nvPr/>
        </p:nvSpPr>
        <p:spPr bwMode="auto">
          <a:xfrm>
            <a:off x="2438400" y="3810000"/>
            <a:ext cx="6400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smtClean="0">
                <a:solidFill>
                  <a:srgbClr val="DFC183"/>
                </a:solidFill>
                <a:latin typeface="Arial Black" charset="0"/>
                <a:ea typeface="ＭＳ Ｐゴシック" charset="0"/>
              </a:rPr>
              <a:t>Prof. James A. Landay</a:t>
            </a:r>
          </a:p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smtClean="0">
                <a:solidFill>
                  <a:srgbClr val="DFC183"/>
                </a:solidFill>
                <a:latin typeface="Arial Black" charset="0"/>
                <a:ea typeface="ＭＳ Ｐゴシック" charset="0"/>
              </a:rPr>
              <a:t>University of Washington</a:t>
            </a:r>
          </a:p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smtClean="0">
                <a:solidFill>
                  <a:srgbClr val="DFC183"/>
                </a:solidFill>
                <a:latin typeface="Arial Black" charset="0"/>
                <a:ea typeface="ＭＳ Ｐゴシック" charset="0"/>
              </a:rPr>
              <a:t>Autumn 2004</a:t>
            </a:r>
          </a:p>
        </p:txBody>
      </p:sp>
      <p:pic>
        <p:nvPicPr>
          <p:cNvPr id="926724" name="Picture 4" descr="ui-ti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8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7005433"/>
      </p:ext>
    </p:extLst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EB0012-C727-EE49-807E-ED6D6992072C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7592060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1D5E28-CA31-1C47-BB27-6E4AED7173FB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4625247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D9B0F2-4CD9-E34B-9071-19A0EB2AAE32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8897737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E091CE-033F-D347-8C58-9876AD01A946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41376784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796F3-44EA-304E-A130-2AABCCC0DDA6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5170517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C02347-30F4-924F-A8CA-59511D4CE677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4866052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F8645A-5941-3341-AA34-72CD89E670F8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1259279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1BF07-92EB-B946-AFD5-BE123E5F7F45}" type="datetime1">
              <a:rPr lang="en-CA" smtClean="0"/>
              <a:pPr/>
              <a:t>15-11-12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813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05450-1777-5E4F-B061-20906C9EE293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79965444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E44462-F8FE-DF45-B6E0-15749EA9A35A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30183093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8650" y="352425"/>
            <a:ext cx="2165350" cy="5972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9425" y="352425"/>
            <a:ext cx="6346825" cy="5972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CCF18C-0A12-574D-8A58-3966AEAA86D9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8326331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52425"/>
            <a:ext cx="86645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685800" y="1600200"/>
            <a:ext cx="3810000" cy="4724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38100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553200"/>
            <a:ext cx="4724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67600" y="6553200"/>
            <a:ext cx="990600" cy="457200"/>
          </a:xfrm>
        </p:spPr>
        <p:txBody>
          <a:bodyPr/>
          <a:lstStyle>
            <a:lvl1pPr>
              <a:defRPr/>
            </a:lvl1pPr>
          </a:lstStyle>
          <a:p>
            <a:fld id="{CA908FEA-A21E-7F40-BF09-EF62ADEFF903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5210639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52425"/>
            <a:ext cx="86645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8100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3810000" cy="47244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553200"/>
            <a:ext cx="4724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67600" y="6553200"/>
            <a:ext cx="990600" cy="457200"/>
          </a:xfrm>
        </p:spPr>
        <p:txBody>
          <a:bodyPr/>
          <a:lstStyle>
            <a:lvl1pPr>
              <a:defRPr/>
            </a:lvl1pPr>
          </a:lstStyle>
          <a:p>
            <a:fld id="{81021F8B-9150-7445-8506-4BFA731C208D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3488833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52425"/>
            <a:ext cx="86645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600200"/>
            <a:ext cx="3810000" cy="4724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38100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553200"/>
            <a:ext cx="4724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67600" y="6553200"/>
            <a:ext cx="990600" cy="457200"/>
          </a:xfrm>
        </p:spPr>
        <p:txBody>
          <a:bodyPr/>
          <a:lstStyle>
            <a:lvl1pPr>
              <a:defRPr/>
            </a:lvl1pPr>
          </a:lstStyle>
          <a:p>
            <a:fld id="{28CD3644-A7EA-3A40-9595-0117BDDE4EFF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8688044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52425"/>
            <a:ext cx="86645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7772400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038600"/>
            <a:ext cx="7772400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553200"/>
            <a:ext cx="4724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67600" y="6553200"/>
            <a:ext cx="990600" cy="457200"/>
          </a:xfrm>
        </p:spPr>
        <p:txBody>
          <a:bodyPr/>
          <a:lstStyle>
            <a:lvl1pPr>
              <a:defRPr/>
            </a:lvl1pPr>
          </a:lstStyle>
          <a:p>
            <a:fld id="{24871AE9-28EE-7D49-8296-B9B1023C2788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8957742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1132B-B38A-5D4C-800F-FAEDFC149E6E}" type="datetime1">
              <a:rPr lang="en-CA" smtClean="0"/>
              <a:pPr/>
              <a:t>15-11-12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90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77586-A229-1544-A360-351E8B484D55}" type="datetime1">
              <a:rPr lang="en-CA" smtClean="0"/>
              <a:pPr/>
              <a:t>15-11-12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312C-814A-F64A-9DCE-17CD7A355725}" type="datetime1">
              <a:rPr lang="en-CA" smtClean="0"/>
              <a:pPr/>
              <a:t>15-11-12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94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2AA9-2D9C-3B49-AFD5-B09748D14B14}" type="datetime1">
              <a:rPr lang="en-CA" smtClean="0"/>
              <a:pPr/>
              <a:t>15-11-12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58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9982-0812-EA47-9A1F-AC3BE2E86E09}" type="datetime1">
              <a:rPr lang="en-CA" smtClean="0"/>
              <a:pPr/>
              <a:t>15-11-12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110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4E96-6981-BE46-81F3-C012122F066C}" type="datetime1">
              <a:rPr lang="en-CA" smtClean="0"/>
              <a:pPr/>
              <a:t>15-11-12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697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1474-C134-AE4E-B5D3-93AEFBD83E37}" type="datetime1">
              <a:rPr lang="en-CA" smtClean="0"/>
              <a:pPr/>
              <a:t>15-11-12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939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2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EC2FD-5C3B-B54A-B7FA-8548072860BF}" type="datetime1">
              <a:rPr lang="en-CA" smtClean="0"/>
              <a:pPr/>
              <a:t>15-11-12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11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28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2pPr>
      <a:lvl3pPr marL="914400" indent="0" algn="l" defTabSz="457200" rtl="0" eaLnBrk="1" latinLnBrk="0" hangingPunct="1">
        <a:spcBef>
          <a:spcPct val="20000"/>
        </a:spcBef>
        <a:buFont typeface="Arial"/>
        <a:buNone/>
        <a:defRPr sz="24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3pPr>
      <a:lvl4pPr marL="13716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4pPr>
      <a:lvl5pPr marL="18288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888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698" name="Rectangle 2"/>
          <p:cNvSpPr>
            <a:spLocks noChangeArrowheads="1"/>
          </p:cNvSpPr>
          <p:nvPr/>
        </p:nvSpPr>
        <p:spPr bwMode="auto">
          <a:xfrm>
            <a:off x="0" y="0"/>
            <a:ext cx="9144000" cy="10969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F8BF08"/>
              </a:solidFill>
              <a:latin typeface="Times New Roman" charset="0"/>
              <a:ea typeface="ＭＳ Ｐゴシック" charset="0"/>
            </a:endParaRP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79425" y="352425"/>
            <a:ext cx="86645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9257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257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553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 b="1">
                <a:solidFill>
                  <a:srgbClr val="D4E8F4"/>
                </a:solidFill>
                <a:latin typeface="+mn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latin typeface="Arial"/>
                <a:ea typeface="ＭＳ Ｐゴシック" charset="0"/>
              </a:rPr>
              <a:t>CSE490jl - Autumn 2004</a:t>
            </a:r>
          </a:p>
        </p:txBody>
      </p:sp>
      <p:sp>
        <p:nvSpPr>
          <p:cNvPr id="9257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553200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 b="1">
                <a:solidFill>
                  <a:srgbClr val="D4E8F4"/>
                </a:solidFill>
                <a:latin typeface="+mn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latin typeface="Arial"/>
                <a:ea typeface="ＭＳ Ｐゴシック" charset="0"/>
              </a:rPr>
              <a:t>User Interface Design, Prototyping, and Evaluation</a:t>
            </a:r>
          </a:p>
        </p:txBody>
      </p:sp>
      <p:sp>
        <p:nvSpPr>
          <p:cNvPr id="9257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67600" y="65532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0" b="1">
                <a:solidFill>
                  <a:srgbClr val="D4E8F4"/>
                </a:solidFill>
                <a:latin typeface="+mn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F0D2FBA-6E99-5044-8849-C5B1DD7298CD}" type="slidenum">
              <a:rPr lang="en-US" smtClean="0">
                <a:latin typeface="Arial"/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latin typeface="Arial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98070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ransition xmlns:p14="http://schemas.microsoft.com/office/powerpoint/2010/main">
    <p:dissolve/>
  </p:transition>
  <p:hf hdr="0"/>
  <p:txStyles>
    <p:titleStyle>
      <a:lvl1pPr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2pPr>
      <a:lvl3pPr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3pPr>
      <a:lvl4pPr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4pPr>
      <a:lvl5pPr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Interactive Tabletops and Surfaces 2012 - Summary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CPSC 481: HCI I</a:t>
            </a:r>
          </a:p>
          <a:p>
            <a:r>
              <a:rPr lang="en-US" dirty="0" smtClean="0"/>
              <a:t>Fall 2012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08745" y="5638800"/>
            <a:ext cx="6563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D9D9D9"/>
                </a:solidFill>
              </a:rPr>
              <a:t>Anthony </a:t>
            </a:r>
            <a:r>
              <a:rPr lang="en-US" dirty="0" smtClean="0">
                <a:solidFill>
                  <a:srgbClr val="D9D9D9"/>
                </a:solidFill>
              </a:rPr>
              <a:t>Tang</a:t>
            </a:r>
            <a:endParaRPr lang="en-US" dirty="0">
              <a:solidFill>
                <a:srgbClr val="D9D9D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about for learning math?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320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Touch Interaction for Kids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0200"/>
            <a:ext cx="4610392" cy="4525963"/>
          </a:xfrm>
        </p:spPr>
        <p:txBody>
          <a:bodyPr/>
          <a:lstStyle/>
          <a:p>
            <a:r>
              <a:rPr lang="en-US" dirty="0" smtClean="0"/>
              <a:t>What unique challenges does designing for children bring to the table(t)?</a:t>
            </a:r>
          </a:p>
          <a:p>
            <a:endParaRPr lang="en-US" dirty="0"/>
          </a:p>
          <a:p>
            <a:r>
              <a:rPr lang="en-US" dirty="0" smtClean="0"/>
              <a:t>» motor skill development</a:t>
            </a:r>
          </a:p>
          <a:p>
            <a:r>
              <a:rPr lang="en-US" dirty="0" smtClean="0"/>
              <a:t>» accuracy, speed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7592" y="1600200"/>
            <a:ext cx="3619208" cy="2716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947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Touch Interaction for Kids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400" y="1417638"/>
            <a:ext cx="7048500" cy="501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370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Touch Interaction for Kids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87500"/>
            <a:ext cx="9144000" cy="366079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5571322"/>
            <a:ext cx="8785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FF"/>
                </a:solidFill>
              </a:rPr>
              <a:t>What does this tell us about the design of buttons/targets?</a:t>
            </a:r>
            <a:endParaRPr lang="en-US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097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a Reading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an e-Reader do well?</a:t>
            </a:r>
          </a:p>
          <a:p>
            <a:r>
              <a:rPr lang="en-US" dirty="0" smtClean="0"/>
              <a:t>What does an e-Reader do poorly?</a:t>
            </a:r>
          </a:p>
          <a:p>
            <a:r>
              <a:rPr lang="en-US" dirty="0" smtClean="0"/>
              <a:t>Do you use e-Texts? Why/why not?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2154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Kinds of Surfaces…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Automatic re-writing</a:t>
            </a:r>
          </a:p>
          <a:p>
            <a:r>
              <a:rPr lang="en-US" dirty="0" smtClean="0"/>
              <a:t>Water</a:t>
            </a:r>
          </a:p>
          <a:p>
            <a:r>
              <a:rPr lang="en-US" dirty="0" smtClean="0"/>
              <a:t>Clothing</a:t>
            </a:r>
          </a:p>
          <a:p>
            <a:r>
              <a:rPr lang="en-US" smtClean="0"/>
              <a:t>Sound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36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99959"/>
            <a:ext cx="9144000" cy="448611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368075" y="5316362"/>
            <a:ext cx="43802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http://its2012conf.org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367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ITS 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/>
          </a:bodyPr>
          <a:lstStyle/>
          <a:p>
            <a:r>
              <a:rPr lang="en-US" dirty="0" smtClean="0"/>
              <a:t>Academic conference</a:t>
            </a:r>
          </a:p>
          <a:p>
            <a:pPr lvl="1"/>
            <a:r>
              <a:rPr lang="en-US" dirty="0" smtClean="0"/>
              <a:t>» paper presentations</a:t>
            </a:r>
          </a:p>
          <a:p>
            <a:pPr lvl="1"/>
            <a:r>
              <a:rPr lang="en-US" dirty="0" smtClean="0"/>
              <a:t>» demonstrations</a:t>
            </a:r>
          </a:p>
          <a:p>
            <a:pPr lvl="1"/>
            <a:r>
              <a:rPr lang="en-US" dirty="0" smtClean="0"/>
              <a:t>» lots of discussion</a:t>
            </a:r>
          </a:p>
          <a:p>
            <a:r>
              <a:rPr lang="en-US" dirty="0" smtClean="0"/>
              <a:t>Main topic area</a:t>
            </a:r>
          </a:p>
          <a:p>
            <a:pPr lvl="1"/>
            <a:r>
              <a:rPr lang="en-US" dirty="0" smtClean="0"/>
              <a:t>» interactive surfaces: visual, touch, sound, etc.</a:t>
            </a:r>
          </a:p>
          <a:p>
            <a:pPr lvl="1"/>
            <a:r>
              <a:rPr lang="en-US" dirty="0" smtClean="0"/>
              <a:t>» new interaction techniques</a:t>
            </a:r>
          </a:p>
          <a:p>
            <a:pPr lvl="1"/>
            <a:r>
              <a:rPr lang="en-US" dirty="0" smtClean="0"/>
              <a:t>» explorations of how technology can be used</a:t>
            </a:r>
          </a:p>
          <a:p>
            <a:pPr lvl="1"/>
            <a:r>
              <a:rPr lang="en-US" dirty="0" smtClean="0"/>
              <a:t>» some exploration into user needs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92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Who has used an interactive surface?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Interesting dimensions to consider</a:t>
            </a:r>
          </a:p>
          <a:p>
            <a:pPr lvl="1"/>
            <a:r>
              <a:rPr lang="en-US" dirty="0" smtClean="0"/>
              <a:t>» task</a:t>
            </a:r>
          </a:p>
          <a:p>
            <a:pPr lvl="1"/>
            <a:r>
              <a:rPr lang="en-US" dirty="0" smtClean="0"/>
              <a:t>» size</a:t>
            </a:r>
          </a:p>
          <a:p>
            <a:pPr lvl="1"/>
            <a:r>
              <a:rPr lang="en-US" dirty="0" smtClean="0"/>
              <a:t>» input capabilities</a:t>
            </a:r>
          </a:p>
          <a:p>
            <a:pPr lvl="1"/>
            <a:r>
              <a:rPr lang="en-US" dirty="0" smtClean="0"/>
              <a:t>» output capabilities</a:t>
            </a:r>
          </a:p>
          <a:p>
            <a:pPr lvl="1"/>
            <a:r>
              <a:rPr lang="en-US" dirty="0" smtClean="0"/>
              <a:t>» multi-user situation | single-user situation</a:t>
            </a:r>
          </a:p>
          <a:p>
            <a:pPr lvl="1"/>
            <a:r>
              <a:rPr lang="en-US" dirty="0" smtClean="0"/>
              <a:t>» public | semi-public | private/personal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873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Who has played with a digital tabletop?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Digital tabletops vs. Desktop GUI</a:t>
            </a:r>
          </a:p>
          <a:p>
            <a:r>
              <a:rPr lang="en-US" dirty="0" smtClean="0"/>
              <a:t>» there is no “right side up”</a:t>
            </a:r>
          </a:p>
          <a:p>
            <a:r>
              <a:rPr lang="en-US" dirty="0" smtClean="0"/>
              <a:t>» modal conventions break </a:t>
            </a:r>
            <a:r>
              <a:rPr lang="en-US" dirty="0" err="1" smtClean="0"/>
              <a:t>whe</a:t>
            </a:r>
            <a:r>
              <a:rPr lang="en-US" dirty="0" smtClean="0"/>
              <a:t> multiple users play with it</a:t>
            </a:r>
          </a:p>
          <a:p>
            <a:r>
              <a:rPr lang="en-US" dirty="0" smtClean="0"/>
              <a:t>» problems of space and territory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277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HandyWidgets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widgets/controls that appear as a consequence of a specific user initiated action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104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MobiSurf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the use of multiple devices for interaction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70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Head-Tracked Displays for 3D viewing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173" y="1280936"/>
            <a:ext cx="7209735" cy="548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989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Green Touch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the use of technology “in the field” for science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1962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-introduc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Summer HCI">
  <a:themeElements>
    <a:clrScheme name="2_Summer HCI 10">
      <a:dk1>
        <a:srgbClr val="808080"/>
      </a:dk1>
      <a:lt1>
        <a:srgbClr val="FFFFFF"/>
      </a:lt1>
      <a:dk2>
        <a:srgbClr val="A94E31"/>
      </a:dk2>
      <a:lt2>
        <a:srgbClr val="3E4E6C"/>
      </a:lt2>
      <a:accent1>
        <a:srgbClr val="00CC99"/>
      </a:accent1>
      <a:accent2>
        <a:srgbClr val="3333CC"/>
      </a:accent2>
      <a:accent3>
        <a:srgbClr val="D1B2AD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2_Summer HCI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2_Summer HCI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ummer HCI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8">
        <a:dk1>
          <a:srgbClr val="808080"/>
        </a:dk1>
        <a:lt1>
          <a:srgbClr val="FFFFFF"/>
        </a:lt1>
        <a:dk2>
          <a:srgbClr val="A94E31"/>
        </a:dk2>
        <a:lt2>
          <a:srgbClr val="FFFFFF"/>
        </a:lt2>
        <a:accent1>
          <a:srgbClr val="00CC99"/>
        </a:accent1>
        <a:accent2>
          <a:srgbClr val="3333CC"/>
        </a:accent2>
        <a:accent3>
          <a:srgbClr val="D1B2AD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ummer HCI 9">
        <a:dk1>
          <a:srgbClr val="808080"/>
        </a:dk1>
        <a:lt1>
          <a:srgbClr val="FFFFFF"/>
        </a:lt1>
        <a:dk2>
          <a:srgbClr val="A94E31"/>
        </a:dk2>
        <a:lt2>
          <a:srgbClr val="3E6C6C"/>
        </a:lt2>
        <a:accent1>
          <a:srgbClr val="00CC99"/>
        </a:accent1>
        <a:accent2>
          <a:srgbClr val="3333CC"/>
        </a:accent2>
        <a:accent3>
          <a:srgbClr val="D1B2AD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ummer HCI 10">
        <a:dk1>
          <a:srgbClr val="808080"/>
        </a:dk1>
        <a:lt1>
          <a:srgbClr val="FFFFFF"/>
        </a:lt1>
        <a:dk2>
          <a:srgbClr val="A94E31"/>
        </a:dk2>
        <a:lt2>
          <a:srgbClr val="3E4E6C"/>
        </a:lt2>
        <a:accent1>
          <a:srgbClr val="00CC99"/>
        </a:accent1>
        <a:accent2>
          <a:srgbClr val="3333CC"/>
        </a:accent2>
        <a:accent3>
          <a:srgbClr val="D1B2AD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1-introduction</Template>
  <TotalTime>21304</TotalTime>
  <Words>355</Words>
  <Application>Microsoft Macintosh PowerPoint</Application>
  <PresentationFormat>On-screen Show (4:3)</PresentationFormat>
  <Paragraphs>78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1-introduction</vt:lpstr>
      <vt:lpstr>2_Summer HCI</vt:lpstr>
      <vt:lpstr>Interactive Tabletops and Surfaces 2012 - Summary</vt:lpstr>
      <vt:lpstr>PowerPoint Presentation</vt:lpstr>
      <vt:lpstr>ITS 2012</vt:lpstr>
      <vt:lpstr>Who has used an interactive surface?</vt:lpstr>
      <vt:lpstr>Who has played with a digital tabletop?</vt:lpstr>
      <vt:lpstr>HandyWidgets</vt:lpstr>
      <vt:lpstr>MobiSurf</vt:lpstr>
      <vt:lpstr>Head-Tracked Displays for 3D viewing</vt:lpstr>
      <vt:lpstr>Green Touch</vt:lpstr>
      <vt:lpstr>Quads</vt:lpstr>
      <vt:lpstr>Touch Interaction for Kids</vt:lpstr>
      <vt:lpstr>Touch Interaction for Kids</vt:lpstr>
      <vt:lpstr>Touch Interaction for Kids</vt:lpstr>
      <vt:lpstr>Designing a Reading Environment</vt:lpstr>
      <vt:lpstr>New Kinds of Surfaces…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for people not like us</dc:title>
  <dc:creator>Tony</dc:creator>
  <cp:lastModifiedBy>Tony Tang</cp:lastModifiedBy>
  <cp:revision>176</cp:revision>
  <dcterms:created xsi:type="dcterms:W3CDTF">2012-08-20T05:23:43Z</dcterms:created>
  <dcterms:modified xsi:type="dcterms:W3CDTF">2012-11-16T05:48:25Z</dcterms:modified>
</cp:coreProperties>
</file>