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8" r:id="rId4"/>
    <p:sldId id="318" r:id="rId5"/>
    <p:sldId id="319" r:id="rId6"/>
    <p:sldId id="323" r:id="rId7"/>
    <p:sldId id="320" r:id="rId8"/>
    <p:sldId id="324" r:id="rId9"/>
    <p:sldId id="325" r:id="rId10"/>
    <p:sldId id="326" r:id="rId11"/>
    <p:sldId id="327" r:id="rId12"/>
    <p:sldId id="330" r:id="rId13"/>
    <p:sldId id="328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0" r:id="rId24"/>
    <p:sldId id="342" r:id="rId25"/>
    <p:sldId id="341" r:id="rId26"/>
    <p:sldId id="339" r:id="rId27"/>
    <p:sldId id="343" r:id="rId28"/>
    <p:sldId id="344" r:id="rId29"/>
    <p:sldId id="345" r:id="rId30"/>
    <p:sldId id="346" r:id="rId31"/>
    <p:sldId id="347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77264" autoAdjust="0"/>
  </p:normalViewPr>
  <p:slideViewPr>
    <p:cSldViewPr snapToGrid="0" snapToObjects="1">
      <p:cViewPr>
        <p:scale>
          <a:sx n="59" d="100"/>
          <a:sy n="59" d="100"/>
        </p:scale>
        <p:origin x="-144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06-11-12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/37254322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F943A-70EB-9842-BCA6-5944031D518E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r>
              <a:rPr lang="en-CA" sz="2400" dirty="0" smtClean="0">
                <a:latin typeface="Times New Roman" charset="0"/>
              </a:rPr>
              <a:t>An expression that</a:t>
            </a:r>
            <a:r>
              <a:rPr lang="en-CA" sz="2400" baseline="0" dirty="0" smtClean="0">
                <a:latin typeface="Times New Roman" charset="0"/>
              </a:rPr>
              <a:t> has a separate figurative meaning from its literal meaning, and is based on common understanding and common use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www.conferencebike.com</a:t>
            </a:r>
            <a:r>
              <a:rPr lang="en-US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this work?</a:t>
            </a:r>
          </a:p>
          <a:p>
            <a:r>
              <a:rPr lang="en-US" dirty="0" smtClean="0"/>
              <a:t>Why seven</a:t>
            </a:r>
            <a:r>
              <a:rPr lang="en-US" baseline="0" dirty="0" smtClean="0"/>
              <a:t> seats?</a:t>
            </a:r>
          </a:p>
          <a:p>
            <a:r>
              <a:rPr lang="en-US" baseline="0" dirty="0" smtClean="0"/>
              <a:t>How does the drive train work? Which wheels steer this thing?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conceptual model of a bike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’ as good as we think it is, but it’s good enough to recognize this as a bike!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how much complex this gets when interacting with devices that have more complex functions (your computer, mobile phones)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how much complex this gets when interacting with devices that have more complex functions (your computer, mobile phones)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there no arrow between the user and the designer?</a:t>
            </a:r>
          </a:p>
          <a:p>
            <a:r>
              <a:rPr lang="en-US" baseline="0" dirty="0" smtClean="0"/>
              <a:t>Why is there a double arrow between the user and system image?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www.nachi.org</a:t>
            </a:r>
            <a:r>
              <a:rPr lang="en-US" dirty="0" smtClean="0"/>
              <a:t>/images10/</a:t>
            </a:r>
            <a:r>
              <a:rPr lang="en-US" dirty="0" err="1" smtClean="0"/>
              <a:t>thermostat.jpg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www.carmedix.net</a:t>
            </a:r>
            <a:r>
              <a:rPr lang="en-US" dirty="0" smtClean="0"/>
              <a:t>/static/images/content/auto-service-heating-and-air-</a:t>
            </a:r>
            <a:r>
              <a:rPr lang="en-US" dirty="0" err="1" smtClean="0"/>
              <a:t>conditioning.jpg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06-11-12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hyperlink" Target="http://images.google.ca/imgres?imgurl=http://www.kidsquartersonline.com/singl%2520wall%2520hangings/70500%2520traffic%2520light.JPG&amp;imgrefurl=http://www.kidsquartersonline.com/DD%2520road_work.htm&amp;h=319&amp;w=235&amp;sz=19&amp;tbnid=OlaJS0V5uywJ:&amp;tbnh=112&amp;tbnw=83&amp;start=23&amp;prev=/images?q=Traffic+light&amp;start=20&amp;hl=en&amp;lr=&amp;ie=UTF-8&amp;sa=N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</a:t>
            </a:r>
            <a:r>
              <a:rPr lang="en-US" dirty="0" smtClean="0">
                <a:solidFill>
                  <a:srgbClr val="D9D9D9"/>
                </a:solidFill>
              </a:rPr>
              <a:t>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Joanna </a:t>
            </a:r>
            <a:r>
              <a:rPr lang="en-US" dirty="0" err="1" smtClean="0">
                <a:solidFill>
                  <a:srgbClr val="D9D9D9"/>
                </a:solidFill>
              </a:rPr>
              <a:t>McGrenere</a:t>
            </a:r>
            <a:r>
              <a:rPr lang="en-US" dirty="0" smtClean="0">
                <a:solidFill>
                  <a:srgbClr val="D9D9D9"/>
                </a:solidFill>
              </a:rPr>
              <a:t> and </a:t>
            </a:r>
            <a:r>
              <a:rPr lang="en-US" dirty="0" err="1" smtClean="0">
                <a:solidFill>
                  <a:srgbClr val="D9D9D9"/>
                </a:solidFill>
              </a:rPr>
              <a:t>Karon</a:t>
            </a:r>
            <a:r>
              <a:rPr lang="en-US" dirty="0" smtClean="0">
                <a:solidFill>
                  <a:srgbClr val="D9D9D9"/>
                </a:solidFill>
              </a:rPr>
              <a:t> MacLean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models of more complex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362"/>
            <a:ext cx="6564794" cy="49473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space to put your hand under it</a:t>
            </a:r>
          </a:p>
          <a:p>
            <a:pPr lvl="1"/>
            <a:r>
              <a:rPr lang="en-US" dirty="0" smtClean="0"/>
              <a:t>» often stops before you are done, but how do you continue?</a:t>
            </a:r>
          </a:p>
          <a:p>
            <a:r>
              <a:rPr lang="en-US" dirty="0" smtClean="0"/>
              <a:t>Constraints and mapping unknown</a:t>
            </a:r>
          </a:p>
          <a:p>
            <a:pPr lvl="1"/>
            <a:r>
              <a:rPr lang="en-US" dirty="0" smtClean="0"/>
              <a:t>» how to control temperature? (you can’t)</a:t>
            </a:r>
          </a:p>
          <a:p>
            <a:r>
              <a:rPr lang="en-US" dirty="0" smtClean="0"/>
              <a:t>Transfer of training</a:t>
            </a:r>
          </a:p>
          <a:p>
            <a:pPr lvl="1"/>
            <a:r>
              <a:rPr lang="en-US" dirty="0" smtClean="0"/>
              <a:t>» weak/no transfer from manual faucet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must be taught / learned; often varies between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2" descr="Image:Fauce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" b="92758" l="10000" r="90000">
                        <a14:foregroundMark x1="61522" y1="78552" x2="61522" y2="78552"/>
                        <a14:foregroundMark x1="47826" y1="4178" x2="47826" y2="4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62" y="728283"/>
            <a:ext cx="3464827" cy="34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7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6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48951"/>
            <a:ext cx="3317769" cy="3317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models of more complex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362"/>
            <a:ext cx="6564794" cy="49473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four buttons to push, but not clear what they will do</a:t>
            </a:r>
          </a:p>
          <a:p>
            <a:r>
              <a:rPr lang="en-US" dirty="0" smtClean="0"/>
              <a:t>Constraints and mapping unknown</a:t>
            </a:r>
          </a:p>
          <a:p>
            <a:pPr lvl="1"/>
            <a:r>
              <a:rPr lang="en-US" dirty="0" smtClean="0"/>
              <a:t>» no visible relation between buttons, possible actions and end result</a:t>
            </a:r>
          </a:p>
          <a:p>
            <a:r>
              <a:rPr lang="en-US" dirty="0" smtClean="0"/>
              <a:t>Transfer of training</a:t>
            </a:r>
          </a:p>
          <a:p>
            <a:pPr lvl="1"/>
            <a:r>
              <a:rPr lang="en-US" dirty="0" smtClean="0"/>
              <a:t>» little relation to analog watches</a:t>
            </a:r>
          </a:p>
          <a:p>
            <a:r>
              <a:rPr lang="en-US" dirty="0" smtClean="0"/>
              <a:t>Cultural idioms</a:t>
            </a:r>
          </a:p>
          <a:p>
            <a:pPr lvl="1"/>
            <a:r>
              <a:rPr lang="en-US" dirty="0" smtClean="0"/>
              <a:t>» somewhat standardized </a:t>
            </a:r>
            <a:r>
              <a:rPr lang="en-US" dirty="0" err="1" smtClean="0"/>
              <a:t>corecontrols</a:t>
            </a:r>
            <a:r>
              <a:rPr lang="en-US" dirty="0" smtClean="0"/>
              <a:t> and functions, but still highly variable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must be taught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"In interacting with the environment, with others, </a:t>
            </a:r>
            <a:r>
              <a:rPr lang="en-US" dirty="0" smtClean="0"/>
              <a:t>and </a:t>
            </a:r>
            <a:r>
              <a:rPr lang="en-US" dirty="0"/>
              <a:t>with the artifacts of technology, </a:t>
            </a:r>
            <a:r>
              <a:rPr lang="en-US" b="1" dirty="0" smtClean="0"/>
              <a:t>people form internal, mental models of themselves and of the things with which they are interacting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These models provide </a:t>
            </a:r>
            <a:r>
              <a:rPr lang="en-US" u="sng" dirty="0" smtClean="0"/>
              <a:t>predictive</a:t>
            </a:r>
            <a:r>
              <a:rPr lang="en-US" dirty="0" smtClean="0"/>
              <a:t> and </a:t>
            </a:r>
            <a:r>
              <a:rPr lang="en-US" u="sng" dirty="0" smtClean="0"/>
              <a:t>explanatory</a:t>
            </a:r>
            <a:r>
              <a:rPr lang="en-US" dirty="0" smtClean="0"/>
              <a:t> power for understanding the interaction." </a:t>
            </a:r>
          </a:p>
          <a:p>
            <a:endParaRPr lang="en-US" dirty="0" smtClean="0"/>
          </a:p>
          <a:p>
            <a:r>
              <a:rPr lang="en-US" dirty="0" smtClean="0"/>
              <a:t>- Don Norman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Models vs. 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Conceptual models</a:t>
            </a:r>
            <a:r>
              <a:rPr lang="en-US" dirty="0" smtClean="0"/>
              <a:t>: something the user has (or forms)</a:t>
            </a:r>
          </a:p>
          <a:p>
            <a:pPr lvl="1"/>
            <a:r>
              <a:rPr lang="en-US" dirty="0" smtClean="0"/>
              <a:t>» users see and understand the system through mental models</a:t>
            </a:r>
          </a:p>
          <a:p>
            <a:pPr lvl="1"/>
            <a:r>
              <a:rPr lang="en-US" dirty="0" smtClean="0"/>
              <a:t>» users rely on mental models during usage</a:t>
            </a:r>
          </a:p>
          <a:p>
            <a:r>
              <a:rPr lang="en-US" b="1" dirty="0" smtClean="0"/>
              <a:t>Conceptual design</a:t>
            </a:r>
            <a:r>
              <a:rPr lang="en-US" dirty="0" smtClean="0"/>
              <a:t>: something the designer does</a:t>
            </a:r>
          </a:p>
          <a:p>
            <a:pPr lvl="1"/>
            <a:r>
              <a:rPr lang="en-US" dirty="0" smtClean="0"/>
              <a:t>» defining the </a:t>
            </a:r>
            <a:r>
              <a:rPr lang="en-US" i="1" dirty="0" smtClean="0"/>
              <a:t>intended </a:t>
            </a:r>
            <a:r>
              <a:rPr lang="en-US" dirty="0" smtClean="0"/>
              <a:t>mental model (hiding the technology of the system)</a:t>
            </a:r>
          </a:p>
          <a:p>
            <a:pPr lvl="1"/>
            <a:r>
              <a:rPr lang="en-US" dirty="0" smtClean="0"/>
              <a:t>» designing a suitable </a:t>
            </a:r>
            <a:r>
              <a:rPr lang="en-US" i="1" dirty="0" smtClean="0"/>
              <a:t>system image </a:t>
            </a:r>
            <a:r>
              <a:rPr lang="en-US" dirty="0" smtClean="0"/>
              <a:t>(applying appropriate design guidelines)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8808" y="3230589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model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88519" y="2838437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2433"/>
          </a:xfrm>
        </p:spPr>
        <p:txBody>
          <a:bodyPr/>
          <a:lstStyle/>
          <a:p>
            <a:r>
              <a:rPr lang="en-US" dirty="0" smtClean="0"/>
              <a:t>A designer’s </a:t>
            </a:r>
            <a:r>
              <a:rPr lang="en-US" dirty="0" smtClean="0"/>
              <a:t>role is to provide a meaningful, useful system image </a:t>
            </a:r>
            <a:r>
              <a:rPr lang="en-US" dirty="0" smtClean="0"/>
              <a:t>so that a </a:t>
            </a:r>
            <a:r>
              <a:rPr lang="en-US" dirty="0" smtClean="0"/>
              <a:t>user’s model matches the design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0163" y="422030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92934" y="388417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66467" y="4892569"/>
            <a:ext cx="2167449" cy="1139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089" y="5787779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10" idx="2"/>
          </p:cNvCxnSpPr>
          <p:nvPr/>
        </p:nvCxnSpPr>
        <p:spPr>
          <a:xfrm>
            <a:off x="2839768" y="4687155"/>
            <a:ext cx="926699" cy="77496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5933917" y="4817873"/>
            <a:ext cx="1048820" cy="66292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1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models…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457200"/>
            <a:r>
              <a:rPr lang="en-US" b="1" dirty="0" smtClean="0"/>
              <a:t>Design model</a:t>
            </a:r>
            <a:r>
              <a:rPr lang="en-US" dirty="0" smtClean="0"/>
              <a:t>: what a designer intends to convey</a:t>
            </a:r>
          </a:p>
          <a:p>
            <a:pPr marL="216000" indent="-457200"/>
            <a:r>
              <a:rPr lang="en-US" b="1" dirty="0" smtClean="0"/>
              <a:t>System </a:t>
            </a:r>
            <a:r>
              <a:rPr lang="en-US" b="1" dirty="0" smtClean="0"/>
              <a:t>image</a:t>
            </a:r>
            <a:r>
              <a:rPr lang="en-US" dirty="0" smtClean="0"/>
              <a:t>: what the user “sees” – the UI, documentation, labels, etc.</a:t>
            </a:r>
          </a:p>
          <a:p>
            <a:pPr marL="216000" indent="-457200"/>
            <a:r>
              <a:rPr lang="en-US" b="1" dirty="0" smtClean="0"/>
              <a:t>User’s model</a:t>
            </a:r>
            <a:r>
              <a:rPr lang="en-US" dirty="0" smtClean="0"/>
              <a:t>: the user’s mental model developed by the user through interaction with the system</a:t>
            </a:r>
          </a:p>
          <a:p>
            <a:pPr marL="673200" lvl="1" indent="-457200"/>
            <a:r>
              <a:rPr lang="en-US" dirty="0" smtClean="0"/>
              <a:t>» i.e. a belief system about the system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Mismatches between user’s model and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a poor model is fostered deliberately (consider a fridge or the heating system in a </a:t>
            </a:r>
            <a:r>
              <a:rPr lang="en-US" dirty="0" smtClean="0"/>
              <a:t>house vs. the heating/cooling system in a car)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977"/>
          <a:stretch/>
        </p:blipFill>
        <p:spPr>
          <a:xfrm>
            <a:off x="4800356" y="3382963"/>
            <a:ext cx="350568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82963"/>
            <a:ext cx="35056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Mismatches between user’s model and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</a:t>
            </a:r>
            <a:r>
              <a:rPr lang="en-US" dirty="0" smtClean="0"/>
              <a:t>, it’s a representation problem</a:t>
            </a:r>
          </a:p>
          <a:p>
            <a:pPr lvl="1"/>
            <a:r>
              <a:rPr lang="en-US" dirty="0" smtClean="0"/>
              <a:t>» document sizes measured in bytes, not pages or words</a:t>
            </a:r>
          </a:p>
          <a:p>
            <a:pPr lvl="1"/>
            <a:r>
              <a:rPr lang="en-US" dirty="0" smtClean="0"/>
              <a:t>» dates may be in non-standard formats</a:t>
            </a:r>
          </a:p>
          <a:p>
            <a:pPr lvl="1"/>
            <a:r>
              <a:rPr lang="en-US" dirty="0" smtClean="0"/>
              <a:t>» error messages may use system specific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During system usage:</a:t>
            </a:r>
          </a:p>
          <a:p>
            <a:pPr lvl="1"/>
            <a:r>
              <a:rPr lang="en-US" dirty="0" smtClean="0"/>
              <a:t>» user’s own activity leads to a mental model</a:t>
            </a:r>
          </a:p>
          <a:p>
            <a:pPr lvl="1"/>
            <a:r>
              <a:rPr lang="en-US" dirty="0" smtClean="0"/>
              <a:t>» explanatory theory, developed by the user</a:t>
            </a:r>
          </a:p>
          <a:p>
            <a:pPr lvl="1"/>
            <a:r>
              <a:rPr lang="en-US" dirty="0" smtClean="0"/>
              <a:t>» often used to predict the future </a:t>
            </a:r>
            <a:r>
              <a:rPr lang="en-US" dirty="0" err="1" smtClean="0"/>
              <a:t>behaviour</a:t>
            </a:r>
            <a:r>
              <a:rPr lang="en-US" dirty="0" smtClean="0"/>
              <a:t> of the system</a:t>
            </a:r>
          </a:p>
          <a:p>
            <a:r>
              <a:rPr lang="en-US" dirty="0" smtClean="0"/>
              <a:t>Observing others use the system:</a:t>
            </a:r>
          </a:p>
          <a:p>
            <a:pPr lvl="1"/>
            <a:r>
              <a:rPr lang="en-US" dirty="0" smtClean="0"/>
              <a:t>» casual observation of others working</a:t>
            </a:r>
          </a:p>
          <a:p>
            <a:pPr lvl="1"/>
            <a:r>
              <a:rPr lang="en-US" dirty="0" smtClean="0"/>
              <a:t>» asking someone else to “do this for me”</a:t>
            </a:r>
          </a:p>
          <a:p>
            <a:pPr lvl="1"/>
            <a:r>
              <a:rPr lang="en-US" dirty="0" smtClean="0"/>
              <a:t>» formal training</a:t>
            </a:r>
          </a:p>
          <a:p>
            <a:r>
              <a:rPr lang="en-US" dirty="0" smtClean="0"/>
              <a:t>Reading about a system:</a:t>
            </a:r>
          </a:p>
          <a:p>
            <a:pPr lvl="1"/>
            <a:r>
              <a:rPr lang="en-US" dirty="0" smtClean="0"/>
              <a:t>» documentation, help screens, “for dummies” books</a:t>
            </a:r>
          </a:p>
          <a:p>
            <a:endParaRPr lang="en-US" dirty="0"/>
          </a:p>
          <a:p>
            <a:r>
              <a:rPr lang="en-US" dirty="0" smtClean="0"/>
              <a:t>This is </a:t>
            </a:r>
            <a:r>
              <a:rPr lang="en-US" u="sng" dirty="0" smtClean="0"/>
              <a:t>done by the user </a:t>
            </a:r>
            <a:r>
              <a:rPr lang="en-US" dirty="0" smtClean="0"/>
              <a:t>(not the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models are “runnable”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9545"/>
            <a:ext cx="8229600" cy="3866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for </a:t>
            </a:r>
            <a:r>
              <a:rPr lang="en-US" b="1" dirty="0" smtClean="0"/>
              <a:t>explanation</a:t>
            </a:r>
          </a:p>
          <a:p>
            <a:r>
              <a:rPr lang="en-US" dirty="0" smtClean="0"/>
              <a:t>» to understand why the system responds as it does</a:t>
            </a:r>
          </a:p>
          <a:p>
            <a:endParaRPr lang="en-US" dirty="0"/>
          </a:p>
          <a:p>
            <a:r>
              <a:rPr lang="en-US" dirty="0" smtClean="0"/>
              <a:t>Used for </a:t>
            </a:r>
            <a:r>
              <a:rPr lang="en-US" b="1" dirty="0" smtClean="0"/>
              <a:t>prediction</a:t>
            </a:r>
          </a:p>
          <a:p>
            <a:r>
              <a:rPr lang="en-US" dirty="0" smtClean="0"/>
              <a:t>» to select an appropriate action in a given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417638"/>
            <a:ext cx="8229600" cy="5991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Includes a notion of </a:t>
            </a:r>
            <a:r>
              <a:rPr lang="en-US" sz="2400" b="1" u="sng" dirty="0" smtClean="0"/>
              <a:t>causality</a:t>
            </a:r>
            <a:r>
              <a:rPr lang="en-US" sz="2400" dirty="0" smtClean="0"/>
              <a:t>: “doing this will result in this”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79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» conceptual models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Structural: an image of </a:t>
            </a:r>
            <a:r>
              <a:rPr lang="en-US" i="1" dirty="0" smtClean="0"/>
              <a:t>what</a:t>
            </a:r>
            <a:r>
              <a:rPr lang="en-US" dirty="0" smtClean="0"/>
              <a:t> the system </a:t>
            </a:r>
            <a:r>
              <a:rPr lang="en-US" i="1" dirty="0" smtClean="0"/>
              <a:t>is</a:t>
            </a:r>
            <a:endParaRPr lang="en-US" dirty="0" smtClean="0"/>
          </a:p>
          <a:p>
            <a:pPr lvl="1"/>
            <a:r>
              <a:rPr lang="en-US" dirty="0" smtClean="0"/>
              <a:t>» descriptive of what the system is</a:t>
            </a:r>
          </a:p>
          <a:p>
            <a:pPr lvl="1"/>
            <a:r>
              <a:rPr lang="en-US" dirty="0" smtClean="0"/>
              <a:t>» user may need additional knowledge to actually use it</a:t>
            </a:r>
          </a:p>
          <a:p>
            <a:pPr lvl="1"/>
            <a:r>
              <a:rPr lang="en-US" dirty="0" smtClean="0"/>
              <a:t>» often more powerful/flexible, though harder to use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smtClean="0"/>
              <a:t>road map</a:t>
            </a:r>
            <a:r>
              <a:rPr lang="en-US" dirty="0" smtClean="0"/>
              <a:t>: may show a particular type of information, but isn’t customized to your particular use of that information</a:t>
            </a:r>
            <a:endParaRPr lang="en-US" dirty="0"/>
          </a:p>
          <a:p>
            <a:r>
              <a:rPr lang="en-US" dirty="0" smtClean="0"/>
              <a:t>Functional: action-based; describes </a:t>
            </a:r>
            <a:r>
              <a:rPr lang="en-US" i="1" dirty="0" smtClean="0"/>
              <a:t>how</a:t>
            </a:r>
            <a:r>
              <a:rPr lang="en-US" dirty="0" smtClean="0"/>
              <a:t> it is used</a:t>
            </a:r>
          </a:p>
          <a:p>
            <a:pPr lvl="1"/>
            <a:r>
              <a:rPr lang="en-US" dirty="0" smtClean="0"/>
              <a:t>» prescriptive; specific; step-by-step</a:t>
            </a:r>
          </a:p>
          <a:p>
            <a:pPr lvl="1"/>
            <a:r>
              <a:rPr lang="en-US" dirty="0" smtClean="0"/>
              <a:t>» does not assume global or system knowledge</a:t>
            </a:r>
          </a:p>
          <a:p>
            <a:pPr lvl="1"/>
            <a:r>
              <a:rPr lang="en-US" dirty="0" smtClean="0"/>
              <a:t>» easier to use, but not helpful for problem-solving or dealing with the unexpected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err="1" smtClean="0"/>
              <a:t>google</a:t>
            </a:r>
            <a:r>
              <a:rPr lang="en-US" u="sng" dirty="0" smtClean="0"/>
              <a:t> directions</a:t>
            </a:r>
            <a:r>
              <a:rPr lang="en-US" dirty="0" smtClean="0"/>
              <a:t>: great when everything’s there; not so great when the road is closed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/>
          <a:lstStyle/>
          <a:p>
            <a:r>
              <a:rPr lang="en-US" dirty="0" smtClean="0"/>
              <a:t>Maps and schematics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955844"/>
            <a:ext cx="6985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Object-action models</a:t>
            </a:r>
          </a:p>
          <a:p>
            <a:pPr lvl="1"/>
            <a:r>
              <a:rPr lang="en-US" dirty="0" smtClean="0"/>
              <a:t>» users think in terms of concrete or abstract objects</a:t>
            </a:r>
          </a:p>
          <a:p>
            <a:pPr lvl="1"/>
            <a:r>
              <a:rPr lang="en-US" dirty="0" smtClean="0"/>
              <a:t>» system supports actions on the objects</a:t>
            </a:r>
          </a:p>
          <a:p>
            <a:endParaRPr lang="en-US" dirty="0"/>
          </a:p>
          <a:p>
            <a:r>
              <a:rPr lang="en-US" i="1" dirty="0" smtClean="0"/>
              <a:t>What are some programs that you think of as “objects that act”, or that we can act on objects?</a:t>
            </a:r>
            <a:endParaRPr lang="en-US" dirty="0" smtClean="0"/>
          </a:p>
          <a:p>
            <a:endParaRPr lang="en-US" i="1" dirty="0"/>
          </a:p>
          <a:p>
            <a:r>
              <a:rPr lang="en-US" dirty="0" smtClean="0"/>
              <a:t>Unix: files are objects, commands act on them,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by 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Analogies/metaphors</a:t>
            </a:r>
          </a:p>
          <a:p>
            <a:pPr lvl="1"/>
            <a:r>
              <a:rPr lang="en-US" dirty="0" smtClean="0"/>
              <a:t>» a new system (closely) resembles an old system</a:t>
            </a:r>
          </a:p>
          <a:p>
            <a:pPr lvl="1"/>
            <a:r>
              <a:rPr lang="en-US" dirty="0" smtClean="0"/>
              <a:t>» (usually) intent is to help transfer existing system knowledge</a:t>
            </a:r>
          </a:p>
          <a:p>
            <a:pPr lvl="1"/>
            <a:r>
              <a:rPr lang="en-US" dirty="0" smtClean="0"/>
              <a:t>» e.g. desktop metaphor; spreadsheets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kinds of user manuals and step-by-step and “</a:t>
            </a:r>
            <a:r>
              <a:rPr lang="en-US" dirty="0" err="1" smtClean="0"/>
              <a:t>howto</a:t>
            </a:r>
            <a:r>
              <a:rPr lang="en-US" dirty="0" smtClean="0"/>
              <a:t>” guides</a:t>
            </a:r>
          </a:p>
          <a:p>
            <a:pPr lvl="1"/>
            <a:r>
              <a:rPr lang="en-US" dirty="0" smtClean="0"/>
              <a:t>» U of C’s “job aids”</a:t>
            </a:r>
          </a:p>
          <a:p>
            <a:pPr lvl="1"/>
            <a:r>
              <a:rPr lang="en-US" dirty="0"/>
              <a:t>» http://</a:t>
            </a:r>
            <a:r>
              <a:rPr lang="en-US" dirty="0" err="1"/>
              <a:t>www.ucalgary.ca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/system/files/JOR%20Initiator%20Guide%20-%</a:t>
            </a:r>
            <a:r>
              <a:rPr lang="en-US" dirty="0" smtClean="0"/>
              <a:t>20Project.pdf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8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8567" cy="4525963"/>
          </a:xfrm>
        </p:spPr>
        <p:txBody>
          <a:bodyPr/>
          <a:lstStyle/>
          <a:p>
            <a:r>
              <a:rPr lang="en-US" dirty="0" smtClean="0"/>
              <a:t>State transition model</a:t>
            </a:r>
          </a:p>
          <a:p>
            <a:pPr lvl="1"/>
            <a:r>
              <a:rPr lang="en-US" dirty="0" smtClean="0"/>
              <a:t>» how most of us think of how phones work (what you see on the right is a </a:t>
            </a:r>
            <a:r>
              <a:rPr lang="en-US" u="sng" dirty="0" smtClean="0"/>
              <a:t>representation</a:t>
            </a:r>
            <a:r>
              <a:rPr lang="en-US" dirty="0" smtClean="0"/>
              <a:t> of that model)</a:t>
            </a:r>
          </a:p>
          <a:p>
            <a:pPr lvl="1"/>
            <a:r>
              <a:rPr lang="en-US" dirty="0" smtClean="0"/>
              <a:t>» changes in state need to be </a:t>
            </a:r>
            <a:r>
              <a:rPr lang="en-US" u="sng" dirty="0" smtClean="0"/>
              <a:t>visible</a:t>
            </a:r>
            <a:r>
              <a:rPr lang="en-US" dirty="0" smtClean="0"/>
              <a:t>, otherwise, this kind of model doesn’t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41" y="1269827"/>
            <a:ext cx="2730578" cy="55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Functional “mapping” models</a:t>
            </a:r>
          </a:p>
          <a:p>
            <a:pPr lvl="1"/>
            <a:r>
              <a:rPr lang="en-US" dirty="0" smtClean="0"/>
              <a:t>» users learn a sequence of actions to accomplish tasks</a:t>
            </a:r>
          </a:p>
          <a:p>
            <a:pPr lvl="1"/>
            <a:r>
              <a:rPr lang="en-US" dirty="0" smtClean="0"/>
              <a:t>» mappings need to be “rote-learned”; often arbitrary</a:t>
            </a:r>
          </a:p>
          <a:p>
            <a:pPr lvl="1"/>
            <a:r>
              <a:rPr lang="en-US" dirty="0" smtClean="0"/>
              <a:t>» hand-held calculator maps “math” to key presses; keyboard shortcuts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Designers control what the users see (i.e. the system image). That’s it.</a:t>
            </a:r>
          </a:p>
          <a:p>
            <a:pPr lvl="1"/>
            <a:r>
              <a:rPr lang="en-US" dirty="0" smtClean="0"/>
              <a:t>» choose a system image to foster a good mental model</a:t>
            </a:r>
          </a:p>
          <a:p>
            <a:r>
              <a:rPr lang="en-US" dirty="0" smtClean="0"/>
              <a:t>Some interfaces actually display the system!</a:t>
            </a:r>
          </a:p>
          <a:p>
            <a:pPr lvl="1"/>
            <a:r>
              <a:rPr lang="en-US" dirty="0" smtClean="0"/>
              <a:t>» all objects and actions may be visible at all times</a:t>
            </a:r>
          </a:p>
          <a:p>
            <a:pPr lvl="1"/>
            <a:r>
              <a:rPr lang="en-US" dirty="0" smtClean="0"/>
              <a:t>» e.g. automobile dashboard (system image) that is literal—this is your car!*</a:t>
            </a:r>
          </a:p>
          <a:p>
            <a:r>
              <a:rPr lang="en-US" dirty="0" smtClean="0"/>
              <a:t>Some principles:</a:t>
            </a:r>
          </a:p>
          <a:p>
            <a:pPr lvl="1"/>
            <a:r>
              <a:rPr lang="en-US" dirty="0" smtClean="0"/>
              <a:t>» currency (up-to-date-ness) is important</a:t>
            </a:r>
          </a:p>
          <a:p>
            <a:pPr lvl="1"/>
            <a:r>
              <a:rPr lang="en-US" dirty="0" smtClean="0"/>
              <a:t>» consistency (contributes to learnability)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 simple model might be better (to hide system complexity)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systems have messy low-level details</a:t>
            </a:r>
          </a:p>
          <a:p>
            <a:pPr lvl="1"/>
            <a:r>
              <a:rPr lang="en-US" dirty="0" smtClean="0"/>
              <a:t>» irrelevant to a user’s activity</a:t>
            </a:r>
          </a:p>
          <a:p>
            <a:pPr lvl="1"/>
            <a:r>
              <a:rPr lang="en-US" dirty="0" smtClean="0"/>
              <a:t>» full functionality may not be required</a:t>
            </a:r>
          </a:p>
          <a:p>
            <a:r>
              <a:rPr lang="en-US" dirty="0" smtClean="0"/>
              <a:t>Example: MS Word has hundreds (thousands?) of commands</a:t>
            </a:r>
          </a:p>
          <a:p>
            <a:pPr lvl="1"/>
            <a:r>
              <a:rPr lang="en-US" dirty="0" smtClean="0"/>
              <a:t>» most users only use a small subset of these</a:t>
            </a:r>
          </a:p>
          <a:p>
            <a:pPr lvl="1"/>
            <a:r>
              <a:rPr lang="en-US" dirty="0" smtClean="0"/>
              <a:t>» users can hide complexity through customization</a:t>
            </a:r>
          </a:p>
          <a:p>
            <a:pPr lvl="1"/>
            <a:r>
              <a:rPr lang="en-US" dirty="0" smtClean="0"/>
              <a:t>» IT admins can provide macro capabilities (bundling low-level commands into a single concept) </a:t>
            </a:r>
            <a:r>
              <a:rPr lang="en-US" dirty="0" smtClean="0">
                <a:sym typeface="Wingdings"/>
              </a:rPr>
              <a:t> ‘</a:t>
            </a:r>
            <a:r>
              <a:rPr lang="en-US" dirty="0" smtClean="0">
                <a:latin typeface="Courier"/>
                <a:cs typeface="Courier"/>
                <a:sym typeface="Wingdings"/>
              </a:rPr>
              <a:t>submit</a:t>
            </a:r>
            <a:r>
              <a:rPr lang="en-US" dirty="0" smtClean="0">
                <a:sym typeface="Wingdings"/>
              </a:rPr>
              <a:t>’ program</a:t>
            </a:r>
          </a:p>
          <a:p>
            <a:pPr lvl="1"/>
            <a:r>
              <a:rPr lang="en-US" dirty="0" smtClean="0">
                <a:sym typeface="Wingdings"/>
              </a:rPr>
              <a:t>» wizards allow a user to “do what’s right”, skipping details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  <a:cs typeface="Arial" charset="0"/>
              </a:rPr>
              <a:t>Cultural associations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97438"/>
            <a:ext cx="3165850" cy="2428725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/>
            <a:r>
              <a:rPr lang="en-US" sz="2000" dirty="0" smtClean="0">
                <a:latin typeface="Verdana" charset="0"/>
                <a:cs typeface="Arial" charset="0"/>
              </a:rPr>
              <a:t>Sun </a:t>
            </a:r>
            <a:r>
              <a:rPr lang="en-US" sz="2000" dirty="0">
                <a:latin typeface="Verdana" charset="0"/>
                <a:cs typeface="Arial" charset="0"/>
              </a:rPr>
              <a:t>found their email icon problematic for some </a:t>
            </a:r>
            <a:r>
              <a:rPr lang="en-US" sz="2000" dirty="0" smtClean="0">
                <a:latin typeface="Verdana" charset="0"/>
                <a:cs typeface="Arial" charset="0"/>
              </a:rPr>
              <a:t>American </a:t>
            </a:r>
            <a:r>
              <a:rPr lang="en-US" sz="2000" dirty="0">
                <a:latin typeface="Verdana" charset="0"/>
                <a:cs typeface="Arial" charset="0"/>
              </a:rPr>
              <a:t>urban dwellers who are unfamiliar with </a:t>
            </a:r>
            <a:r>
              <a:rPr lang="en-US" sz="2000" dirty="0" smtClean="0">
                <a:latin typeface="Verdana" charset="0"/>
                <a:cs typeface="Arial" charset="0"/>
              </a:rPr>
              <a:t>rural </a:t>
            </a:r>
            <a:r>
              <a:rPr lang="en-US" sz="2000" dirty="0">
                <a:latin typeface="Verdana" charset="0"/>
                <a:cs typeface="Arial" charset="0"/>
              </a:rPr>
              <a:t>mail boxes.</a:t>
            </a:r>
          </a:p>
        </p:txBody>
      </p:sp>
      <p:pic>
        <p:nvPicPr>
          <p:cNvPr id="192518" name="Picture 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434826" cy="23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30" y="1600200"/>
            <a:ext cx="2933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6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System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4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Water faucet</a:t>
            </a:r>
          </a:p>
          <a:p>
            <a:pPr lvl="1"/>
            <a:r>
              <a:rPr lang="en-US" dirty="0" smtClean="0"/>
              <a:t>» the system has independent hot &amp; cold</a:t>
            </a:r>
          </a:p>
          <a:p>
            <a:pPr lvl="1"/>
            <a:r>
              <a:rPr lang="en-US" dirty="0" smtClean="0"/>
              <a:t>» system image provides variable temperature</a:t>
            </a:r>
          </a:p>
          <a:p>
            <a:pPr lvl="1"/>
            <a:r>
              <a:rPr lang="en-US" dirty="0" smtClean="0"/>
              <a:t>» some taps allow separate temperature and volume control</a:t>
            </a:r>
          </a:p>
          <a:p>
            <a:pPr lvl="1"/>
            <a:r>
              <a:rPr lang="en-US" dirty="0" smtClean="0"/>
              <a:t>» both “hot &amp; cold” and “temperature &amp; volume” are 2 degrees of freedom</a:t>
            </a:r>
          </a:p>
          <a:p>
            <a:endParaRPr lang="en-US" dirty="0"/>
          </a:p>
          <a:p>
            <a:r>
              <a:rPr lang="en-US" dirty="0" smtClean="0"/>
              <a:t>Audio-video conferencing link</a:t>
            </a:r>
          </a:p>
          <a:p>
            <a:pPr lvl="1"/>
            <a:r>
              <a:rPr lang="en-US" dirty="0" smtClean="0"/>
              <a:t>» real system model has four independent channels</a:t>
            </a:r>
          </a:p>
          <a:p>
            <a:pPr lvl="1"/>
            <a:r>
              <a:rPr lang="en-US" dirty="0" smtClean="0"/>
              <a:t>» users may consider standard ways of combining these: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glance – two way video only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office share – two way audio and video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phone – two way audio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  <a:cs typeface="Arial" charset="0"/>
              </a:rPr>
              <a:t>Cultural associations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97438"/>
            <a:ext cx="3165850" cy="2428725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/>
            <a:r>
              <a:rPr lang="en-US" sz="2000" dirty="0" smtClean="0">
                <a:latin typeface="Verdana" charset="0"/>
                <a:cs typeface="Arial" charset="0"/>
              </a:rPr>
              <a:t>Sun </a:t>
            </a:r>
            <a:r>
              <a:rPr lang="en-US" sz="2000" dirty="0">
                <a:latin typeface="Verdana" charset="0"/>
                <a:cs typeface="Arial" charset="0"/>
              </a:rPr>
              <a:t>found their email icon problematic for some </a:t>
            </a:r>
            <a:r>
              <a:rPr lang="en-US" sz="2000" dirty="0" smtClean="0">
                <a:latin typeface="Verdana" charset="0"/>
                <a:cs typeface="Arial" charset="0"/>
              </a:rPr>
              <a:t>American </a:t>
            </a:r>
            <a:r>
              <a:rPr lang="en-US" sz="2000" dirty="0">
                <a:latin typeface="Verdana" charset="0"/>
                <a:cs typeface="Arial" charset="0"/>
              </a:rPr>
              <a:t>urban dwellers who are unfamiliar with </a:t>
            </a:r>
            <a:r>
              <a:rPr lang="en-US" sz="2000" dirty="0" smtClean="0">
                <a:latin typeface="Verdana" charset="0"/>
                <a:cs typeface="Arial" charset="0"/>
              </a:rPr>
              <a:t>rural </a:t>
            </a:r>
            <a:r>
              <a:rPr lang="en-US" sz="2000" dirty="0">
                <a:latin typeface="Verdana" charset="0"/>
                <a:cs typeface="Arial" charset="0"/>
              </a:rPr>
              <a:t>mail boxes.</a:t>
            </a:r>
          </a:p>
        </p:txBody>
      </p:sp>
      <p:pic>
        <p:nvPicPr>
          <p:cNvPr id="192518" name="Picture 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434826" cy="23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30" y="1600200"/>
            <a:ext cx="29337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Idioms and Population Stereotypes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000" dirty="0"/>
              <a:t>Interface idioms: 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‘standard’ interface features we learnt, use and remember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Idioms may define arbitrary </a:t>
            </a:r>
            <a:r>
              <a:rPr lang="en-US" sz="2000" dirty="0" err="1"/>
              <a:t>behaviours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red means danger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green means safe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Population stereotypes: Idioms vary in different cultures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Light switches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down is off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  down is on</a:t>
            </a:r>
          </a:p>
          <a:p>
            <a:pPr lvl="3">
              <a:lnSpc>
                <a:spcPct val="90000"/>
              </a:lnSpc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Faucets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anti-clockwise 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anti-clockwise off</a:t>
            </a:r>
          </a:p>
        </p:txBody>
      </p:sp>
      <p:sp>
        <p:nvSpPr>
          <p:cNvPr id="17412" name="Freeform 4"/>
          <p:cNvSpPr>
            <a:spLocks noEditPoints="1"/>
          </p:cNvSpPr>
          <p:nvPr/>
        </p:nvSpPr>
        <p:spPr bwMode="auto">
          <a:xfrm>
            <a:off x="3851275" y="4149725"/>
            <a:ext cx="893763" cy="1449388"/>
          </a:xfrm>
          <a:custGeom>
            <a:avLst/>
            <a:gdLst>
              <a:gd name="T0" fmla="*/ 6526 w 6928"/>
              <a:gd name="T1" fmla="*/ 434 h 11234"/>
              <a:gd name="T2" fmla="*/ 6928 w 6928"/>
              <a:gd name="T3" fmla="*/ 0 h 11234"/>
              <a:gd name="T4" fmla="*/ 2059 w 6928"/>
              <a:gd name="T5" fmla="*/ 1095 h 11234"/>
              <a:gd name="T6" fmla="*/ 1818 w 6928"/>
              <a:gd name="T7" fmla="*/ 949 h 11234"/>
              <a:gd name="T8" fmla="*/ 2059 w 6928"/>
              <a:gd name="T9" fmla="*/ 1095 h 11234"/>
              <a:gd name="T10" fmla="*/ 538 w 6928"/>
              <a:gd name="T11" fmla="*/ 3106 h 11234"/>
              <a:gd name="T12" fmla="*/ 1633 w 6928"/>
              <a:gd name="T13" fmla="*/ 2495 h 11234"/>
              <a:gd name="T14" fmla="*/ 4763 w 6928"/>
              <a:gd name="T15" fmla="*/ 5062 h 11234"/>
              <a:gd name="T16" fmla="*/ 491 w 6928"/>
              <a:gd name="T17" fmla="*/ 7837 h 11234"/>
              <a:gd name="T18" fmla="*/ 595 w 6928"/>
              <a:gd name="T19" fmla="*/ 3355 h 11234"/>
              <a:gd name="T20" fmla="*/ 1987 w 6928"/>
              <a:gd name="T21" fmla="*/ 2696 h 11234"/>
              <a:gd name="T22" fmla="*/ 6292 w 6928"/>
              <a:gd name="T23" fmla="*/ 692 h 11234"/>
              <a:gd name="T24" fmla="*/ 4119 w 6928"/>
              <a:gd name="T25" fmla="*/ 11234 h 11234"/>
              <a:gd name="T26" fmla="*/ 3991 w 6928"/>
              <a:gd name="T27" fmla="*/ 10711 h 11234"/>
              <a:gd name="T28" fmla="*/ 4119 w 6928"/>
              <a:gd name="T29" fmla="*/ 11234 h 11234"/>
              <a:gd name="T30" fmla="*/ 354 w 6928"/>
              <a:gd name="T31" fmla="*/ 6969 h 11234"/>
              <a:gd name="T32" fmla="*/ 1069 w 6928"/>
              <a:gd name="T33" fmla="*/ 8675 h 11234"/>
              <a:gd name="T34" fmla="*/ 3065 w 6928"/>
              <a:gd name="T35" fmla="*/ 3903 h 11234"/>
              <a:gd name="T36" fmla="*/ 1552 w 6928"/>
              <a:gd name="T37" fmla="*/ 3468 h 11234"/>
              <a:gd name="T38" fmla="*/ 2913 w 6928"/>
              <a:gd name="T39" fmla="*/ 5930 h 11234"/>
              <a:gd name="T40" fmla="*/ 3065 w 6928"/>
              <a:gd name="T41" fmla="*/ 3903 h 11234"/>
              <a:gd name="T42" fmla="*/ 2236 w 6928"/>
              <a:gd name="T43" fmla="*/ 2776 h 11234"/>
              <a:gd name="T44" fmla="*/ 3798 w 6928"/>
              <a:gd name="T45" fmla="*/ 3187 h 11234"/>
              <a:gd name="T46" fmla="*/ 1923 w 6928"/>
              <a:gd name="T47" fmla="*/ 5971 h 11234"/>
              <a:gd name="T48" fmla="*/ 1778 w 6928"/>
              <a:gd name="T49" fmla="*/ 5005 h 11234"/>
              <a:gd name="T50" fmla="*/ 3596 w 6928"/>
              <a:gd name="T51" fmla="*/ 9681 h 11234"/>
              <a:gd name="T52" fmla="*/ 5817 w 6928"/>
              <a:gd name="T53" fmla="*/ 1062 h 11234"/>
              <a:gd name="T54" fmla="*/ 3266 w 6928"/>
              <a:gd name="T55" fmla="*/ 2414 h 11234"/>
              <a:gd name="T56" fmla="*/ 3516 w 6928"/>
              <a:gd name="T57" fmla="*/ 2012 h 11234"/>
              <a:gd name="T58" fmla="*/ 3878 w 6928"/>
              <a:gd name="T59" fmla="*/ 2213 h 11234"/>
              <a:gd name="T60" fmla="*/ 3741 w 6928"/>
              <a:gd name="T61" fmla="*/ 2728 h 11234"/>
              <a:gd name="T62" fmla="*/ 3283 w 6928"/>
              <a:gd name="T63" fmla="*/ 2519 h 11234"/>
              <a:gd name="T64" fmla="*/ 3910 w 6928"/>
              <a:gd name="T65" fmla="*/ 2583 h 11234"/>
              <a:gd name="T66" fmla="*/ 2679 w 6928"/>
              <a:gd name="T67" fmla="*/ 7797 h 11234"/>
              <a:gd name="T68" fmla="*/ 2462 w 6928"/>
              <a:gd name="T69" fmla="*/ 7259 h 11234"/>
              <a:gd name="T70" fmla="*/ 2768 w 6928"/>
              <a:gd name="T71" fmla="*/ 7637 h 11234"/>
              <a:gd name="T72" fmla="*/ 2414 w 6928"/>
              <a:gd name="T73" fmla="*/ 7910 h 11234"/>
              <a:gd name="T74" fmla="*/ 2107 w 6928"/>
              <a:gd name="T75" fmla="*/ 7653 h 11234"/>
              <a:gd name="T76" fmla="*/ 2614 w 6928"/>
              <a:gd name="T77" fmla="*/ 7870 h 1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28" h="11234">
                <a:moveTo>
                  <a:pt x="6316" y="2004"/>
                </a:moveTo>
                <a:lnTo>
                  <a:pt x="6526" y="434"/>
                </a:lnTo>
                <a:lnTo>
                  <a:pt x="5423" y="604"/>
                </a:lnTo>
                <a:lnTo>
                  <a:pt x="6928" y="0"/>
                </a:lnTo>
                <a:lnTo>
                  <a:pt x="6316" y="2004"/>
                </a:lnTo>
                <a:close/>
                <a:moveTo>
                  <a:pt x="2059" y="1095"/>
                </a:moveTo>
                <a:lnTo>
                  <a:pt x="1867" y="1723"/>
                </a:lnTo>
                <a:lnTo>
                  <a:pt x="1818" y="949"/>
                </a:lnTo>
                <a:lnTo>
                  <a:pt x="3018" y="820"/>
                </a:lnTo>
                <a:lnTo>
                  <a:pt x="2059" y="1095"/>
                </a:lnTo>
                <a:close/>
                <a:moveTo>
                  <a:pt x="982" y="2535"/>
                </a:moveTo>
                <a:lnTo>
                  <a:pt x="538" y="3106"/>
                </a:lnTo>
                <a:lnTo>
                  <a:pt x="853" y="2325"/>
                </a:lnTo>
                <a:lnTo>
                  <a:pt x="1633" y="2495"/>
                </a:lnTo>
                <a:lnTo>
                  <a:pt x="982" y="2535"/>
                </a:lnTo>
                <a:close/>
                <a:moveTo>
                  <a:pt x="4763" y="5062"/>
                </a:moveTo>
                <a:lnTo>
                  <a:pt x="3798" y="10244"/>
                </a:lnTo>
                <a:lnTo>
                  <a:pt x="491" y="7837"/>
                </a:lnTo>
                <a:lnTo>
                  <a:pt x="1633" y="4787"/>
                </a:lnTo>
                <a:lnTo>
                  <a:pt x="595" y="3355"/>
                </a:lnTo>
                <a:lnTo>
                  <a:pt x="1150" y="2728"/>
                </a:lnTo>
                <a:lnTo>
                  <a:pt x="1987" y="2696"/>
                </a:lnTo>
                <a:lnTo>
                  <a:pt x="2269" y="1271"/>
                </a:lnTo>
                <a:lnTo>
                  <a:pt x="6292" y="692"/>
                </a:lnTo>
                <a:lnTo>
                  <a:pt x="4763" y="5062"/>
                </a:lnTo>
                <a:close/>
                <a:moveTo>
                  <a:pt x="4119" y="11234"/>
                </a:moveTo>
                <a:lnTo>
                  <a:pt x="2494" y="9849"/>
                </a:lnTo>
                <a:lnTo>
                  <a:pt x="3991" y="10711"/>
                </a:lnTo>
                <a:lnTo>
                  <a:pt x="4546" y="8916"/>
                </a:lnTo>
                <a:lnTo>
                  <a:pt x="4119" y="11234"/>
                </a:lnTo>
                <a:close/>
                <a:moveTo>
                  <a:pt x="0" y="8095"/>
                </a:moveTo>
                <a:lnTo>
                  <a:pt x="354" y="6969"/>
                </a:lnTo>
                <a:lnTo>
                  <a:pt x="265" y="7974"/>
                </a:lnTo>
                <a:lnTo>
                  <a:pt x="1069" y="8675"/>
                </a:lnTo>
                <a:lnTo>
                  <a:pt x="0" y="8095"/>
                </a:lnTo>
                <a:close/>
                <a:moveTo>
                  <a:pt x="3065" y="3903"/>
                </a:moveTo>
                <a:lnTo>
                  <a:pt x="2012" y="2897"/>
                </a:lnTo>
                <a:lnTo>
                  <a:pt x="1552" y="3468"/>
                </a:lnTo>
                <a:lnTo>
                  <a:pt x="2671" y="5078"/>
                </a:lnTo>
                <a:lnTo>
                  <a:pt x="2913" y="5930"/>
                </a:lnTo>
                <a:lnTo>
                  <a:pt x="3420" y="3678"/>
                </a:lnTo>
                <a:lnTo>
                  <a:pt x="3065" y="3903"/>
                </a:lnTo>
                <a:close/>
                <a:moveTo>
                  <a:pt x="2438" y="1489"/>
                </a:moveTo>
                <a:lnTo>
                  <a:pt x="2236" y="2776"/>
                </a:lnTo>
                <a:lnTo>
                  <a:pt x="2663" y="3163"/>
                </a:lnTo>
                <a:lnTo>
                  <a:pt x="3798" y="3187"/>
                </a:lnTo>
                <a:lnTo>
                  <a:pt x="2937" y="6712"/>
                </a:lnTo>
                <a:lnTo>
                  <a:pt x="1923" y="5971"/>
                </a:lnTo>
                <a:lnTo>
                  <a:pt x="2004" y="5391"/>
                </a:lnTo>
                <a:lnTo>
                  <a:pt x="1778" y="5005"/>
                </a:lnTo>
                <a:lnTo>
                  <a:pt x="812" y="7742"/>
                </a:lnTo>
                <a:lnTo>
                  <a:pt x="3596" y="9681"/>
                </a:lnTo>
                <a:lnTo>
                  <a:pt x="4594" y="4684"/>
                </a:lnTo>
                <a:lnTo>
                  <a:pt x="5817" y="1062"/>
                </a:lnTo>
                <a:lnTo>
                  <a:pt x="2438" y="1489"/>
                </a:lnTo>
                <a:close/>
                <a:moveTo>
                  <a:pt x="3266" y="2414"/>
                </a:moveTo>
                <a:lnTo>
                  <a:pt x="3266" y="2269"/>
                </a:lnTo>
                <a:lnTo>
                  <a:pt x="3516" y="2012"/>
                </a:lnTo>
                <a:lnTo>
                  <a:pt x="3798" y="2060"/>
                </a:lnTo>
                <a:lnTo>
                  <a:pt x="3878" y="2213"/>
                </a:lnTo>
                <a:lnTo>
                  <a:pt x="3266" y="2414"/>
                </a:lnTo>
                <a:close/>
                <a:moveTo>
                  <a:pt x="3741" y="2728"/>
                </a:moveTo>
                <a:lnTo>
                  <a:pt x="3428" y="2696"/>
                </a:lnTo>
                <a:lnTo>
                  <a:pt x="3283" y="2519"/>
                </a:lnTo>
                <a:lnTo>
                  <a:pt x="3910" y="2325"/>
                </a:lnTo>
                <a:lnTo>
                  <a:pt x="3910" y="2583"/>
                </a:lnTo>
                <a:lnTo>
                  <a:pt x="3741" y="2728"/>
                </a:lnTo>
                <a:close/>
                <a:moveTo>
                  <a:pt x="2679" y="7797"/>
                </a:moveTo>
                <a:lnTo>
                  <a:pt x="2180" y="7379"/>
                </a:lnTo>
                <a:lnTo>
                  <a:pt x="2462" y="7259"/>
                </a:lnTo>
                <a:lnTo>
                  <a:pt x="2768" y="7427"/>
                </a:lnTo>
                <a:lnTo>
                  <a:pt x="2768" y="7637"/>
                </a:lnTo>
                <a:lnTo>
                  <a:pt x="2679" y="7797"/>
                </a:lnTo>
                <a:close/>
                <a:moveTo>
                  <a:pt x="2414" y="7910"/>
                </a:moveTo>
                <a:lnTo>
                  <a:pt x="2180" y="7861"/>
                </a:lnTo>
                <a:lnTo>
                  <a:pt x="2107" y="7653"/>
                </a:lnTo>
                <a:lnTo>
                  <a:pt x="2148" y="7508"/>
                </a:lnTo>
                <a:lnTo>
                  <a:pt x="2614" y="7870"/>
                </a:lnTo>
                <a:lnTo>
                  <a:pt x="2414" y="79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5" descr="IN00359_[1]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661025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70500%2520traffic%2520lig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6697" r="27109" b="12202"/>
          <a:stretch>
            <a:fillRect/>
          </a:stretch>
        </p:blipFill>
        <p:spPr bwMode="auto">
          <a:xfrm>
            <a:off x="5530851" y="2268288"/>
            <a:ext cx="481012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72" y="1879610"/>
            <a:ext cx="2422271" cy="17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have </a:t>
            </a:r>
            <a:r>
              <a:rPr lang="en-US" i="1" dirty="0" smtClean="0"/>
              <a:t>mental </a:t>
            </a:r>
            <a:r>
              <a:rPr lang="en-US" i="1" dirty="0" smtClean="0"/>
              <a:t>models </a:t>
            </a:r>
            <a:r>
              <a:rPr lang="en-US" dirty="0" smtClean="0"/>
              <a:t>(or conceptual models) </a:t>
            </a:r>
            <a:r>
              <a:rPr lang="en-US" dirty="0" smtClean="0"/>
              <a:t>of how things work</a:t>
            </a:r>
          </a:p>
          <a:p>
            <a:r>
              <a:rPr lang="en-US" dirty="0" smtClean="0"/>
              <a:t>What do we construct these models from?</a:t>
            </a:r>
          </a:p>
          <a:p>
            <a:pPr lvl="1"/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Mappings</a:t>
            </a:r>
          </a:p>
          <a:p>
            <a:pPr lvl="1"/>
            <a:r>
              <a:rPr lang="en-US" dirty="0" smtClean="0"/>
              <a:t>Positive Transfer</a:t>
            </a:r>
          </a:p>
          <a:p>
            <a:pPr lvl="1"/>
            <a:r>
              <a:rPr lang="en-US" dirty="0" smtClean="0"/>
              <a:t>Population stereotypes/cultural standards</a:t>
            </a:r>
          </a:p>
          <a:p>
            <a:pPr lvl="1"/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Interactions (including with other people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3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Models allow us to mentally simulate device operation</a:t>
            </a:r>
          </a:p>
          <a:p>
            <a:endParaRPr lang="en-US" dirty="0" smtClean="0"/>
          </a:p>
          <a:p>
            <a:r>
              <a:rPr lang="en-US" dirty="0" smtClean="0"/>
              <a:t>Models </a:t>
            </a:r>
            <a:r>
              <a:rPr lang="en-US" dirty="0" smtClean="0"/>
              <a:t>may be wrong, especially if attributes are </a:t>
            </a:r>
            <a:r>
              <a:rPr lang="en-US" dirty="0" smtClean="0"/>
              <a:t>misleading</a:t>
            </a:r>
          </a:p>
          <a:p>
            <a:endParaRPr lang="en-US" dirty="0"/>
          </a:p>
          <a:p>
            <a:r>
              <a:rPr lang="en-US" dirty="0" smtClean="0"/>
              <a:t>Designers </a:t>
            </a:r>
            <a:r>
              <a:rPr lang="en-US" dirty="0" smtClean="0"/>
              <a:t>control the </a:t>
            </a:r>
            <a:r>
              <a:rPr lang="en-US" i="1" dirty="0" smtClean="0"/>
              <a:t>system </a:t>
            </a:r>
            <a:r>
              <a:rPr lang="en-US" i="1" dirty="0" smtClean="0"/>
              <a:t>image</a:t>
            </a:r>
            <a:r>
              <a:rPr lang="en-US" dirty="0" smtClean="0"/>
              <a:t>, which contribute to the formation of users’ mental model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3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079" y="5977099"/>
            <a:ext cx="897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Our conceptual model of a bike isn’t as good as we think it is, but it’s good enough to recognize this as a bike!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rosebrand.com/images/product_320x320/Wiss-Scissor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1251" y="-195228"/>
            <a:ext cx="3167835" cy="31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Conceptual models of simple machines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183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holes for something to be inserted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» big hole for </a:t>
            </a:r>
            <a:r>
              <a:rPr lang="en-US" dirty="0" err="1" smtClean="0"/>
              <a:t>seeral</a:t>
            </a:r>
            <a:r>
              <a:rPr lang="en-US" dirty="0" smtClean="0"/>
              <a:t> fingers, small hole for thumb</a:t>
            </a:r>
          </a:p>
          <a:p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» holes-for-fingers suggested / constrained by appearance</a:t>
            </a:r>
          </a:p>
          <a:p>
            <a:r>
              <a:rPr lang="en-US" dirty="0" smtClean="0"/>
              <a:t>Positive transfer &amp; cultural idioms</a:t>
            </a:r>
          </a:p>
          <a:p>
            <a:pPr lvl="1"/>
            <a:r>
              <a:rPr lang="en-US" dirty="0" smtClean="0"/>
              <a:t>» learned when young; constant mechanism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physical object implies how the operating parts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80672"/>
            <a:ext cx="803047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reasonable conceptual model can be formed by just looking at, and perhaps holding the object.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» you don’t understand everything, but do some things anyway: why big blade down?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» model’s not perfect: what about the “glide” style of cutting?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21274</TotalTime>
  <Words>2016</Words>
  <Application>Microsoft Macintosh PowerPoint</Application>
  <PresentationFormat>On-screen Show (4:3)</PresentationFormat>
  <Paragraphs>300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1-introduction</vt:lpstr>
      <vt:lpstr>2_Summer HCI</vt:lpstr>
      <vt:lpstr>Lessons from the Design of Everyday Things 3</vt:lpstr>
      <vt:lpstr>Lessons from the Design of Everyday Things</vt:lpstr>
      <vt:lpstr>Cultural associations</vt:lpstr>
      <vt:lpstr>Cultural associations</vt:lpstr>
      <vt:lpstr>Idioms and Population Stereotypes</vt:lpstr>
      <vt:lpstr>Conceptual Models</vt:lpstr>
      <vt:lpstr>Conceptual Models</vt:lpstr>
      <vt:lpstr>PowerPoint Presentation</vt:lpstr>
      <vt:lpstr>Conceptual models of simple machines</vt:lpstr>
      <vt:lpstr>Conceptual models of more complex devices</vt:lpstr>
      <vt:lpstr>Conceptual models of more complex devices</vt:lpstr>
      <vt:lpstr>Conceptual Models</vt:lpstr>
      <vt:lpstr>Conceptual Models vs. Conceptual Design</vt:lpstr>
      <vt:lpstr>Conceptual Design</vt:lpstr>
      <vt:lpstr>Some models…</vt:lpstr>
      <vt:lpstr>Mismatches between user’s model and system model</vt:lpstr>
      <vt:lpstr>Mismatches between user’s model and system model</vt:lpstr>
      <vt:lpstr>Acquiring Mental Models</vt:lpstr>
      <vt:lpstr>Mental models are “runnable”</vt:lpstr>
      <vt:lpstr>Types of Mental Models</vt:lpstr>
      <vt:lpstr>Structural Models » “what the system is”</vt:lpstr>
      <vt:lpstr>Structural Models » “what the system is”</vt:lpstr>
      <vt:lpstr>PowerPoint Presentation</vt:lpstr>
      <vt:lpstr>Structural Models » “what the system is”</vt:lpstr>
      <vt:lpstr>Functional Models » “how the system is used”</vt:lpstr>
      <vt:lpstr>Functional Models » “how the system is used”</vt:lpstr>
      <vt:lpstr>Functional Models » “how the system is used”</vt:lpstr>
      <vt:lpstr>System Image</vt:lpstr>
      <vt:lpstr>Where a simple model might be better (to hide system complexity)</vt:lpstr>
      <vt:lpstr>Hiding System Complexity</vt:lpstr>
      <vt:lpstr>Lessons from the Design of Everyday Things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172</cp:revision>
  <dcterms:created xsi:type="dcterms:W3CDTF">2012-08-20T05:23:43Z</dcterms:created>
  <dcterms:modified xsi:type="dcterms:W3CDTF">2012-11-07T07:06:56Z</dcterms:modified>
</cp:coreProperties>
</file>