
<file path=[Content_Types].xml><?xml version="1.0" encoding="utf-8"?>
<Types xmlns="http://schemas.openxmlformats.org/package/2006/content-types">
  <Default Extension="xml" ContentType="application/xml"/>
  <Default Extension="wmf" ContentType="image/x-wmf"/>
  <Default Extension="bmp" ContentType="image/bmp"/>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5.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handoutMasterIdLst>
    <p:handoutMasterId r:id="rId43"/>
  </p:handoutMasterIdLst>
  <p:sldIdLst>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2" r:id="rId39"/>
    <p:sldId id="293"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9" autoAdjust="0"/>
    <p:restoredTop sz="80042" autoAdjust="0"/>
  </p:normalViewPr>
  <p:slideViewPr>
    <p:cSldViewPr snapToGrid="0" snapToObjects="1">
      <p:cViewPr varScale="1">
        <p:scale>
          <a:sx n="76" d="100"/>
          <a:sy n="76" d="100"/>
        </p:scale>
        <p:origin x="-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31-10-12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31-10-12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brazenthoughts.com</a:t>
            </a:r>
            <a:r>
              <a:rPr lang="en-US" dirty="0" smtClean="0"/>
              <a:t>/2012/06/the-</a:t>
            </a:r>
            <a:r>
              <a:rPr lang="en-US" dirty="0" err="1" smtClean="0"/>
              <a:t>tao</a:t>
            </a:r>
            <a:r>
              <a:rPr lang="en-US" dirty="0" smtClean="0"/>
              <a:t>-of-usefulness/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259548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at this useless screen.</a:t>
            </a:r>
          </a:p>
          <a:p>
            <a:r>
              <a:rPr lang="en-US" dirty="0" smtClean="0"/>
              <a:t/>
            </a:r>
            <a:br>
              <a:rPr lang="en-US" dirty="0" smtClean="0"/>
            </a:br>
            <a:r>
              <a:rPr lang="en-US" dirty="0" smtClean="0"/>
              <a:t>WHERE IS MY TRAFFIC!?</a:t>
            </a:r>
          </a:p>
          <a:p>
            <a:endParaRPr lang="en-US" dirty="0" smtClean="0"/>
          </a:p>
          <a:p>
            <a:endParaRPr lang="en-US" dirty="0" smtClean="0"/>
          </a:p>
          <a:p>
            <a:pPr marL="228600" indent="-228600">
              <a:buAutoNum type="arabicParenBoth"/>
            </a:pPr>
            <a:r>
              <a:rPr lang="en-US" dirty="0" smtClean="0"/>
              <a:t>I can see the traffic ahead</a:t>
            </a:r>
            <a:r>
              <a:rPr lang="en-US" baseline="0" dirty="0" smtClean="0"/>
              <a:t> – totally useless on the timing there</a:t>
            </a:r>
          </a:p>
          <a:p>
            <a:pPr marL="228600" indent="-228600">
              <a:buAutoNum type="arabicParenBoth"/>
            </a:pPr>
            <a:r>
              <a:rPr lang="en-US" baseline="0" dirty="0" smtClean="0"/>
              <a:t>Why does it have to be a different mode? Lots of people have integrated maps already</a:t>
            </a:r>
          </a:p>
          <a:p>
            <a:pPr marL="228600" indent="-228600">
              <a:buAutoNum type="arabicParenBoth"/>
            </a:pPr>
            <a:r>
              <a:rPr lang="en-US" baseline="0" dirty="0" smtClean="0"/>
              <a:t>If I have to switch, why does the screen not be more distinctive?</a:t>
            </a:r>
          </a:p>
          <a:p>
            <a:pPr marL="228600" indent="-228600">
              <a:buAutoNum type="arabicParenBoth"/>
            </a:pPr>
            <a:r>
              <a:rPr lang="en-US" baseline="0" dirty="0" smtClean="0"/>
              <a:t>Finally, what the hell happens if I’m in a mode that doesn’t allow me to touch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37704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there’s traffic, but seriously?!!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02298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www.baddesigns.com</a:t>
            </a:r>
            <a:r>
              <a:rPr lang="en-US" dirty="0" smtClean="0"/>
              <a:t>/</a:t>
            </a:r>
            <a:r>
              <a:rPr lang="en-US" dirty="0" err="1" smtClean="0"/>
              <a:t>copier.html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188329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www.clubcopying.co.uk</a:t>
            </a:r>
            <a:r>
              <a:rPr lang="en-US" dirty="0" smtClean="0"/>
              <a:t>/</a:t>
            </a:r>
            <a:r>
              <a:rPr lang="en-US" dirty="0" err="1" smtClean="0"/>
              <a:t>toshiba</a:t>
            </a:r>
            <a:r>
              <a:rPr lang="en-US" dirty="0" smtClean="0"/>
              <a:t>-office/photocopiers/</a:t>
            </a:r>
            <a:r>
              <a:rPr lang="en-US" dirty="0" err="1" smtClean="0"/>
              <a:t>mfd-colourprinters</a:t>
            </a:r>
            <a:r>
              <a:rPr lang="en-US" dirty="0" smtClean="0"/>
              <a:t>/estudio5540c/</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398142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D151AA3-54F0-644E-998E-2AF355642916}" type="slidenum">
              <a:rPr lang="en-US"/>
              <a:pPr/>
              <a:t>20</a:t>
            </a:fld>
            <a:endParaRPr lang="en-US"/>
          </a:p>
        </p:txBody>
      </p:sp>
      <p:sp>
        <p:nvSpPr>
          <p:cNvPr id="2560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488323-4493-0C42-8795-A2422C608E0E}" type="slidenum">
              <a:rPr lang="en-US"/>
              <a:pPr/>
              <a:t>21</a:t>
            </a:fld>
            <a:endParaRPr lang="en-US"/>
          </a:p>
        </p:txBody>
      </p:sp>
      <p:sp>
        <p:nvSpPr>
          <p:cNvPr id="276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37E3021-C634-164A-8056-271083C24A39}" type="slidenum">
              <a:rPr lang="en-US"/>
              <a:pPr/>
              <a:t>22</a:t>
            </a:fld>
            <a:endParaRPr lang="en-US"/>
          </a:p>
        </p:txBody>
      </p:sp>
      <p:sp>
        <p:nvSpPr>
          <p:cNvPr id="2969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73F3C4-DC6A-9F41-8BB2-D44B6EE1F14F}" type="slidenum">
              <a:rPr lang="en-US"/>
              <a:pPr/>
              <a:t>23</a:t>
            </a:fld>
            <a:endParaRPr lang="en-US"/>
          </a:p>
        </p:txBody>
      </p:sp>
      <p:sp>
        <p:nvSpPr>
          <p:cNvPr id="3174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81E89C5-4D3A-4B49-AA8F-3F2BF411DC0B}" type="slidenum">
              <a:rPr lang="en-US"/>
              <a:pPr/>
              <a:t>24</a:t>
            </a:fld>
            <a:endParaRPr lang="en-US"/>
          </a:p>
        </p:txBody>
      </p:sp>
      <p:sp>
        <p:nvSpPr>
          <p:cNvPr id="3379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939A45-98C9-5846-BD1A-76F8003EB24B}" type="slidenum">
              <a:rPr lang="en-US"/>
              <a:pPr/>
              <a:t>25</a:t>
            </a:fld>
            <a:endParaRPr lang="en-US"/>
          </a:p>
        </p:txBody>
      </p:sp>
      <p:sp>
        <p:nvSpPr>
          <p:cNvPr id="6144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ln/>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computer design has its own idiosyncrasies, we can learn a tremendous amount by looking at the design of everyday things. We start with bad design, which make us realize that the problems and errors people face when dealing with even simple technology are usually a result of design failure. We then move to understanding visual design principles that help us analyze bad design and create good designs.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7581657-7CFD-8341-8646-0FA308832104}" type="slidenum">
              <a:rPr lang="en-US"/>
              <a:pPr/>
              <a:t>27</a:t>
            </a:fld>
            <a:endParaRPr lang="en-US"/>
          </a:p>
        </p:txBody>
      </p:sp>
      <p:sp>
        <p:nvSpPr>
          <p:cNvPr id="3686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159609-E9BF-B84E-9D12-6BC4E8CD0889}" type="slidenum">
              <a:rPr lang="en-US"/>
              <a:pPr/>
              <a:t>28</a:t>
            </a:fld>
            <a:endParaRPr lang="en-US"/>
          </a:p>
        </p:txBody>
      </p:sp>
      <p:sp>
        <p:nvSpPr>
          <p:cNvPr id="3891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E66E16A-2D7B-7844-922C-3C146EF0443C}" type="slidenum">
              <a:rPr lang="en-US"/>
              <a:pPr/>
              <a:t>29</a:t>
            </a:fld>
            <a:endParaRPr lang="en-US"/>
          </a:p>
        </p:txBody>
      </p:sp>
      <p:sp>
        <p:nvSpPr>
          <p:cNvPr id="4096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FAD59F-2051-0D44-A7C9-4155F753F26F}" type="slidenum">
              <a:rPr lang="en-US"/>
              <a:pPr/>
              <a:t>30</a:t>
            </a:fld>
            <a:endParaRPr lang="en-US"/>
          </a:p>
        </p:txBody>
      </p:sp>
      <p:sp>
        <p:nvSpPr>
          <p:cNvPr id="4505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42E9F7E-BD35-EC42-8C89-68C2F0600580}" type="slidenum">
              <a:rPr lang="en-US"/>
              <a:pPr/>
              <a:t>31</a:t>
            </a:fld>
            <a:endParaRPr lang="en-US"/>
          </a:p>
        </p:txBody>
      </p:sp>
      <p:sp>
        <p:nvSpPr>
          <p:cNvPr id="471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ln/>
        </p:spPr>
        <p:txBody>
          <a:bodyPr/>
          <a:lstStyle/>
          <a:p>
            <a:pPr defTabSz="899469" eaLnBrk="0" hangingPunct="0">
              <a:spcBef>
                <a:spcPct val="0"/>
              </a:spcBef>
            </a:pPr>
            <a:endParaRPr lang="en-CA" sz="24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reasons why we often blame</a:t>
            </a:r>
            <a:r>
              <a:rPr lang="en-US" baseline="0" dirty="0" smtClean="0"/>
              <a:t> human error.</a:t>
            </a:r>
          </a:p>
          <a:p>
            <a:r>
              <a:rPr lang="en-US" baseline="0" dirty="0" smtClean="0"/>
              <a:t>It allows us to sleep better at night: “that wouldn’t happen to me”</a:t>
            </a:r>
          </a:p>
          <a:p>
            <a:r>
              <a:rPr lang="en-US" baseline="0" dirty="0" smtClean="0"/>
              <a:t>It frees the company from blame</a:t>
            </a:r>
          </a:p>
          <a:p>
            <a:endParaRPr lang="en-US" baseline="0" dirty="0" smtClean="0"/>
          </a:p>
          <a:p>
            <a:r>
              <a:rPr lang="en-US" baseline="0" dirty="0" smtClean="0"/>
              <a:t>BUT THIS IS THE WRONG WAY TO THINK ABOUT THINGS!!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309711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engineer who founded DEC confessed at the annual meeting that he can</a:t>
            </a:r>
            <a:r>
              <a:rPr lang="ja-JP" altLang="en-US" sz="1200" dirty="0" smtClean="0">
                <a:latin typeface="Arial"/>
              </a:rPr>
              <a:t>’</a:t>
            </a:r>
            <a:r>
              <a:rPr lang="en-US" sz="1200" dirty="0" smtClean="0"/>
              <a:t>t figure out how to heat a cup of coffee in the company</a:t>
            </a:r>
            <a:r>
              <a:rPr lang="ja-JP" altLang="en-US" sz="1200" dirty="0" smtClean="0">
                <a:latin typeface="Arial"/>
              </a:rPr>
              <a:t>’</a:t>
            </a:r>
            <a:r>
              <a:rPr lang="en-US" sz="1200" dirty="0" smtClean="0"/>
              <a:t>s microwave oven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186046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seen this image before. I asked you to press the pause button quickly.</a:t>
            </a:r>
          </a:p>
          <a:p>
            <a:r>
              <a:rPr lang="en-US" dirty="0" smtClean="0"/>
              <a:t>Just scanning these quickly, which could you find it on easiest?</a:t>
            </a:r>
          </a:p>
          <a:p>
            <a:r>
              <a:rPr lang="en-US" dirty="0" smtClean="0"/>
              <a:t>What</a:t>
            </a:r>
            <a:r>
              <a:rPr lang="en-US" baseline="0" dirty="0" smtClean="0"/>
              <a:t> makes the TiVo one easy to find?</a:t>
            </a:r>
          </a:p>
          <a:p>
            <a:r>
              <a:rPr lang="en-US" baseline="0" dirty="0" smtClean="0"/>
              <a:t>Big, distinct (CRAP), visually distinct.</a:t>
            </a:r>
          </a:p>
          <a:p>
            <a:r>
              <a:rPr lang="en-US" baseline="0" dirty="0" smtClean="0"/>
              <a:t>Also, the WAY you hold it would lend itself to clicking there. Think about how the weight is distributed on these bad boys</a:t>
            </a:r>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266193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suddenly, my device tells me there’s traffic ahead.</a:t>
            </a:r>
          </a:p>
          <a:p>
            <a:r>
              <a:rPr lang="en-US" baseline="0" dirty="0" smtClean="0"/>
              <a:t>I glance over at my GPS, and suddenly, everything is ugly. It’s this grey nasty thing.</a:t>
            </a:r>
          </a:p>
          <a:p>
            <a:r>
              <a:rPr lang="en-US" baseline="0" dirty="0" smtClean="0"/>
              <a:t>So, I click the yellow button (which is the traffic indicator)</a:t>
            </a:r>
          </a:p>
          <a:p>
            <a:r>
              <a:rPr lang="en-US" baseline="0" dirty="0" smtClean="0"/>
              <a:t>Oops. It’s locked. Can’t be used while driving.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54595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the… I was in the traffic</a:t>
            </a:r>
            <a:r>
              <a:rPr lang="en-US" baseline="0" dirty="0" smtClean="0"/>
              <a:t> mode already?</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360035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whatever… here I am again.</a:t>
            </a:r>
          </a:p>
          <a:p>
            <a:r>
              <a:rPr lang="en-US" dirty="0" smtClean="0"/>
              <a:t>Wait, where’s the traffic exactly?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137704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Uh… those two screens look basically the exact</a:t>
            </a:r>
            <a:r>
              <a:rPr lang="en-US" baseline="0" dirty="0" smtClean="0"/>
              <a:t> same.</a:t>
            </a:r>
          </a:p>
          <a:p>
            <a:endParaRPr lang="en-US" baseline="0" dirty="0" smtClean="0"/>
          </a:p>
          <a:p>
            <a:r>
              <a:rPr lang="en-US" baseline="0" dirty="0" smtClean="0"/>
              <a:t>I</a:t>
            </a:r>
            <a:r>
              <a:rPr lang="fr-FR" baseline="0" dirty="0" smtClean="0"/>
              <a:t>’m</a:t>
            </a:r>
            <a:r>
              <a:rPr lang="en-US" baseline="0" dirty="0" smtClean="0"/>
              <a:t> DRIVING for goodness sake. I don’t have time to read a one word difference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137704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31-10-12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31-10-12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31-10-12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31-10-12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31-10-12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31-10-12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31-10-12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31-10-12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31-10-12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31-10-12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31-10-12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31-10-12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19.wmf"/><Relationship Id="rId6" Type="http://schemas.openxmlformats.org/officeDocument/2006/relationships/oleObject" Target="../embeddings/oleObject3.bin"/><Relationship Id="rId7"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bmp"/><Relationship Id="rId5" Type="http://schemas.openxmlformats.org/officeDocument/2006/relationships/oleObject" Target="../embeddings/oleObject5.bin"/><Relationship Id="rId6" Type="http://schemas.openxmlformats.org/officeDocument/2006/relationships/image" Target="../media/image1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6.bin"/><Relationship Id="rId5" Type="http://schemas.openxmlformats.org/officeDocument/2006/relationships/image" Target="../media/image2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oleObject" Target="../embeddings/oleObject1.bin"/><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3" name="Picture 2"/>
          <p:cNvPicPr>
            <a:picLocks noChangeAspect="1"/>
          </p:cNvPicPr>
          <p:nvPr/>
        </p:nvPicPr>
        <p:blipFill>
          <a:blip r:embed="rId3"/>
          <a:stretch>
            <a:fillRect/>
          </a:stretch>
        </p:blipFill>
        <p:spPr>
          <a:xfrm>
            <a:off x="1862221" y="-1"/>
            <a:ext cx="5677271" cy="6895471"/>
          </a:xfrm>
          <a:prstGeom prst="rect">
            <a:avLst/>
          </a:prstGeom>
        </p:spPr>
      </p:pic>
    </p:spTree>
    <p:extLst>
      <p:ext uri="{BB962C8B-B14F-4D97-AF65-F5344CB8AC3E}">
        <p14:creationId xmlns:p14="http://schemas.microsoft.com/office/powerpoint/2010/main" val="42033862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descr="2012-10-22 15.29.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50" y="-136525"/>
            <a:ext cx="5143500" cy="6858000"/>
          </a:xfrm>
          <a:prstGeom prst="rect">
            <a:avLst/>
          </a:prstGeom>
        </p:spPr>
      </p:pic>
    </p:spTree>
    <p:extLst>
      <p:ext uri="{BB962C8B-B14F-4D97-AF65-F5344CB8AC3E}">
        <p14:creationId xmlns:p14="http://schemas.microsoft.com/office/powerpoint/2010/main" val="4216461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3" name="Picture 2" descr="2012-10-22 15.29.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9165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5" name="Picture 4" descr="2012-10-22 15.29.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1069284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3" name="Picture 2" descr="2012-10-22 15.30.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41" y="0"/>
            <a:ext cx="5143500" cy="6858000"/>
          </a:xfrm>
          <a:prstGeom prst="rect">
            <a:avLst/>
          </a:prstGeom>
        </p:spPr>
      </p:pic>
    </p:spTree>
    <p:extLst>
      <p:ext uri="{BB962C8B-B14F-4D97-AF65-F5344CB8AC3E}">
        <p14:creationId xmlns:p14="http://schemas.microsoft.com/office/powerpoint/2010/main" val="31876976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6" name="Picture 5" descr="2012-10-22 15.3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pic>
        <p:nvPicPr>
          <p:cNvPr id="8" name="Picture 7"/>
          <p:cNvPicPr>
            <a:picLocks noChangeAspect="1"/>
          </p:cNvPicPr>
          <p:nvPr/>
        </p:nvPicPr>
        <p:blipFill>
          <a:blip r:embed="rId4"/>
          <a:stretch>
            <a:fillRect/>
          </a:stretch>
        </p:blipFill>
        <p:spPr>
          <a:xfrm>
            <a:off x="0" y="1502667"/>
            <a:ext cx="9144000" cy="5355333"/>
          </a:xfrm>
          <a:prstGeom prst="rect">
            <a:avLst/>
          </a:prstGeom>
        </p:spPr>
      </p:pic>
    </p:spTree>
    <p:extLst>
      <p:ext uri="{BB962C8B-B14F-4D97-AF65-F5344CB8AC3E}">
        <p14:creationId xmlns:p14="http://schemas.microsoft.com/office/powerpoint/2010/main" val="15171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my GPS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4" descr="2012-10-23 14.39.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50" y="0"/>
            <a:ext cx="5143500" cy="6858000"/>
          </a:xfrm>
          <a:prstGeom prst="rect">
            <a:avLst/>
          </a:prstGeom>
        </p:spPr>
      </p:pic>
    </p:spTree>
    <p:extLst>
      <p:ext uri="{BB962C8B-B14F-4D97-AF65-F5344CB8AC3E}">
        <p14:creationId xmlns:p14="http://schemas.microsoft.com/office/powerpoint/2010/main" val="4175671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Pathological design: slide projector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grpSp>
        <p:nvGrpSpPr>
          <p:cNvPr id="16" name="Group 15"/>
          <p:cNvGrpSpPr>
            <a:grpSpLocks/>
          </p:cNvGrpSpPr>
          <p:nvPr/>
        </p:nvGrpSpPr>
        <p:grpSpPr bwMode="auto">
          <a:xfrm>
            <a:off x="2008197" y="2647681"/>
            <a:ext cx="4791285" cy="2954052"/>
            <a:chOff x="1455" y="1436"/>
            <a:chExt cx="1920" cy="1184"/>
          </a:xfrm>
        </p:grpSpPr>
        <p:sp>
          <p:nvSpPr>
            <p:cNvPr id="17" name="Rectangle 4"/>
            <p:cNvSpPr>
              <a:spLocks noChangeArrowheads="1"/>
            </p:cNvSpPr>
            <p:nvPr/>
          </p:nvSpPr>
          <p:spPr bwMode="auto">
            <a:xfrm>
              <a:off x="1967" y="1916"/>
              <a:ext cx="1408" cy="576"/>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Oval 5"/>
            <p:cNvSpPr>
              <a:spLocks noChangeArrowheads="1"/>
            </p:cNvSpPr>
            <p:nvPr/>
          </p:nvSpPr>
          <p:spPr bwMode="auto">
            <a:xfrm>
              <a:off x="2151" y="2020"/>
              <a:ext cx="456" cy="392"/>
            </a:xfrm>
            <a:prstGeom prst="ellipse">
              <a:avLst/>
            </a:prstGeom>
            <a:solidFill>
              <a:srgbClr val="FFFFA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Rectangle 6"/>
            <p:cNvSpPr>
              <a:spLocks noChangeArrowheads="1"/>
            </p:cNvSpPr>
            <p:nvPr/>
          </p:nvSpPr>
          <p:spPr bwMode="auto">
            <a:xfrm>
              <a:off x="2679" y="2500"/>
              <a:ext cx="40" cy="64"/>
            </a:xfrm>
            <a:prstGeom prst="rect">
              <a:avLst/>
            </a:prstGeom>
            <a:solidFill>
              <a:srgbClr val="FFFFA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Rectangle 7"/>
            <p:cNvSpPr>
              <a:spLocks noChangeArrowheads="1"/>
            </p:cNvSpPr>
            <p:nvPr/>
          </p:nvSpPr>
          <p:spPr bwMode="auto">
            <a:xfrm>
              <a:off x="2623" y="2564"/>
              <a:ext cx="160" cy="56"/>
            </a:xfrm>
            <a:prstGeom prst="rect">
              <a:avLst/>
            </a:prstGeom>
            <a:solidFill>
              <a:srgbClr val="FFFFA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Rectangle 8"/>
            <p:cNvSpPr>
              <a:spLocks noChangeArrowheads="1"/>
            </p:cNvSpPr>
            <p:nvPr/>
          </p:nvSpPr>
          <p:spPr bwMode="auto">
            <a:xfrm>
              <a:off x="2007" y="2500"/>
              <a:ext cx="80" cy="40"/>
            </a:xfrm>
            <a:prstGeom prst="rect">
              <a:avLst/>
            </a:prstGeom>
            <a:solidFill>
              <a:srgbClr val="FFFFA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Rectangle 9"/>
            <p:cNvSpPr>
              <a:spLocks noChangeArrowheads="1"/>
            </p:cNvSpPr>
            <p:nvPr/>
          </p:nvSpPr>
          <p:spPr bwMode="auto">
            <a:xfrm>
              <a:off x="3231" y="2500"/>
              <a:ext cx="80" cy="40"/>
            </a:xfrm>
            <a:prstGeom prst="rect">
              <a:avLst/>
            </a:prstGeom>
            <a:solidFill>
              <a:srgbClr val="FFFFA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Rectangle 10"/>
            <p:cNvSpPr>
              <a:spLocks noChangeArrowheads="1"/>
            </p:cNvSpPr>
            <p:nvPr/>
          </p:nvSpPr>
          <p:spPr bwMode="auto">
            <a:xfrm>
              <a:off x="1455" y="1436"/>
              <a:ext cx="440" cy="696"/>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11"/>
            <p:cNvSpPr>
              <a:spLocks noChangeArrowheads="1"/>
            </p:cNvSpPr>
            <p:nvPr/>
          </p:nvSpPr>
          <p:spPr bwMode="auto">
            <a:xfrm>
              <a:off x="1535" y="1548"/>
              <a:ext cx="296" cy="168"/>
            </a:xfrm>
            <a:prstGeom prst="roundRect">
              <a:avLst>
                <a:gd name="adj" fmla="val 23907"/>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Freeform 12"/>
            <p:cNvSpPr>
              <a:spLocks/>
            </p:cNvSpPr>
            <p:nvPr/>
          </p:nvSpPr>
          <p:spPr bwMode="auto">
            <a:xfrm>
              <a:off x="1739" y="2144"/>
              <a:ext cx="201" cy="185"/>
            </a:xfrm>
            <a:custGeom>
              <a:avLst/>
              <a:gdLst>
                <a:gd name="T0" fmla="*/ 0 w 201"/>
                <a:gd name="T1" fmla="*/ 8 h 185"/>
                <a:gd name="T2" fmla="*/ 8 w 201"/>
                <a:gd name="T3" fmla="*/ 16 h 185"/>
                <a:gd name="T4" fmla="*/ 24 w 201"/>
                <a:gd name="T5" fmla="*/ 24 h 185"/>
                <a:gd name="T6" fmla="*/ 40 w 201"/>
                <a:gd name="T7" fmla="*/ 24 h 185"/>
                <a:gd name="T8" fmla="*/ 48 w 201"/>
                <a:gd name="T9" fmla="*/ 16 h 185"/>
                <a:gd name="T10" fmla="*/ 40 w 201"/>
                <a:gd name="T11" fmla="*/ 8 h 185"/>
                <a:gd name="T12" fmla="*/ 32 w 201"/>
                <a:gd name="T13" fmla="*/ 16 h 185"/>
                <a:gd name="T14" fmla="*/ 24 w 201"/>
                <a:gd name="T15" fmla="*/ 32 h 185"/>
                <a:gd name="T16" fmla="*/ 16 w 201"/>
                <a:gd name="T17" fmla="*/ 40 h 185"/>
                <a:gd name="T18" fmla="*/ 16 w 201"/>
                <a:gd name="T19" fmla="*/ 56 h 185"/>
                <a:gd name="T20" fmla="*/ 24 w 201"/>
                <a:gd name="T21" fmla="*/ 64 h 185"/>
                <a:gd name="T22" fmla="*/ 32 w 201"/>
                <a:gd name="T23" fmla="*/ 80 h 185"/>
                <a:gd name="T24" fmla="*/ 48 w 201"/>
                <a:gd name="T25" fmla="*/ 80 h 185"/>
                <a:gd name="T26" fmla="*/ 64 w 201"/>
                <a:gd name="T27" fmla="*/ 80 h 185"/>
                <a:gd name="T28" fmla="*/ 80 w 201"/>
                <a:gd name="T29" fmla="*/ 80 h 185"/>
                <a:gd name="T30" fmla="*/ 96 w 201"/>
                <a:gd name="T31" fmla="*/ 80 h 185"/>
                <a:gd name="T32" fmla="*/ 96 w 201"/>
                <a:gd name="T33" fmla="*/ 64 h 185"/>
                <a:gd name="T34" fmla="*/ 96 w 201"/>
                <a:gd name="T35" fmla="*/ 48 h 185"/>
                <a:gd name="T36" fmla="*/ 88 w 201"/>
                <a:gd name="T37" fmla="*/ 48 h 185"/>
                <a:gd name="T38" fmla="*/ 80 w 201"/>
                <a:gd name="T39" fmla="*/ 56 h 185"/>
                <a:gd name="T40" fmla="*/ 72 w 201"/>
                <a:gd name="T41" fmla="*/ 64 h 185"/>
                <a:gd name="T42" fmla="*/ 64 w 201"/>
                <a:gd name="T43" fmla="*/ 80 h 185"/>
                <a:gd name="T44" fmla="*/ 64 w 201"/>
                <a:gd name="T45" fmla="*/ 96 h 185"/>
                <a:gd name="T46" fmla="*/ 80 w 201"/>
                <a:gd name="T47" fmla="*/ 112 h 185"/>
                <a:gd name="T48" fmla="*/ 144 w 201"/>
                <a:gd name="T49" fmla="*/ 144 h 185"/>
                <a:gd name="T50" fmla="*/ 160 w 201"/>
                <a:gd name="T51" fmla="*/ 152 h 185"/>
                <a:gd name="T52" fmla="*/ 168 w 201"/>
                <a:gd name="T53" fmla="*/ 144 h 185"/>
                <a:gd name="T54" fmla="*/ 176 w 201"/>
                <a:gd name="T55" fmla="*/ 136 h 185"/>
                <a:gd name="T56" fmla="*/ 176 w 201"/>
                <a:gd name="T57" fmla="*/ 120 h 185"/>
                <a:gd name="T58" fmla="*/ 168 w 201"/>
                <a:gd name="T59" fmla="*/ 104 h 185"/>
                <a:gd name="T60" fmla="*/ 160 w 201"/>
                <a:gd name="T61" fmla="*/ 112 h 185"/>
                <a:gd name="T62" fmla="*/ 152 w 201"/>
                <a:gd name="T63" fmla="*/ 128 h 185"/>
                <a:gd name="T64" fmla="*/ 144 w 201"/>
                <a:gd name="T65" fmla="*/ 144 h 185"/>
                <a:gd name="T66" fmla="*/ 152 w 201"/>
                <a:gd name="T67" fmla="*/ 152 h 185"/>
                <a:gd name="T68" fmla="*/ 152 w 201"/>
                <a:gd name="T69" fmla="*/ 168 h 185"/>
                <a:gd name="T70" fmla="*/ 168 w 201"/>
                <a:gd name="T71" fmla="*/ 176 h 185"/>
                <a:gd name="T72" fmla="*/ 176 w 201"/>
                <a:gd name="T73" fmla="*/ 184 h 185"/>
                <a:gd name="T74" fmla="*/ 192 w 201"/>
                <a:gd name="T75" fmla="*/ 168 h 185"/>
                <a:gd name="T76" fmla="*/ 200 w 201"/>
                <a:gd name="T77"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85">
                  <a:moveTo>
                    <a:pt x="0" y="0"/>
                  </a:moveTo>
                  <a:lnTo>
                    <a:pt x="0" y="8"/>
                  </a:lnTo>
                  <a:lnTo>
                    <a:pt x="0" y="16"/>
                  </a:lnTo>
                  <a:lnTo>
                    <a:pt x="8" y="16"/>
                  </a:lnTo>
                  <a:lnTo>
                    <a:pt x="16" y="16"/>
                  </a:lnTo>
                  <a:lnTo>
                    <a:pt x="24" y="24"/>
                  </a:lnTo>
                  <a:lnTo>
                    <a:pt x="32" y="32"/>
                  </a:lnTo>
                  <a:lnTo>
                    <a:pt x="40" y="24"/>
                  </a:lnTo>
                  <a:lnTo>
                    <a:pt x="48" y="24"/>
                  </a:lnTo>
                  <a:lnTo>
                    <a:pt x="48" y="16"/>
                  </a:lnTo>
                  <a:lnTo>
                    <a:pt x="48" y="8"/>
                  </a:lnTo>
                  <a:lnTo>
                    <a:pt x="40" y="8"/>
                  </a:lnTo>
                  <a:lnTo>
                    <a:pt x="32" y="8"/>
                  </a:lnTo>
                  <a:lnTo>
                    <a:pt x="32" y="16"/>
                  </a:lnTo>
                  <a:lnTo>
                    <a:pt x="32" y="24"/>
                  </a:lnTo>
                  <a:lnTo>
                    <a:pt x="24" y="32"/>
                  </a:lnTo>
                  <a:lnTo>
                    <a:pt x="16" y="32"/>
                  </a:lnTo>
                  <a:lnTo>
                    <a:pt x="16" y="40"/>
                  </a:lnTo>
                  <a:lnTo>
                    <a:pt x="16" y="48"/>
                  </a:lnTo>
                  <a:lnTo>
                    <a:pt x="16" y="56"/>
                  </a:lnTo>
                  <a:lnTo>
                    <a:pt x="16" y="64"/>
                  </a:lnTo>
                  <a:lnTo>
                    <a:pt x="24" y="64"/>
                  </a:lnTo>
                  <a:lnTo>
                    <a:pt x="32" y="72"/>
                  </a:lnTo>
                  <a:lnTo>
                    <a:pt x="32" y="80"/>
                  </a:lnTo>
                  <a:lnTo>
                    <a:pt x="40" y="80"/>
                  </a:lnTo>
                  <a:lnTo>
                    <a:pt x="48" y="80"/>
                  </a:lnTo>
                  <a:lnTo>
                    <a:pt x="56" y="80"/>
                  </a:lnTo>
                  <a:lnTo>
                    <a:pt x="64" y="80"/>
                  </a:lnTo>
                  <a:lnTo>
                    <a:pt x="72" y="80"/>
                  </a:lnTo>
                  <a:lnTo>
                    <a:pt x="80" y="80"/>
                  </a:lnTo>
                  <a:lnTo>
                    <a:pt x="88" y="80"/>
                  </a:lnTo>
                  <a:lnTo>
                    <a:pt x="96" y="80"/>
                  </a:lnTo>
                  <a:lnTo>
                    <a:pt x="96" y="72"/>
                  </a:lnTo>
                  <a:lnTo>
                    <a:pt x="96" y="64"/>
                  </a:lnTo>
                  <a:lnTo>
                    <a:pt x="96" y="56"/>
                  </a:lnTo>
                  <a:lnTo>
                    <a:pt x="96" y="48"/>
                  </a:lnTo>
                  <a:lnTo>
                    <a:pt x="88" y="40"/>
                  </a:lnTo>
                  <a:lnTo>
                    <a:pt x="88" y="48"/>
                  </a:lnTo>
                  <a:lnTo>
                    <a:pt x="80" y="48"/>
                  </a:lnTo>
                  <a:lnTo>
                    <a:pt x="80" y="56"/>
                  </a:lnTo>
                  <a:lnTo>
                    <a:pt x="72" y="56"/>
                  </a:lnTo>
                  <a:lnTo>
                    <a:pt x="72" y="64"/>
                  </a:lnTo>
                  <a:lnTo>
                    <a:pt x="64" y="72"/>
                  </a:lnTo>
                  <a:lnTo>
                    <a:pt x="64" y="80"/>
                  </a:lnTo>
                  <a:lnTo>
                    <a:pt x="64" y="88"/>
                  </a:lnTo>
                  <a:lnTo>
                    <a:pt x="64" y="96"/>
                  </a:lnTo>
                  <a:lnTo>
                    <a:pt x="72" y="104"/>
                  </a:lnTo>
                  <a:lnTo>
                    <a:pt x="80" y="112"/>
                  </a:lnTo>
                  <a:lnTo>
                    <a:pt x="112" y="112"/>
                  </a:lnTo>
                  <a:lnTo>
                    <a:pt x="144" y="144"/>
                  </a:lnTo>
                  <a:lnTo>
                    <a:pt x="152" y="152"/>
                  </a:lnTo>
                  <a:lnTo>
                    <a:pt x="160" y="152"/>
                  </a:lnTo>
                  <a:lnTo>
                    <a:pt x="168" y="152"/>
                  </a:lnTo>
                  <a:lnTo>
                    <a:pt x="168" y="144"/>
                  </a:lnTo>
                  <a:lnTo>
                    <a:pt x="176" y="144"/>
                  </a:lnTo>
                  <a:lnTo>
                    <a:pt x="176" y="136"/>
                  </a:lnTo>
                  <a:lnTo>
                    <a:pt x="176" y="128"/>
                  </a:lnTo>
                  <a:lnTo>
                    <a:pt x="176" y="120"/>
                  </a:lnTo>
                  <a:lnTo>
                    <a:pt x="176" y="112"/>
                  </a:lnTo>
                  <a:lnTo>
                    <a:pt x="168" y="104"/>
                  </a:lnTo>
                  <a:lnTo>
                    <a:pt x="168" y="112"/>
                  </a:lnTo>
                  <a:lnTo>
                    <a:pt x="160" y="112"/>
                  </a:lnTo>
                  <a:lnTo>
                    <a:pt x="152" y="120"/>
                  </a:lnTo>
                  <a:lnTo>
                    <a:pt x="152" y="128"/>
                  </a:lnTo>
                  <a:lnTo>
                    <a:pt x="152" y="136"/>
                  </a:lnTo>
                  <a:lnTo>
                    <a:pt x="144" y="144"/>
                  </a:lnTo>
                  <a:lnTo>
                    <a:pt x="144" y="152"/>
                  </a:lnTo>
                  <a:lnTo>
                    <a:pt x="152" y="152"/>
                  </a:lnTo>
                  <a:lnTo>
                    <a:pt x="152" y="160"/>
                  </a:lnTo>
                  <a:lnTo>
                    <a:pt x="152" y="168"/>
                  </a:lnTo>
                  <a:lnTo>
                    <a:pt x="160" y="168"/>
                  </a:lnTo>
                  <a:lnTo>
                    <a:pt x="168" y="176"/>
                  </a:lnTo>
                  <a:lnTo>
                    <a:pt x="168" y="184"/>
                  </a:lnTo>
                  <a:lnTo>
                    <a:pt x="176" y="184"/>
                  </a:lnTo>
                  <a:lnTo>
                    <a:pt x="184" y="176"/>
                  </a:lnTo>
                  <a:lnTo>
                    <a:pt x="192" y="168"/>
                  </a:lnTo>
                  <a:lnTo>
                    <a:pt x="200" y="168"/>
                  </a:lnTo>
                  <a:lnTo>
                    <a:pt x="200" y="160"/>
                  </a:lnTo>
                  <a:lnTo>
                    <a:pt x="200" y="1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Freeform 13"/>
            <p:cNvSpPr>
              <a:spLocks/>
            </p:cNvSpPr>
            <p:nvPr/>
          </p:nvSpPr>
          <p:spPr bwMode="auto">
            <a:xfrm>
              <a:off x="1739" y="2144"/>
              <a:ext cx="201" cy="185"/>
            </a:xfrm>
            <a:custGeom>
              <a:avLst/>
              <a:gdLst>
                <a:gd name="T0" fmla="*/ 0 w 201"/>
                <a:gd name="T1" fmla="*/ 8 h 185"/>
                <a:gd name="T2" fmla="*/ 8 w 201"/>
                <a:gd name="T3" fmla="*/ 16 h 185"/>
                <a:gd name="T4" fmla="*/ 24 w 201"/>
                <a:gd name="T5" fmla="*/ 24 h 185"/>
                <a:gd name="T6" fmla="*/ 40 w 201"/>
                <a:gd name="T7" fmla="*/ 24 h 185"/>
                <a:gd name="T8" fmla="*/ 48 w 201"/>
                <a:gd name="T9" fmla="*/ 16 h 185"/>
                <a:gd name="T10" fmla="*/ 40 w 201"/>
                <a:gd name="T11" fmla="*/ 8 h 185"/>
                <a:gd name="T12" fmla="*/ 32 w 201"/>
                <a:gd name="T13" fmla="*/ 16 h 185"/>
                <a:gd name="T14" fmla="*/ 24 w 201"/>
                <a:gd name="T15" fmla="*/ 32 h 185"/>
                <a:gd name="T16" fmla="*/ 16 w 201"/>
                <a:gd name="T17" fmla="*/ 40 h 185"/>
                <a:gd name="T18" fmla="*/ 16 w 201"/>
                <a:gd name="T19" fmla="*/ 56 h 185"/>
                <a:gd name="T20" fmla="*/ 24 w 201"/>
                <a:gd name="T21" fmla="*/ 64 h 185"/>
                <a:gd name="T22" fmla="*/ 32 w 201"/>
                <a:gd name="T23" fmla="*/ 80 h 185"/>
                <a:gd name="T24" fmla="*/ 48 w 201"/>
                <a:gd name="T25" fmla="*/ 80 h 185"/>
                <a:gd name="T26" fmla="*/ 64 w 201"/>
                <a:gd name="T27" fmla="*/ 80 h 185"/>
                <a:gd name="T28" fmla="*/ 80 w 201"/>
                <a:gd name="T29" fmla="*/ 80 h 185"/>
                <a:gd name="T30" fmla="*/ 96 w 201"/>
                <a:gd name="T31" fmla="*/ 80 h 185"/>
                <a:gd name="T32" fmla="*/ 96 w 201"/>
                <a:gd name="T33" fmla="*/ 64 h 185"/>
                <a:gd name="T34" fmla="*/ 96 w 201"/>
                <a:gd name="T35" fmla="*/ 48 h 185"/>
                <a:gd name="T36" fmla="*/ 88 w 201"/>
                <a:gd name="T37" fmla="*/ 48 h 185"/>
                <a:gd name="T38" fmla="*/ 80 w 201"/>
                <a:gd name="T39" fmla="*/ 56 h 185"/>
                <a:gd name="T40" fmla="*/ 72 w 201"/>
                <a:gd name="T41" fmla="*/ 64 h 185"/>
                <a:gd name="T42" fmla="*/ 64 w 201"/>
                <a:gd name="T43" fmla="*/ 80 h 185"/>
                <a:gd name="T44" fmla="*/ 64 w 201"/>
                <a:gd name="T45" fmla="*/ 96 h 185"/>
                <a:gd name="T46" fmla="*/ 80 w 201"/>
                <a:gd name="T47" fmla="*/ 112 h 185"/>
                <a:gd name="T48" fmla="*/ 144 w 201"/>
                <a:gd name="T49" fmla="*/ 144 h 185"/>
                <a:gd name="T50" fmla="*/ 160 w 201"/>
                <a:gd name="T51" fmla="*/ 152 h 185"/>
                <a:gd name="T52" fmla="*/ 168 w 201"/>
                <a:gd name="T53" fmla="*/ 144 h 185"/>
                <a:gd name="T54" fmla="*/ 176 w 201"/>
                <a:gd name="T55" fmla="*/ 136 h 185"/>
                <a:gd name="T56" fmla="*/ 176 w 201"/>
                <a:gd name="T57" fmla="*/ 120 h 185"/>
                <a:gd name="T58" fmla="*/ 168 w 201"/>
                <a:gd name="T59" fmla="*/ 104 h 185"/>
                <a:gd name="T60" fmla="*/ 160 w 201"/>
                <a:gd name="T61" fmla="*/ 112 h 185"/>
                <a:gd name="T62" fmla="*/ 152 w 201"/>
                <a:gd name="T63" fmla="*/ 128 h 185"/>
                <a:gd name="T64" fmla="*/ 144 w 201"/>
                <a:gd name="T65" fmla="*/ 144 h 185"/>
                <a:gd name="T66" fmla="*/ 152 w 201"/>
                <a:gd name="T67" fmla="*/ 152 h 185"/>
                <a:gd name="T68" fmla="*/ 152 w 201"/>
                <a:gd name="T69" fmla="*/ 168 h 185"/>
                <a:gd name="T70" fmla="*/ 168 w 201"/>
                <a:gd name="T71" fmla="*/ 176 h 185"/>
                <a:gd name="T72" fmla="*/ 176 w 201"/>
                <a:gd name="T73" fmla="*/ 184 h 185"/>
                <a:gd name="T74" fmla="*/ 192 w 201"/>
                <a:gd name="T75" fmla="*/ 168 h 185"/>
                <a:gd name="T76" fmla="*/ 200 w 201"/>
                <a:gd name="T77"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85">
                  <a:moveTo>
                    <a:pt x="0" y="0"/>
                  </a:moveTo>
                  <a:lnTo>
                    <a:pt x="0" y="8"/>
                  </a:lnTo>
                  <a:lnTo>
                    <a:pt x="0" y="16"/>
                  </a:lnTo>
                  <a:lnTo>
                    <a:pt x="8" y="16"/>
                  </a:lnTo>
                  <a:lnTo>
                    <a:pt x="16" y="16"/>
                  </a:lnTo>
                  <a:lnTo>
                    <a:pt x="24" y="24"/>
                  </a:lnTo>
                  <a:lnTo>
                    <a:pt x="32" y="32"/>
                  </a:lnTo>
                  <a:lnTo>
                    <a:pt x="40" y="24"/>
                  </a:lnTo>
                  <a:lnTo>
                    <a:pt x="48" y="24"/>
                  </a:lnTo>
                  <a:lnTo>
                    <a:pt x="48" y="16"/>
                  </a:lnTo>
                  <a:lnTo>
                    <a:pt x="48" y="8"/>
                  </a:lnTo>
                  <a:lnTo>
                    <a:pt x="40" y="8"/>
                  </a:lnTo>
                  <a:lnTo>
                    <a:pt x="32" y="8"/>
                  </a:lnTo>
                  <a:lnTo>
                    <a:pt x="32" y="16"/>
                  </a:lnTo>
                  <a:lnTo>
                    <a:pt x="32" y="24"/>
                  </a:lnTo>
                  <a:lnTo>
                    <a:pt x="24" y="32"/>
                  </a:lnTo>
                  <a:lnTo>
                    <a:pt x="16" y="32"/>
                  </a:lnTo>
                  <a:lnTo>
                    <a:pt x="16" y="40"/>
                  </a:lnTo>
                  <a:lnTo>
                    <a:pt x="16" y="48"/>
                  </a:lnTo>
                  <a:lnTo>
                    <a:pt x="16" y="56"/>
                  </a:lnTo>
                  <a:lnTo>
                    <a:pt x="16" y="64"/>
                  </a:lnTo>
                  <a:lnTo>
                    <a:pt x="24" y="64"/>
                  </a:lnTo>
                  <a:lnTo>
                    <a:pt x="32" y="72"/>
                  </a:lnTo>
                  <a:lnTo>
                    <a:pt x="32" y="80"/>
                  </a:lnTo>
                  <a:lnTo>
                    <a:pt x="40" y="80"/>
                  </a:lnTo>
                  <a:lnTo>
                    <a:pt x="48" y="80"/>
                  </a:lnTo>
                  <a:lnTo>
                    <a:pt x="56" y="80"/>
                  </a:lnTo>
                  <a:lnTo>
                    <a:pt x="64" y="80"/>
                  </a:lnTo>
                  <a:lnTo>
                    <a:pt x="72" y="80"/>
                  </a:lnTo>
                  <a:lnTo>
                    <a:pt x="80" y="80"/>
                  </a:lnTo>
                  <a:lnTo>
                    <a:pt x="88" y="80"/>
                  </a:lnTo>
                  <a:lnTo>
                    <a:pt x="96" y="80"/>
                  </a:lnTo>
                  <a:lnTo>
                    <a:pt x="96" y="72"/>
                  </a:lnTo>
                  <a:lnTo>
                    <a:pt x="96" y="64"/>
                  </a:lnTo>
                  <a:lnTo>
                    <a:pt x="96" y="56"/>
                  </a:lnTo>
                  <a:lnTo>
                    <a:pt x="96" y="48"/>
                  </a:lnTo>
                  <a:lnTo>
                    <a:pt x="88" y="40"/>
                  </a:lnTo>
                  <a:lnTo>
                    <a:pt x="88" y="48"/>
                  </a:lnTo>
                  <a:lnTo>
                    <a:pt x="80" y="48"/>
                  </a:lnTo>
                  <a:lnTo>
                    <a:pt x="80" y="56"/>
                  </a:lnTo>
                  <a:lnTo>
                    <a:pt x="72" y="56"/>
                  </a:lnTo>
                  <a:lnTo>
                    <a:pt x="72" y="64"/>
                  </a:lnTo>
                  <a:lnTo>
                    <a:pt x="64" y="72"/>
                  </a:lnTo>
                  <a:lnTo>
                    <a:pt x="64" y="80"/>
                  </a:lnTo>
                  <a:lnTo>
                    <a:pt x="64" y="88"/>
                  </a:lnTo>
                  <a:lnTo>
                    <a:pt x="64" y="96"/>
                  </a:lnTo>
                  <a:lnTo>
                    <a:pt x="72" y="104"/>
                  </a:lnTo>
                  <a:lnTo>
                    <a:pt x="80" y="112"/>
                  </a:lnTo>
                  <a:lnTo>
                    <a:pt x="112" y="112"/>
                  </a:lnTo>
                  <a:lnTo>
                    <a:pt x="144" y="144"/>
                  </a:lnTo>
                  <a:lnTo>
                    <a:pt x="152" y="152"/>
                  </a:lnTo>
                  <a:lnTo>
                    <a:pt x="160" y="152"/>
                  </a:lnTo>
                  <a:lnTo>
                    <a:pt x="168" y="152"/>
                  </a:lnTo>
                  <a:lnTo>
                    <a:pt x="168" y="144"/>
                  </a:lnTo>
                  <a:lnTo>
                    <a:pt x="176" y="144"/>
                  </a:lnTo>
                  <a:lnTo>
                    <a:pt x="176" y="136"/>
                  </a:lnTo>
                  <a:lnTo>
                    <a:pt x="176" y="128"/>
                  </a:lnTo>
                  <a:lnTo>
                    <a:pt x="176" y="120"/>
                  </a:lnTo>
                  <a:lnTo>
                    <a:pt x="176" y="112"/>
                  </a:lnTo>
                  <a:lnTo>
                    <a:pt x="168" y="104"/>
                  </a:lnTo>
                  <a:lnTo>
                    <a:pt x="168" y="112"/>
                  </a:lnTo>
                  <a:lnTo>
                    <a:pt x="160" y="112"/>
                  </a:lnTo>
                  <a:lnTo>
                    <a:pt x="152" y="120"/>
                  </a:lnTo>
                  <a:lnTo>
                    <a:pt x="152" y="128"/>
                  </a:lnTo>
                  <a:lnTo>
                    <a:pt x="152" y="136"/>
                  </a:lnTo>
                  <a:lnTo>
                    <a:pt x="144" y="144"/>
                  </a:lnTo>
                  <a:lnTo>
                    <a:pt x="144" y="152"/>
                  </a:lnTo>
                  <a:lnTo>
                    <a:pt x="152" y="152"/>
                  </a:lnTo>
                  <a:lnTo>
                    <a:pt x="152" y="160"/>
                  </a:lnTo>
                  <a:lnTo>
                    <a:pt x="152" y="168"/>
                  </a:lnTo>
                  <a:lnTo>
                    <a:pt x="160" y="168"/>
                  </a:lnTo>
                  <a:lnTo>
                    <a:pt x="168" y="176"/>
                  </a:lnTo>
                  <a:lnTo>
                    <a:pt x="168" y="184"/>
                  </a:lnTo>
                  <a:lnTo>
                    <a:pt x="176" y="184"/>
                  </a:lnTo>
                  <a:lnTo>
                    <a:pt x="184" y="176"/>
                  </a:lnTo>
                  <a:lnTo>
                    <a:pt x="192" y="168"/>
                  </a:lnTo>
                  <a:lnTo>
                    <a:pt x="200" y="168"/>
                  </a:lnTo>
                  <a:lnTo>
                    <a:pt x="200" y="160"/>
                  </a:lnTo>
                  <a:lnTo>
                    <a:pt x="200" y="1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7" name="Rectangle 3"/>
          <p:cNvSpPr txBox="1">
            <a:spLocks noChangeArrowheads="1"/>
          </p:cNvSpPr>
          <p:nvPr/>
        </p:nvSpPr>
        <p:spPr>
          <a:xfrm>
            <a:off x="477837" y="1557338"/>
            <a:ext cx="8208963" cy="4824412"/>
          </a:xfrm>
          <a:prstGeom prst="rect">
            <a:avLst/>
          </a:prstGeom>
          <a:noFill/>
          <a:ln/>
        </p:spPr>
        <p:txBody>
          <a:bodyPr vert="horz" lIns="92075" tIns="46038" rIns="92075" bIns="46038"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Remote control from </a:t>
            </a:r>
            <a:r>
              <a:rPr lang="en-US" dirty="0" err="1" smtClean="0"/>
              <a:t>Leitz</a:t>
            </a:r>
            <a:r>
              <a:rPr lang="en-US" dirty="0" smtClean="0"/>
              <a:t> slide projector</a:t>
            </a:r>
          </a:p>
          <a:p>
            <a:pPr lvl="1"/>
            <a:r>
              <a:rPr lang="en-US" dirty="0" smtClean="0"/>
              <a:t>How do you forward/reverse?</a:t>
            </a:r>
            <a:endParaRPr lang="en-US" sz="1600" b="1" dirty="0"/>
          </a:p>
        </p:txBody>
      </p:sp>
      <p:sp>
        <p:nvSpPr>
          <p:cNvPr id="28" name="Rectangle 16"/>
          <p:cNvSpPr>
            <a:spLocks noChangeArrowheads="1"/>
          </p:cNvSpPr>
          <p:nvPr/>
        </p:nvSpPr>
        <p:spPr bwMode="auto">
          <a:xfrm>
            <a:off x="611188" y="5418138"/>
            <a:ext cx="82089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400" dirty="0">
                <a:solidFill>
                  <a:srgbClr val="FFFFFF"/>
                </a:solidFill>
              </a:rPr>
              <a:t>Instruction manual:</a:t>
            </a:r>
          </a:p>
          <a:p>
            <a:pPr marL="742950" lvl="1" indent="-285750">
              <a:spcBef>
                <a:spcPct val="20000"/>
              </a:spcBef>
              <a:buFontTx/>
              <a:buChar char="–"/>
            </a:pPr>
            <a:r>
              <a:rPr lang="en-US" sz="1800" dirty="0">
                <a:solidFill>
                  <a:srgbClr val="FFFFFF"/>
                </a:solidFill>
              </a:rPr>
              <a:t> </a:t>
            </a:r>
            <a:r>
              <a:rPr lang="en-US" sz="1800" i="1" dirty="0">
                <a:solidFill>
                  <a:srgbClr val="FFFFFF"/>
                </a:solidFill>
              </a:rPr>
              <a:t>short press</a:t>
            </a:r>
            <a:r>
              <a:rPr lang="en-US" sz="1800" dirty="0">
                <a:solidFill>
                  <a:srgbClr val="FFFFFF"/>
                </a:solidFill>
              </a:rPr>
              <a:t>:	slide change forward</a:t>
            </a:r>
          </a:p>
          <a:p>
            <a:pPr marL="742950" lvl="1" indent="-285750">
              <a:spcBef>
                <a:spcPct val="20000"/>
              </a:spcBef>
              <a:buFontTx/>
              <a:buChar char="–"/>
            </a:pPr>
            <a:r>
              <a:rPr lang="en-US" sz="1800" dirty="0">
                <a:solidFill>
                  <a:srgbClr val="FFFFFF"/>
                </a:solidFill>
              </a:rPr>
              <a:t> </a:t>
            </a:r>
            <a:r>
              <a:rPr lang="en-US" sz="1800" i="1" dirty="0">
                <a:solidFill>
                  <a:srgbClr val="FFFFFF"/>
                </a:solidFill>
              </a:rPr>
              <a:t>long press: 	</a:t>
            </a:r>
            <a:r>
              <a:rPr lang="en-US" sz="1800" dirty="0">
                <a:solidFill>
                  <a:srgbClr val="FFFFFF"/>
                </a:solidFill>
              </a:rPr>
              <a:t>slide change backward</a:t>
            </a:r>
          </a:p>
        </p:txBody>
      </p:sp>
    </p:spTree>
    <p:extLst>
      <p:ext uri="{BB962C8B-B14F-4D97-AF65-F5344CB8AC3E}">
        <p14:creationId xmlns:p14="http://schemas.microsoft.com/office/powerpoint/2010/main" val="195383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8"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Pathological design: PHONES</a:t>
            </a:r>
            <a:endParaRPr lang="en-US" dirty="0"/>
          </a:p>
        </p:txBody>
      </p:sp>
      <p:sp>
        <p:nvSpPr>
          <p:cNvPr id="3" name="Content Placeholder 2"/>
          <p:cNvSpPr>
            <a:spLocks noGrp="1"/>
          </p:cNvSpPr>
          <p:nvPr>
            <p:ph idx="1"/>
          </p:nvPr>
        </p:nvSpPr>
        <p:spPr>
          <a:xfrm>
            <a:off x="457200" y="1600200"/>
            <a:ext cx="8229600" cy="5121275"/>
          </a:xfrm>
        </p:spPr>
        <p:txBody>
          <a:bodyPr>
            <a:normAutofit fontScale="85000" lnSpcReduction="20000"/>
          </a:bodyPr>
          <a:lstStyle/>
          <a:p>
            <a:r>
              <a:rPr lang="en-US" dirty="0"/>
              <a:t>Modern telephone systems</a:t>
            </a:r>
          </a:p>
          <a:p>
            <a:pPr lvl="1"/>
            <a:r>
              <a:rPr lang="en-US" dirty="0"/>
              <a:t>standard number pad</a:t>
            </a:r>
          </a:p>
          <a:p>
            <a:pPr lvl="1"/>
            <a:r>
              <a:rPr lang="en-US" dirty="0"/>
              <a:t>two additional buttons  * and #</a:t>
            </a:r>
            <a:br>
              <a:rPr lang="en-US" dirty="0"/>
            </a:br>
            <a:r>
              <a:rPr lang="en-US" dirty="0"/>
              <a:t/>
            </a:r>
            <a:br>
              <a:rPr lang="en-US" dirty="0"/>
            </a:br>
            <a:endParaRPr lang="en-US" dirty="0"/>
          </a:p>
          <a:p>
            <a:r>
              <a:rPr lang="en-US" dirty="0"/>
              <a:t>Problem</a:t>
            </a:r>
          </a:p>
          <a:p>
            <a:pPr lvl="1"/>
            <a:r>
              <a:rPr lang="en-US" dirty="0"/>
              <a:t>many hidden functions</a:t>
            </a:r>
          </a:p>
          <a:p>
            <a:pPr lvl="1"/>
            <a:r>
              <a:rPr lang="en-US" dirty="0"/>
              <a:t>operations and outcome completely invisible</a:t>
            </a:r>
          </a:p>
          <a:p>
            <a:pPr lvl="2"/>
            <a:r>
              <a:rPr lang="en-US" dirty="0"/>
              <a:t>*72+number = call forward</a:t>
            </a:r>
          </a:p>
          <a:p>
            <a:pPr lvl="3"/>
            <a:r>
              <a:rPr lang="en-US" dirty="0"/>
              <a:t>can I remember that combination?</a:t>
            </a:r>
          </a:p>
          <a:p>
            <a:pPr lvl="3"/>
            <a:r>
              <a:rPr lang="en-US" dirty="0"/>
              <a:t>if I enter it, how do I know it caught?</a:t>
            </a:r>
          </a:p>
          <a:p>
            <a:pPr lvl="3"/>
            <a:r>
              <a:rPr lang="en-US" dirty="0"/>
              <a:t>how can I remember if my phone is still forwarded?</a:t>
            </a:r>
            <a:br>
              <a:rPr lang="en-US" dirty="0"/>
            </a:br>
            <a:endParaRPr lang="en-US" dirty="0"/>
          </a:p>
          <a:p>
            <a:pPr lvl="2"/>
            <a:r>
              <a:rPr lang="en-US" dirty="0"/>
              <a:t>Ok, I</a:t>
            </a:r>
            <a:r>
              <a:rPr lang="ja-JP" altLang="en-US" dirty="0">
                <a:latin typeface="Arial"/>
              </a:rPr>
              <a:t>’</a:t>
            </a:r>
            <a:r>
              <a:rPr lang="en-US" dirty="0" err="1"/>
              <a:t>ll</a:t>
            </a:r>
            <a:r>
              <a:rPr lang="en-US" dirty="0"/>
              <a:t> read the manual</a:t>
            </a:r>
          </a:p>
          <a:p>
            <a:pPr lvl="3"/>
            <a:r>
              <a:rPr lang="en-US" dirty="0"/>
              <a:t>but what does </a:t>
            </a:r>
            <a:r>
              <a:rPr lang="en-US" i="1" dirty="0"/>
              <a:t>call park</a:t>
            </a:r>
            <a:r>
              <a:rPr lang="en-US" dirty="0"/>
              <a:t> mean? what's a link?</a:t>
            </a:r>
          </a:p>
          <a:p>
            <a:pPr lvl="3"/>
            <a:r>
              <a:rPr lang="en-US" dirty="0"/>
              <a:t>where is that manual anyway?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grpSp>
        <p:nvGrpSpPr>
          <p:cNvPr id="75" name="Group 103"/>
          <p:cNvGrpSpPr>
            <a:grpSpLocks/>
          </p:cNvGrpSpPr>
          <p:nvPr/>
        </p:nvGrpSpPr>
        <p:grpSpPr bwMode="auto">
          <a:xfrm>
            <a:off x="5723384" y="1524000"/>
            <a:ext cx="2330004" cy="2143141"/>
            <a:chOff x="3984" y="960"/>
            <a:chExt cx="1089" cy="935"/>
          </a:xfrm>
        </p:grpSpPr>
        <p:grpSp>
          <p:nvGrpSpPr>
            <p:cNvPr id="76" name="Group 8"/>
            <p:cNvGrpSpPr>
              <a:grpSpLocks/>
            </p:cNvGrpSpPr>
            <p:nvPr/>
          </p:nvGrpSpPr>
          <p:grpSpPr bwMode="auto">
            <a:xfrm>
              <a:off x="4076" y="960"/>
              <a:ext cx="997" cy="419"/>
              <a:chOff x="3954" y="985"/>
              <a:chExt cx="1600" cy="408"/>
            </a:xfrm>
          </p:grpSpPr>
          <p:sp>
            <p:nvSpPr>
              <p:cNvPr id="143" name="Freeform 6"/>
              <p:cNvSpPr>
                <a:spLocks/>
              </p:cNvSpPr>
              <p:nvPr/>
            </p:nvSpPr>
            <p:spPr bwMode="auto">
              <a:xfrm>
                <a:off x="3963" y="1139"/>
                <a:ext cx="1585" cy="254"/>
              </a:xfrm>
              <a:custGeom>
                <a:avLst/>
                <a:gdLst>
                  <a:gd name="T0" fmla="*/ 376 w 3170"/>
                  <a:gd name="T1" fmla="*/ 157 h 507"/>
                  <a:gd name="T2" fmla="*/ 2176 w 3170"/>
                  <a:gd name="T3" fmla="*/ 43 h 507"/>
                  <a:gd name="T4" fmla="*/ 3170 w 3170"/>
                  <a:gd name="T5" fmla="*/ 405 h 507"/>
                  <a:gd name="T6" fmla="*/ 3088 w 3170"/>
                  <a:gd name="T7" fmla="*/ 478 h 507"/>
                  <a:gd name="T8" fmla="*/ 3024 w 3170"/>
                  <a:gd name="T9" fmla="*/ 507 h 507"/>
                  <a:gd name="T10" fmla="*/ 2972 w 3170"/>
                  <a:gd name="T11" fmla="*/ 507 h 507"/>
                  <a:gd name="T12" fmla="*/ 2920 w 3170"/>
                  <a:gd name="T13" fmla="*/ 507 h 507"/>
                  <a:gd name="T14" fmla="*/ 2858 w 3170"/>
                  <a:gd name="T15" fmla="*/ 489 h 507"/>
                  <a:gd name="T16" fmla="*/ 2808 w 3170"/>
                  <a:gd name="T17" fmla="*/ 478 h 507"/>
                  <a:gd name="T18" fmla="*/ 2745 w 3170"/>
                  <a:gd name="T19" fmla="*/ 464 h 507"/>
                  <a:gd name="T20" fmla="*/ 2698 w 3170"/>
                  <a:gd name="T21" fmla="*/ 451 h 507"/>
                  <a:gd name="T22" fmla="*/ 2645 w 3170"/>
                  <a:gd name="T23" fmla="*/ 431 h 507"/>
                  <a:gd name="T24" fmla="*/ 2590 w 3170"/>
                  <a:gd name="T25" fmla="*/ 417 h 507"/>
                  <a:gd name="T26" fmla="*/ 2535 w 3170"/>
                  <a:gd name="T27" fmla="*/ 402 h 507"/>
                  <a:gd name="T28" fmla="*/ 2482 w 3170"/>
                  <a:gd name="T29" fmla="*/ 385 h 507"/>
                  <a:gd name="T30" fmla="*/ 2430 w 3170"/>
                  <a:gd name="T31" fmla="*/ 367 h 507"/>
                  <a:gd name="T32" fmla="*/ 2381 w 3170"/>
                  <a:gd name="T33" fmla="*/ 344 h 507"/>
                  <a:gd name="T34" fmla="*/ 2325 w 3170"/>
                  <a:gd name="T35" fmla="*/ 314 h 507"/>
                  <a:gd name="T36" fmla="*/ 2272 w 3170"/>
                  <a:gd name="T37" fmla="*/ 289 h 507"/>
                  <a:gd name="T38" fmla="*/ 2229 w 3170"/>
                  <a:gd name="T39" fmla="*/ 254 h 507"/>
                  <a:gd name="T40" fmla="*/ 2176 w 3170"/>
                  <a:gd name="T41" fmla="*/ 218 h 507"/>
                  <a:gd name="T42" fmla="*/ 2124 w 3170"/>
                  <a:gd name="T43" fmla="*/ 184 h 507"/>
                  <a:gd name="T44" fmla="*/ 2071 w 3170"/>
                  <a:gd name="T45" fmla="*/ 166 h 507"/>
                  <a:gd name="T46" fmla="*/ 2010 w 3170"/>
                  <a:gd name="T47" fmla="*/ 148 h 507"/>
                  <a:gd name="T48" fmla="*/ 1958 w 3170"/>
                  <a:gd name="T49" fmla="*/ 140 h 507"/>
                  <a:gd name="T50" fmla="*/ 1896 w 3170"/>
                  <a:gd name="T51" fmla="*/ 128 h 507"/>
                  <a:gd name="T52" fmla="*/ 1783 w 3170"/>
                  <a:gd name="T53" fmla="*/ 125 h 507"/>
                  <a:gd name="T54" fmla="*/ 1643 w 3170"/>
                  <a:gd name="T55" fmla="*/ 122 h 507"/>
                  <a:gd name="T56" fmla="*/ 1503 w 3170"/>
                  <a:gd name="T57" fmla="*/ 122 h 507"/>
                  <a:gd name="T58" fmla="*/ 1424 w 3170"/>
                  <a:gd name="T59" fmla="*/ 122 h 507"/>
                  <a:gd name="T60" fmla="*/ 1179 w 3170"/>
                  <a:gd name="T61" fmla="*/ 128 h 507"/>
                  <a:gd name="T62" fmla="*/ 1102 w 3170"/>
                  <a:gd name="T63" fmla="*/ 136 h 507"/>
                  <a:gd name="T64" fmla="*/ 1049 w 3170"/>
                  <a:gd name="T65" fmla="*/ 148 h 507"/>
                  <a:gd name="T66" fmla="*/ 996 w 3170"/>
                  <a:gd name="T67" fmla="*/ 166 h 507"/>
                  <a:gd name="T68" fmla="*/ 944 w 3170"/>
                  <a:gd name="T69" fmla="*/ 193 h 507"/>
                  <a:gd name="T70" fmla="*/ 897 w 3170"/>
                  <a:gd name="T71" fmla="*/ 224 h 507"/>
                  <a:gd name="T72" fmla="*/ 849 w 3170"/>
                  <a:gd name="T73" fmla="*/ 254 h 507"/>
                  <a:gd name="T74" fmla="*/ 795 w 3170"/>
                  <a:gd name="T75" fmla="*/ 289 h 507"/>
                  <a:gd name="T76" fmla="*/ 745 w 3170"/>
                  <a:gd name="T77" fmla="*/ 310 h 507"/>
                  <a:gd name="T78" fmla="*/ 693 w 3170"/>
                  <a:gd name="T79" fmla="*/ 335 h 507"/>
                  <a:gd name="T80" fmla="*/ 638 w 3170"/>
                  <a:gd name="T81" fmla="*/ 359 h 507"/>
                  <a:gd name="T82" fmla="*/ 586 w 3170"/>
                  <a:gd name="T83" fmla="*/ 376 h 507"/>
                  <a:gd name="T84" fmla="*/ 524 w 3170"/>
                  <a:gd name="T85" fmla="*/ 393 h 507"/>
                  <a:gd name="T86" fmla="*/ 466 w 3170"/>
                  <a:gd name="T87" fmla="*/ 411 h 507"/>
                  <a:gd name="T88" fmla="*/ 401 w 3170"/>
                  <a:gd name="T89" fmla="*/ 424 h 507"/>
                  <a:gd name="T90" fmla="*/ 346 w 3170"/>
                  <a:gd name="T91" fmla="*/ 436 h 507"/>
                  <a:gd name="T92" fmla="*/ 288 w 3170"/>
                  <a:gd name="T93" fmla="*/ 449 h 507"/>
                  <a:gd name="T94" fmla="*/ 238 w 3170"/>
                  <a:gd name="T95" fmla="*/ 460 h 507"/>
                  <a:gd name="T96" fmla="*/ 175 w 3170"/>
                  <a:gd name="T97" fmla="*/ 468 h 507"/>
                  <a:gd name="T98" fmla="*/ 122 w 3170"/>
                  <a:gd name="T99" fmla="*/ 473 h 507"/>
                  <a:gd name="T100" fmla="*/ 70 w 3170"/>
                  <a:gd name="T101" fmla="*/ 473 h 507"/>
                  <a:gd name="T102" fmla="*/ 27 w 3170"/>
                  <a:gd name="T103" fmla="*/ 430 h 507"/>
                  <a:gd name="T104" fmla="*/ 9 w 3170"/>
                  <a:gd name="T105" fmla="*/ 376 h 507"/>
                  <a:gd name="T106" fmla="*/ 0 w 3170"/>
                  <a:gd name="T107" fmla="*/ 323 h 507"/>
                  <a:gd name="T108" fmla="*/ 0 w 3170"/>
                  <a:gd name="T109" fmla="*/ 3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70" h="507">
                    <a:moveTo>
                      <a:pt x="0" y="306"/>
                    </a:moveTo>
                    <a:lnTo>
                      <a:pt x="376" y="157"/>
                    </a:lnTo>
                    <a:lnTo>
                      <a:pt x="1206" y="0"/>
                    </a:lnTo>
                    <a:lnTo>
                      <a:pt x="2176" y="43"/>
                    </a:lnTo>
                    <a:lnTo>
                      <a:pt x="2665" y="157"/>
                    </a:lnTo>
                    <a:lnTo>
                      <a:pt x="3170" y="405"/>
                    </a:lnTo>
                    <a:lnTo>
                      <a:pt x="3112" y="449"/>
                    </a:lnTo>
                    <a:lnTo>
                      <a:pt x="3088" y="478"/>
                    </a:lnTo>
                    <a:lnTo>
                      <a:pt x="3054" y="498"/>
                    </a:lnTo>
                    <a:lnTo>
                      <a:pt x="3024" y="507"/>
                    </a:lnTo>
                    <a:lnTo>
                      <a:pt x="2998" y="507"/>
                    </a:lnTo>
                    <a:lnTo>
                      <a:pt x="2972" y="507"/>
                    </a:lnTo>
                    <a:lnTo>
                      <a:pt x="2945" y="507"/>
                    </a:lnTo>
                    <a:lnTo>
                      <a:pt x="2920" y="507"/>
                    </a:lnTo>
                    <a:lnTo>
                      <a:pt x="2893" y="498"/>
                    </a:lnTo>
                    <a:lnTo>
                      <a:pt x="2858" y="489"/>
                    </a:lnTo>
                    <a:lnTo>
                      <a:pt x="2837" y="487"/>
                    </a:lnTo>
                    <a:lnTo>
                      <a:pt x="2808" y="478"/>
                    </a:lnTo>
                    <a:lnTo>
                      <a:pt x="2774" y="469"/>
                    </a:lnTo>
                    <a:lnTo>
                      <a:pt x="2745" y="464"/>
                    </a:lnTo>
                    <a:lnTo>
                      <a:pt x="2718" y="455"/>
                    </a:lnTo>
                    <a:lnTo>
                      <a:pt x="2698" y="451"/>
                    </a:lnTo>
                    <a:lnTo>
                      <a:pt x="2672" y="440"/>
                    </a:lnTo>
                    <a:lnTo>
                      <a:pt x="2645" y="431"/>
                    </a:lnTo>
                    <a:lnTo>
                      <a:pt x="2619" y="426"/>
                    </a:lnTo>
                    <a:lnTo>
                      <a:pt x="2590" y="417"/>
                    </a:lnTo>
                    <a:lnTo>
                      <a:pt x="2564" y="411"/>
                    </a:lnTo>
                    <a:lnTo>
                      <a:pt x="2535" y="402"/>
                    </a:lnTo>
                    <a:lnTo>
                      <a:pt x="2508" y="393"/>
                    </a:lnTo>
                    <a:lnTo>
                      <a:pt x="2482" y="385"/>
                    </a:lnTo>
                    <a:lnTo>
                      <a:pt x="2455" y="376"/>
                    </a:lnTo>
                    <a:lnTo>
                      <a:pt x="2430" y="367"/>
                    </a:lnTo>
                    <a:lnTo>
                      <a:pt x="2403" y="359"/>
                    </a:lnTo>
                    <a:lnTo>
                      <a:pt x="2381" y="344"/>
                    </a:lnTo>
                    <a:lnTo>
                      <a:pt x="2352" y="329"/>
                    </a:lnTo>
                    <a:lnTo>
                      <a:pt x="2325" y="314"/>
                    </a:lnTo>
                    <a:lnTo>
                      <a:pt x="2299" y="300"/>
                    </a:lnTo>
                    <a:lnTo>
                      <a:pt x="2272" y="289"/>
                    </a:lnTo>
                    <a:lnTo>
                      <a:pt x="2249" y="271"/>
                    </a:lnTo>
                    <a:lnTo>
                      <a:pt x="2229" y="254"/>
                    </a:lnTo>
                    <a:lnTo>
                      <a:pt x="2202" y="236"/>
                    </a:lnTo>
                    <a:lnTo>
                      <a:pt x="2176" y="218"/>
                    </a:lnTo>
                    <a:lnTo>
                      <a:pt x="2150" y="201"/>
                    </a:lnTo>
                    <a:lnTo>
                      <a:pt x="2124" y="184"/>
                    </a:lnTo>
                    <a:lnTo>
                      <a:pt x="2097" y="175"/>
                    </a:lnTo>
                    <a:lnTo>
                      <a:pt x="2071" y="166"/>
                    </a:lnTo>
                    <a:lnTo>
                      <a:pt x="2037" y="157"/>
                    </a:lnTo>
                    <a:lnTo>
                      <a:pt x="2010" y="148"/>
                    </a:lnTo>
                    <a:lnTo>
                      <a:pt x="1984" y="143"/>
                    </a:lnTo>
                    <a:lnTo>
                      <a:pt x="1958" y="140"/>
                    </a:lnTo>
                    <a:lnTo>
                      <a:pt x="1932" y="134"/>
                    </a:lnTo>
                    <a:lnTo>
                      <a:pt x="1896" y="128"/>
                    </a:lnTo>
                    <a:lnTo>
                      <a:pt x="1844" y="125"/>
                    </a:lnTo>
                    <a:lnTo>
                      <a:pt x="1783" y="125"/>
                    </a:lnTo>
                    <a:lnTo>
                      <a:pt x="1695" y="122"/>
                    </a:lnTo>
                    <a:lnTo>
                      <a:pt x="1643" y="122"/>
                    </a:lnTo>
                    <a:lnTo>
                      <a:pt x="1529" y="122"/>
                    </a:lnTo>
                    <a:lnTo>
                      <a:pt x="1503" y="122"/>
                    </a:lnTo>
                    <a:lnTo>
                      <a:pt x="1476" y="122"/>
                    </a:lnTo>
                    <a:lnTo>
                      <a:pt x="1424" y="122"/>
                    </a:lnTo>
                    <a:lnTo>
                      <a:pt x="1289" y="122"/>
                    </a:lnTo>
                    <a:lnTo>
                      <a:pt x="1179" y="128"/>
                    </a:lnTo>
                    <a:lnTo>
                      <a:pt x="1127" y="134"/>
                    </a:lnTo>
                    <a:lnTo>
                      <a:pt x="1102" y="136"/>
                    </a:lnTo>
                    <a:lnTo>
                      <a:pt x="1075" y="143"/>
                    </a:lnTo>
                    <a:lnTo>
                      <a:pt x="1049" y="148"/>
                    </a:lnTo>
                    <a:lnTo>
                      <a:pt x="1022" y="157"/>
                    </a:lnTo>
                    <a:lnTo>
                      <a:pt x="996" y="166"/>
                    </a:lnTo>
                    <a:lnTo>
                      <a:pt x="970" y="175"/>
                    </a:lnTo>
                    <a:lnTo>
                      <a:pt x="944" y="193"/>
                    </a:lnTo>
                    <a:lnTo>
                      <a:pt x="925" y="205"/>
                    </a:lnTo>
                    <a:lnTo>
                      <a:pt x="897" y="224"/>
                    </a:lnTo>
                    <a:lnTo>
                      <a:pt x="877" y="236"/>
                    </a:lnTo>
                    <a:lnTo>
                      <a:pt x="849" y="254"/>
                    </a:lnTo>
                    <a:lnTo>
                      <a:pt x="821" y="271"/>
                    </a:lnTo>
                    <a:lnTo>
                      <a:pt x="795" y="289"/>
                    </a:lnTo>
                    <a:lnTo>
                      <a:pt x="769" y="300"/>
                    </a:lnTo>
                    <a:lnTo>
                      <a:pt x="745" y="310"/>
                    </a:lnTo>
                    <a:lnTo>
                      <a:pt x="716" y="323"/>
                    </a:lnTo>
                    <a:lnTo>
                      <a:pt x="693" y="335"/>
                    </a:lnTo>
                    <a:lnTo>
                      <a:pt x="668" y="345"/>
                    </a:lnTo>
                    <a:lnTo>
                      <a:pt x="638" y="359"/>
                    </a:lnTo>
                    <a:lnTo>
                      <a:pt x="611" y="367"/>
                    </a:lnTo>
                    <a:lnTo>
                      <a:pt x="586" y="376"/>
                    </a:lnTo>
                    <a:lnTo>
                      <a:pt x="550" y="385"/>
                    </a:lnTo>
                    <a:lnTo>
                      <a:pt x="524" y="393"/>
                    </a:lnTo>
                    <a:lnTo>
                      <a:pt x="497" y="402"/>
                    </a:lnTo>
                    <a:lnTo>
                      <a:pt x="466" y="411"/>
                    </a:lnTo>
                    <a:lnTo>
                      <a:pt x="437" y="416"/>
                    </a:lnTo>
                    <a:lnTo>
                      <a:pt x="401" y="424"/>
                    </a:lnTo>
                    <a:lnTo>
                      <a:pt x="374" y="430"/>
                    </a:lnTo>
                    <a:lnTo>
                      <a:pt x="346" y="436"/>
                    </a:lnTo>
                    <a:lnTo>
                      <a:pt x="320" y="443"/>
                    </a:lnTo>
                    <a:lnTo>
                      <a:pt x="288" y="449"/>
                    </a:lnTo>
                    <a:lnTo>
                      <a:pt x="265" y="454"/>
                    </a:lnTo>
                    <a:lnTo>
                      <a:pt x="238" y="460"/>
                    </a:lnTo>
                    <a:lnTo>
                      <a:pt x="201" y="464"/>
                    </a:lnTo>
                    <a:lnTo>
                      <a:pt x="175" y="468"/>
                    </a:lnTo>
                    <a:lnTo>
                      <a:pt x="148" y="473"/>
                    </a:lnTo>
                    <a:lnTo>
                      <a:pt x="122" y="473"/>
                    </a:lnTo>
                    <a:lnTo>
                      <a:pt x="96" y="473"/>
                    </a:lnTo>
                    <a:lnTo>
                      <a:pt x="70" y="473"/>
                    </a:lnTo>
                    <a:lnTo>
                      <a:pt x="43" y="455"/>
                    </a:lnTo>
                    <a:lnTo>
                      <a:pt x="27" y="430"/>
                    </a:lnTo>
                    <a:lnTo>
                      <a:pt x="17" y="402"/>
                    </a:lnTo>
                    <a:lnTo>
                      <a:pt x="9" y="376"/>
                    </a:lnTo>
                    <a:lnTo>
                      <a:pt x="9" y="350"/>
                    </a:lnTo>
                    <a:lnTo>
                      <a:pt x="0" y="323"/>
                    </a:lnTo>
                    <a:lnTo>
                      <a:pt x="0" y="298"/>
                    </a:lnTo>
                    <a:lnTo>
                      <a:pt x="0" y="306"/>
                    </a:lnTo>
                    <a:close/>
                  </a:path>
                </a:pathLst>
              </a:custGeom>
              <a:solidFill>
                <a:srgbClr val="CECECE"/>
              </a:solidFill>
              <a:ln w="14288">
                <a:solidFill>
                  <a:srgbClr val="000000"/>
                </a:solidFill>
                <a:prstDash val="solid"/>
                <a:round/>
                <a:headEnd/>
                <a:tailEnd/>
              </a:ln>
            </p:spPr>
            <p:txBody>
              <a:bodyPr/>
              <a:lstStyle/>
              <a:p>
                <a:endParaRPr lang="en-US"/>
              </a:p>
            </p:txBody>
          </p:sp>
          <p:sp>
            <p:nvSpPr>
              <p:cNvPr id="144" name="Freeform 7"/>
              <p:cNvSpPr>
                <a:spLocks/>
              </p:cNvSpPr>
              <p:nvPr/>
            </p:nvSpPr>
            <p:spPr bwMode="auto">
              <a:xfrm>
                <a:off x="3954" y="985"/>
                <a:ext cx="1600" cy="369"/>
              </a:xfrm>
              <a:custGeom>
                <a:avLst/>
                <a:gdLst>
                  <a:gd name="T0" fmla="*/ 221 w 3200"/>
                  <a:gd name="T1" fmla="*/ 219 h 736"/>
                  <a:gd name="T2" fmla="*/ 349 w 3200"/>
                  <a:gd name="T3" fmla="*/ 168 h 736"/>
                  <a:gd name="T4" fmla="*/ 463 w 3200"/>
                  <a:gd name="T5" fmla="*/ 125 h 736"/>
                  <a:gd name="T6" fmla="*/ 609 w 3200"/>
                  <a:gd name="T7" fmla="*/ 81 h 736"/>
                  <a:gd name="T8" fmla="*/ 787 w 3200"/>
                  <a:gd name="T9" fmla="*/ 47 h 736"/>
                  <a:gd name="T10" fmla="*/ 1035 w 3200"/>
                  <a:gd name="T11" fmla="*/ 18 h 736"/>
                  <a:gd name="T12" fmla="*/ 1224 w 3200"/>
                  <a:gd name="T13" fmla="*/ 3 h 736"/>
                  <a:gd name="T14" fmla="*/ 1398 w 3200"/>
                  <a:gd name="T15" fmla="*/ 3 h 736"/>
                  <a:gd name="T16" fmla="*/ 1556 w 3200"/>
                  <a:gd name="T17" fmla="*/ 3 h 736"/>
                  <a:gd name="T18" fmla="*/ 1705 w 3200"/>
                  <a:gd name="T19" fmla="*/ 3 h 736"/>
                  <a:gd name="T20" fmla="*/ 1845 w 3200"/>
                  <a:gd name="T21" fmla="*/ 11 h 736"/>
                  <a:gd name="T22" fmla="*/ 1979 w 3200"/>
                  <a:gd name="T23" fmla="*/ 23 h 736"/>
                  <a:gd name="T24" fmla="*/ 2230 w 3200"/>
                  <a:gd name="T25" fmla="*/ 56 h 736"/>
                  <a:gd name="T26" fmla="*/ 2480 w 3200"/>
                  <a:gd name="T27" fmla="*/ 101 h 736"/>
                  <a:gd name="T28" fmla="*/ 2637 w 3200"/>
                  <a:gd name="T29" fmla="*/ 143 h 736"/>
                  <a:gd name="T30" fmla="*/ 2769 w 3200"/>
                  <a:gd name="T31" fmla="*/ 186 h 736"/>
                  <a:gd name="T32" fmla="*/ 2920 w 3200"/>
                  <a:gd name="T33" fmla="*/ 239 h 736"/>
                  <a:gd name="T34" fmla="*/ 3095 w 3200"/>
                  <a:gd name="T35" fmla="*/ 317 h 736"/>
                  <a:gd name="T36" fmla="*/ 3148 w 3200"/>
                  <a:gd name="T37" fmla="*/ 369 h 736"/>
                  <a:gd name="T38" fmla="*/ 3174 w 3200"/>
                  <a:gd name="T39" fmla="*/ 448 h 736"/>
                  <a:gd name="T40" fmla="*/ 3191 w 3200"/>
                  <a:gd name="T41" fmla="*/ 526 h 736"/>
                  <a:gd name="T42" fmla="*/ 3200 w 3200"/>
                  <a:gd name="T43" fmla="*/ 606 h 736"/>
                  <a:gd name="T44" fmla="*/ 3200 w 3200"/>
                  <a:gd name="T45" fmla="*/ 684 h 736"/>
                  <a:gd name="T46" fmla="*/ 3200 w 3200"/>
                  <a:gd name="T47" fmla="*/ 736 h 736"/>
                  <a:gd name="T48" fmla="*/ 3122 w 3200"/>
                  <a:gd name="T49" fmla="*/ 698 h 736"/>
                  <a:gd name="T50" fmla="*/ 2914 w 3200"/>
                  <a:gd name="T51" fmla="*/ 608 h 736"/>
                  <a:gd name="T52" fmla="*/ 2833 w 3200"/>
                  <a:gd name="T53" fmla="*/ 570 h 736"/>
                  <a:gd name="T54" fmla="*/ 2755 w 3200"/>
                  <a:gd name="T55" fmla="*/ 544 h 736"/>
                  <a:gd name="T56" fmla="*/ 2675 w 3200"/>
                  <a:gd name="T57" fmla="*/ 517 h 736"/>
                  <a:gd name="T58" fmla="*/ 2597 w 3200"/>
                  <a:gd name="T59" fmla="*/ 492 h 736"/>
                  <a:gd name="T60" fmla="*/ 2352 w 3200"/>
                  <a:gd name="T61" fmla="*/ 425 h 736"/>
                  <a:gd name="T62" fmla="*/ 2238 w 3200"/>
                  <a:gd name="T63" fmla="*/ 405 h 736"/>
                  <a:gd name="T64" fmla="*/ 2107 w 3200"/>
                  <a:gd name="T65" fmla="*/ 378 h 736"/>
                  <a:gd name="T66" fmla="*/ 1950 w 3200"/>
                  <a:gd name="T67" fmla="*/ 360 h 736"/>
                  <a:gd name="T68" fmla="*/ 1818 w 3200"/>
                  <a:gd name="T69" fmla="*/ 346 h 736"/>
                  <a:gd name="T70" fmla="*/ 1679 w 3200"/>
                  <a:gd name="T71" fmla="*/ 338 h 736"/>
                  <a:gd name="T72" fmla="*/ 1532 w 3200"/>
                  <a:gd name="T73" fmla="*/ 335 h 736"/>
                  <a:gd name="T74" fmla="*/ 1346 w 3200"/>
                  <a:gd name="T75" fmla="*/ 335 h 736"/>
                  <a:gd name="T76" fmla="*/ 1183 w 3200"/>
                  <a:gd name="T77" fmla="*/ 343 h 736"/>
                  <a:gd name="T78" fmla="*/ 1087 w 3200"/>
                  <a:gd name="T79" fmla="*/ 355 h 736"/>
                  <a:gd name="T80" fmla="*/ 944 w 3200"/>
                  <a:gd name="T81" fmla="*/ 381 h 736"/>
                  <a:gd name="T82" fmla="*/ 734 w 3200"/>
                  <a:gd name="T83" fmla="*/ 422 h 736"/>
                  <a:gd name="T84" fmla="*/ 638 w 3200"/>
                  <a:gd name="T85" fmla="*/ 448 h 736"/>
                  <a:gd name="T86" fmla="*/ 490 w 3200"/>
                  <a:gd name="T87" fmla="*/ 501 h 736"/>
                  <a:gd name="T88" fmla="*/ 358 w 3200"/>
                  <a:gd name="T89" fmla="*/ 544 h 736"/>
                  <a:gd name="T90" fmla="*/ 280 w 3200"/>
                  <a:gd name="T91" fmla="*/ 570 h 736"/>
                  <a:gd name="T92" fmla="*/ 175 w 3200"/>
                  <a:gd name="T93" fmla="*/ 606 h 736"/>
                  <a:gd name="T94" fmla="*/ 96 w 3200"/>
                  <a:gd name="T95" fmla="*/ 631 h 736"/>
                  <a:gd name="T96" fmla="*/ 18 w 3200"/>
                  <a:gd name="T97" fmla="*/ 658 h 736"/>
                  <a:gd name="T98" fmla="*/ 0 w 3200"/>
                  <a:gd name="T99" fmla="*/ 606 h 736"/>
                  <a:gd name="T100" fmla="*/ 0 w 3200"/>
                  <a:gd name="T101" fmla="*/ 526 h 736"/>
                  <a:gd name="T102" fmla="*/ 9 w 3200"/>
                  <a:gd name="T103" fmla="*/ 410 h 736"/>
                  <a:gd name="T104" fmla="*/ 49 w 3200"/>
                  <a:gd name="T105" fmla="*/ 29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0" h="736">
                    <a:moveTo>
                      <a:pt x="79" y="279"/>
                    </a:moveTo>
                    <a:lnTo>
                      <a:pt x="137" y="253"/>
                    </a:lnTo>
                    <a:lnTo>
                      <a:pt x="221" y="219"/>
                    </a:lnTo>
                    <a:lnTo>
                      <a:pt x="268" y="201"/>
                    </a:lnTo>
                    <a:lnTo>
                      <a:pt x="311" y="183"/>
                    </a:lnTo>
                    <a:lnTo>
                      <a:pt x="349" y="168"/>
                    </a:lnTo>
                    <a:lnTo>
                      <a:pt x="399" y="148"/>
                    </a:lnTo>
                    <a:lnTo>
                      <a:pt x="434" y="137"/>
                    </a:lnTo>
                    <a:lnTo>
                      <a:pt x="463" y="125"/>
                    </a:lnTo>
                    <a:lnTo>
                      <a:pt x="521" y="108"/>
                    </a:lnTo>
                    <a:lnTo>
                      <a:pt x="568" y="93"/>
                    </a:lnTo>
                    <a:lnTo>
                      <a:pt x="609" y="81"/>
                    </a:lnTo>
                    <a:lnTo>
                      <a:pt x="682" y="64"/>
                    </a:lnTo>
                    <a:lnTo>
                      <a:pt x="709" y="58"/>
                    </a:lnTo>
                    <a:lnTo>
                      <a:pt x="787" y="47"/>
                    </a:lnTo>
                    <a:lnTo>
                      <a:pt x="830" y="38"/>
                    </a:lnTo>
                    <a:lnTo>
                      <a:pt x="1000" y="20"/>
                    </a:lnTo>
                    <a:lnTo>
                      <a:pt x="1035" y="18"/>
                    </a:lnTo>
                    <a:lnTo>
                      <a:pt x="1087" y="14"/>
                    </a:lnTo>
                    <a:lnTo>
                      <a:pt x="1174" y="6"/>
                    </a:lnTo>
                    <a:lnTo>
                      <a:pt x="1224" y="3"/>
                    </a:lnTo>
                    <a:lnTo>
                      <a:pt x="1268" y="0"/>
                    </a:lnTo>
                    <a:lnTo>
                      <a:pt x="1349" y="0"/>
                    </a:lnTo>
                    <a:lnTo>
                      <a:pt x="1398" y="3"/>
                    </a:lnTo>
                    <a:lnTo>
                      <a:pt x="1425" y="3"/>
                    </a:lnTo>
                    <a:lnTo>
                      <a:pt x="1530" y="3"/>
                    </a:lnTo>
                    <a:lnTo>
                      <a:pt x="1556" y="3"/>
                    </a:lnTo>
                    <a:lnTo>
                      <a:pt x="1608" y="3"/>
                    </a:lnTo>
                    <a:lnTo>
                      <a:pt x="1644" y="3"/>
                    </a:lnTo>
                    <a:lnTo>
                      <a:pt x="1705" y="3"/>
                    </a:lnTo>
                    <a:lnTo>
                      <a:pt x="1731" y="3"/>
                    </a:lnTo>
                    <a:lnTo>
                      <a:pt x="1795" y="6"/>
                    </a:lnTo>
                    <a:lnTo>
                      <a:pt x="1845" y="11"/>
                    </a:lnTo>
                    <a:lnTo>
                      <a:pt x="1897" y="18"/>
                    </a:lnTo>
                    <a:lnTo>
                      <a:pt x="1926" y="18"/>
                    </a:lnTo>
                    <a:lnTo>
                      <a:pt x="1979" y="23"/>
                    </a:lnTo>
                    <a:lnTo>
                      <a:pt x="2046" y="29"/>
                    </a:lnTo>
                    <a:lnTo>
                      <a:pt x="2098" y="38"/>
                    </a:lnTo>
                    <a:lnTo>
                      <a:pt x="2230" y="56"/>
                    </a:lnTo>
                    <a:lnTo>
                      <a:pt x="2343" y="72"/>
                    </a:lnTo>
                    <a:lnTo>
                      <a:pt x="2413" y="87"/>
                    </a:lnTo>
                    <a:lnTo>
                      <a:pt x="2480" y="101"/>
                    </a:lnTo>
                    <a:lnTo>
                      <a:pt x="2518" y="110"/>
                    </a:lnTo>
                    <a:lnTo>
                      <a:pt x="2576" y="125"/>
                    </a:lnTo>
                    <a:lnTo>
                      <a:pt x="2637" y="143"/>
                    </a:lnTo>
                    <a:lnTo>
                      <a:pt x="2693" y="159"/>
                    </a:lnTo>
                    <a:lnTo>
                      <a:pt x="2728" y="172"/>
                    </a:lnTo>
                    <a:lnTo>
                      <a:pt x="2769" y="186"/>
                    </a:lnTo>
                    <a:lnTo>
                      <a:pt x="2822" y="201"/>
                    </a:lnTo>
                    <a:lnTo>
                      <a:pt x="2871" y="219"/>
                    </a:lnTo>
                    <a:lnTo>
                      <a:pt x="2920" y="239"/>
                    </a:lnTo>
                    <a:lnTo>
                      <a:pt x="2990" y="264"/>
                    </a:lnTo>
                    <a:lnTo>
                      <a:pt x="3034" y="285"/>
                    </a:lnTo>
                    <a:lnTo>
                      <a:pt x="3095" y="317"/>
                    </a:lnTo>
                    <a:lnTo>
                      <a:pt x="3122" y="335"/>
                    </a:lnTo>
                    <a:lnTo>
                      <a:pt x="3130" y="343"/>
                    </a:lnTo>
                    <a:lnTo>
                      <a:pt x="3148" y="369"/>
                    </a:lnTo>
                    <a:lnTo>
                      <a:pt x="3157" y="396"/>
                    </a:lnTo>
                    <a:lnTo>
                      <a:pt x="3165" y="422"/>
                    </a:lnTo>
                    <a:lnTo>
                      <a:pt x="3174" y="448"/>
                    </a:lnTo>
                    <a:lnTo>
                      <a:pt x="3182" y="474"/>
                    </a:lnTo>
                    <a:lnTo>
                      <a:pt x="3189" y="503"/>
                    </a:lnTo>
                    <a:lnTo>
                      <a:pt x="3191" y="526"/>
                    </a:lnTo>
                    <a:lnTo>
                      <a:pt x="3195" y="553"/>
                    </a:lnTo>
                    <a:lnTo>
                      <a:pt x="3200" y="579"/>
                    </a:lnTo>
                    <a:lnTo>
                      <a:pt x="3200" y="606"/>
                    </a:lnTo>
                    <a:lnTo>
                      <a:pt x="3200" y="631"/>
                    </a:lnTo>
                    <a:lnTo>
                      <a:pt x="3200" y="658"/>
                    </a:lnTo>
                    <a:lnTo>
                      <a:pt x="3200" y="684"/>
                    </a:lnTo>
                    <a:lnTo>
                      <a:pt x="3200" y="710"/>
                    </a:lnTo>
                    <a:lnTo>
                      <a:pt x="3200" y="736"/>
                    </a:lnTo>
                    <a:lnTo>
                      <a:pt x="3200" y="736"/>
                    </a:lnTo>
                    <a:lnTo>
                      <a:pt x="3180" y="718"/>
                    </a:lnTo>
                    <a:lnTo>
                      <a:pt x="3148" y="710"/>
                    </a:lnTo>
                    <a:lnTo>
                      <a:pt x="3122" y="698"/>
                    </a:lnTo>
                    <a:lnTo>
                      <a:pt x="3086" y="680"/>
                    </a:lnTo>
                    <a:lnTo>
                      <a:pt x="3017" y="658"/>
                    </a:lnTo>
                    <a:lnTo>
                      <a:pt x="2914" y="608"/>
                    </a:lnTo>
                    <a:lnTo>
                      <a:pt x="2885" y="597"/>
                    </a:lnTo>
                    <a:lnTo>
                      <a:pt x="2860" y="582"/>
                    </a:lnTo>
                    <a:lnTo>
                      <a:pt x="2833" y="570"/>
                    </a:lnTo>
                    <a:lnTo>
                      <a:pt x="2807" y="561"/>
                    </a:lnTo>
                    <a:lnTo>
                      <a:pt x="2780" y="553"/>
                    </a:lnTo>
                    <a:lnTo>
                      <a:pt x="2755" y="544"/>
                    </a:lnTo>
                    <a:lnTo>
                      <a:pt x="2728" y="535"/>
                    </a:lnTo>
                    <a:lnTo>
                      <a:pt x="2699" y="524"/>
                    </a:lnTo>
                    <a:lnTo>
                      <a:pt x="2675" y="517"/>
                    </a:lnTo>
                    <a:lnTo>
                      <a:pt x="2650" y="510"/>
                    </a:lnTo>
                    <a:lnTo>
                      <a:pt x="2623" y="501"/>
                    </a:lnTo>
                    <a:lnTo>
                      <a:pt x="2597" y="492"/>
                    </a:lnTo>
                    <a:lnTo>
                      <a:pt x="2571" y="483"/>
                    </a:lnTo>
                    <a:lnTo>
                      <a:pt x="2431" y="439"/>
                    </a:lnTo>
                    <a:lnTo>
                      <a:pt x="2352" y="425"/>
                    </a:lnTo>
                    <a:lnTo>
                      <a:pt x="2317" y="419"/>
                    </a:lnTo>
                    <a:lnTo>
                      <a:pt x="2290" y="413"/>
                    </a:lnTo>
                    <a:lnTo>
                      <a:pt x="2238" y="405"/>
                    </a:lnTo>
                    <a:lnTo>
                      <a:pt x="2198" y="393"/>
                    </a:lnTo>
                    <a:lnTo>
                      <a:pt x="2133" y="387"/>
                    </a:lnTo>
                    <a:lnTo>
                      <a:pt x="2107" y="378"/>
                    </a:lnTo>
                    <a:lnTo>
                      <a:pt x="2064" y="376"/>
                    </a:lnTo>
                    <a:lnTo>
                      <a:pt x="2028" y="369"/>
                    </a:lnTo>
                    <a:lnTo>
                      <a:pt x="1950" y="360"/>
                    </a:lnTo>
                    <a:lnTo>
                      <a:pt x="1897" y="352"/>
                    </a:lnTo>
                    <a:lnTo>
                      <a:pt x="1863" y="349"/>
                    </a:lnTo>
                    <a:lnTo>
                      <a:pt x="1818" y="346"/>
                    </a:lnTo>
                    <a:lnTo>
                      <a:pt x="1775" y="343"/>
                    </a:lnTo>
                    <a:lnTo>
                      <a:pt x="1725" y="338"/>
                    </a:lnTo>
                    <a:lnTo>
                      <a:pt x="1679" y="338"/>
                    </a:lnTo>
                    <a:lnTo>
                      <a:pt x="1637" y="338"/>
                    </a:lnTo>
                    <a:lnTo>
                      <a:pt x="1600" y="335"/>
                    </a:lnTo>
                    <a:lnTo>
                      <a:pt x="1532" y="335"/>
                    </a:lnTo>
                    <a:lnTo>
                      <a:pt x="1451" y="335"/>
                    </a:lnTo>
                    <a:lnTo>
                      <a:pt x="1402" y="335"/>
                    </a:lnTo>
                    <a:lnTo>
                      <a:pt x="1346" y="335"/>
                    </a:lnTo>
                    <a:lnTo>
                      <a:pt x="1293" y="335"/>
                    </a:lnTo>
                    <a:lnTo>
                      <a:pt x="1268" y="335"/>
                    </a:lnTo>
                    <a:lnTo>
                      <a:pt x="1183" y="343"/>
                    </a:lnTo>
                    <a:lnTo>
                      <a:pt x="1148" y="346"/>
                    </a:lnTo>
                    <a:lnTo>
                      <a:pt x="1122" y="352"/>
                    </a:lnTo>
                    <a:lnTo>
                      <a:pt x="1087" y="355"/>
                    </a:lnTo>
                    <a:lnTo>
                      <a:pt x="1046" y="360"/>
                    </a:lnTo>
                    <a:lnTo>
                      <a:pt x="1000" y="369"/>
                    </a:lnTo>
                    <a:lnTo>
                      <a:pt x="944" y="381"/>
                    </a:lnTo>
                    <a:lnTo>
                      <a:pt x="866" y="396"/>
                    </a:lnTo>
                    <a:lnTo>
                      <a:pt x="787" y="413"/>
                    </a:lnTo>
                    <a:lnTo>
                      <a:pt x="734" y="422"/>
                    </a:lnTo>
                    <a:lnTo>
                      <a:pt x="700" y="430"/>
                    </a:lnTo>
                    <a:lnTo>
                      <a:pt x="673" y="439"/>
                    </a:lnTo>
                    <a:lnTo>
                      <a:pt x="638" y="448"/>
                    </a:lnTo>
                    <a:lnTo>
                      <a:pt x="611" y="457"/>
                    </a:lnTo>
                    <a:lnTo>
                      <a:pt x="586" y="465"/>
                    </a:lnTo>
                    <a:lnTo>
                      <a:pt x="490" y="501"/>
                    </a:lnTo>
                    <a:lnTo>
                      <a:pt x="411" y="526"/>
                    </a:lnTo>
                    <a:lnTo>
                      <a:pt x="385" y="535"/>
                    </a:lnTo>
                    <a:lnTo>
                      <a:pt x="358" y="544"/>
                    </a:lnTo>
                    <a:lnTo>
                      <a:pt x="332" y="553"/>
                    </a:lnTo>
                    <a:lnTo>
                      <a:pt x="306" y="561"/>
                    </a:lnTo>
                    <a:lnTo>
                      <a:pt x="280" y="570"/>
                    </a:lnTo>
                    <a:lnTo>
                      <a:pt x="253" y="579"/>
                    </a:lnTo>
                    <a:lnTo>
                      <a:pt x="227" y="588"/>
                    </a:lnTo>
                    <a:lnTo>
                      <a:pt x="175" y="606"/>
                    </a:lnTo>
                    <a:lnTo>
                      <a:pt x="148" y="613"/>
                    </a:lnTo>
                    <a:lnTo>
                      <a:pt x="123" y="622"/>
                    </a:lnTo>
                    <a:lnTo>
                      <a:pt x="96" y="631"/>
                    </a:lnTo>
                    <a:lnTo>
                      <a:pt x="70" y="640"/>
                    </a:lnTo>
                    <a:lnTo>
                      <a:pt x="43" y="649"/>
                    </a:lnTo>
                    <a:lnTo>
                      <a:pt x="18" y="658"/>
                    </a:lnTo>
                    <a:lnTo>
                      <a:pt x="0" y="658"/>
                    </a:lnTo>
                    <a:lnTo>
                      <a:pt x="0" y="631"/>
                    </a:lnTo>
                    <a:lnTo>
                      <a:pt x="0" y="606"/>
                    </a:lnTo>
                    <a:lnTo>
                      <a:pt x="0" y="579"/>
                    </a:lnTo>
                    <a:lnTo>
                      <a:pt x="0" y="553"/>
                    </a:lnTo>
                    <a:lnTo>
                      <a:pt x="0" y="526"/>
                    </a:lnTo>
                    <a:lnTo>
                      <a:pt x="0" y="501"/>
                    </a:lnTo>
                    <a:lnTo>
                      <a:pt x="0" y="474"/>
                    </a:lnTo>
                    <a:lnTo>
                      <a:pt x="9" y="410"/>
                    </a:lnTo>
                    <a:lnTo>
                      <a:pt x="20" y="358"/>
                    </a:lnTo>
                    <a:lnTo>
                      <a:pt x="27" y="329"/>
                    </a:lnTo>
                    <a:lnTo>
                      <a:pt x="49" y="293"/>
                    </a:lnTo>
                    <a:lnTo>
                      <a:pt x="79" y="279"/>
                    </a:lnTo>
                    <a:close/>
                  </a:path>
                </a:pathLst>
              </a:custGeom>
              <a:solidFill>
                <a:srgbClr val="919191"/>
              </a:solidFill>
              <a:ln w="14288">
                <a:solidFill>
                  <a:srgbClr val="000000"/>
                </a:solidFill>
                <a:prstDash val="solid"/>
                <a:round/>
                <a:headEnd/>
                <a:tailEnd/>
              </a:ln>
            </p:spPr>
            <p:txBody>
              <a:bodyPr/>
              <a:lstStyle/>
              <a:p>
                <a:endParaRPr lang="en-US"/>
              </a:p>
            </p:txBody>
          </p:sp>
        </p:grpSp>
        <p:grpSp>
          <p:nvGrpSpPr>
            <p:cNvPr id="77" name="Group 12"/>
            <p:cNvGrpSpPr>
              <a:grpSpLocks/>
            </p:cNvGrpSpPr>
            <p:nvPr/>
          </p:nvGrpSpPr>
          <p:grpSpPr bwMode="auto">
            <a:xfrm>
              <a:off x="4088" y="1125"/>
              <a:ext cx="963" cy="770"/>
              <a:chOff x="3974" y="1146"/>
              <a:chExt cx="1545" cy="750"/>
            </a:xfrm>
          </p:grpSpPr>
          <p:sp>
            <p:nvSpPr>
              <p:cNvPr id="140" name="Freeform 9"/>
              <p:cNvSpPr>
                <a:spLocks/>
              </p:cNvSpPr>
              <p:nvPr/>
            </p:nvSpPr>
            <p:spPr bwMode="auto">
              <a:xfrm>
                <a:off x="3979" y="1146"/>
                <a:ext cx="1540" cy="605"/>
              </a:xfrm>
              <a:custGeom>
                <a:avLst/>
                <a:gdLst>
                  <a:gd name="T0" fmla="*/ 0 w 3080"/>
                  <a:gd name="T1" fmla="*/ 1211 h 1211"/>
                  <a:gd name="T2" fmla="*/ 0 w 3080"/>
                  <a:gd name="T3" fmla="*/ 355 h 1211"/>
                  <a:gd name="T4" fmla="*/ 865 w 3080"/>
                  <a:gd name="T5" fmla="*/ 154 h 1211"/>
                  <a:gd name="T6" fmla="*/ 915 w 3080"/>
                  <a:gd name="T7" fmla="*/ 0 h 1211"/>
                  <a:gd name="T8" fmla="*/ 1028 w 3080"/>
                  <a:gd name="T9" fmla="*/ 3 h 1211"/>
                  <a:gd name="T10" fmla="*/ 1075 w 3080"/>
                  <a:gd name="T11" fmla="*/ 154 h 1211"/>
                  <a:gd name="T12" fmla="*/ 1958 w 3080"/>
                  <a:gd name="T13" fmla="*/ 154 h 1211"/>
                  <a:gd name="T14" fmla="*/ 1985 w 3080"/>
                  <a:gd name="T15" fmla="*/ 6 h 1211"/>
                  <a:gd name="T16" fmla="*/ 2106 w 3080"/>
                  <a:gd name="T17" fmla="*/ 6 h 1211"/>
                  <a:gd name="T18" fmla="*/ 2150 w 3080"/>
                  <a:gd name="T19" fmla="*/ 154 h 1211"/>
                  <a:gd name="T20" fmla="*/ 3080 w 3080"/>
                  <a:gd name="T21" fmla="*/ 402 h 1211"/>
                  <a:gd name="T22" fmla="*/ 3076 w 3080"/>
                  <a:gd name="T23" fmla="*/ 1202 h 1211"/>
                  <a:gd name="T24" fmla="*/ 0 w 3080"/>
                  <a:gd name="T25"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0" h="1211">
                    <a:moveTo>
                      <a:pt x="0" y="1211"/>
                    </a:moveTo>
                    <a:lnTo>
                      <a:pt x="0" y="355"/>
                    </a:lnTo>
                    <a:lnTo>
                      <a:pt x="865" y="154"/>
                    </a:lnTo>
                    <a:lnTo>
                      <a:pt x="915" y="0"/>
                    </a:lnTo>
                    <a:lnTo>
                      <a:pt x="1028" y="3"/>
                    </a:lnTo>
                    <a:lnTo>
                      <a:pt x="1075" y="154"/>
                    </a:lnTo>
                    <a:lnTo>
                      <a:pt x="1958" y="154"/>
                    </a:lnTo>
                    <a:lnTo>
                      <a:pt x="1985" y="6"/>
                    </a:lnTo>
                    <a:lnTo>
                      <a:pt x="2106" y="6"/>
                    </a:lnTo>
                    <a:lnTo>
                      <a:pt x="2150" y="154"/>
                    </a:lnTo>
                    <a:lnTo>
                      <a:pt x="3080" y="402"/>
                    </a:lnTo>
                    <a:lnTo>
                      <a:pt x="3076" y="1202"/>
                    </a:lnTo>
                    <a:lnTo>
                      <a:pt x="0" y="1211"/>
                    </a:lnTo>
                    <a:close/>
                  </a:path>
                </a:pathLst>
              </a:custGeom>
              <a:solidFill>
                <a:srgbClr val="919191"/>
              </a:solidFill>
              <a:ln w="14288">
                <a:solidFill>
                  <a:srgbClr val="000000"/>
                </a:solidFill>
                <a:prstDash val="solid"/>
                <a:round/>
                <a:headEnd/>
                <a:tailEnd/>
              </a:ln>
            </p:spPr>
            <p:txBody>
              <a:bodyPr/>
              <a:lstStyle/>
              <a:p>
                <a:endParaRPr lang="en-US"/>
              </a:p>
            </p:txBody>
          </p:sp>
          <p:sp>
            <p:nvSpPr>
              <p:cNvPr id="141" name="Freeform 10"/>
              <p:cNvSpPr>
                <a:spLocks/>
              </p:cNvSpPr>
              <p:nvPr/>
            </p:nvSpPr>
            <p:spPr bwMode="auto">
              <a:xfrm>
                <a:off x="3974" y="1747"/>
                <a:ext cx="1544" cy="113"/>
              </a:xfrm>
              <a:custGeom>
                <a:avLst/>
                <a:gdLst>
                  <a:gd name="T0" fmla="*/ 0 w 3088"/>
                  <a:gd name="T1" fmla="*/ 0 h 228"/>
                  <a:gd name="T2" fmla="*/ 43 w 3088"/>
                  <a:gd name="T3" fmla="*/ 228 h 228"/>
                  <a:gd name="T4" fmla="*/ 3035 w 3088"/>
                  <a:gd name="T5" fmla="*/ 228 h 228"/>
                  <a:gd name="T6" fmla="*/ 3088 w 3088"/>
                  <a:gd name="T7" fmla="*/ 0 h 228"/>
                  <a:gd name="T8" fmla="*/ 0 w 3088"/>
                  <a:gd name="T9" fmla="*/ 0 h 228"/>
                </a:gdLst>
                <a:ahLst/>
                <a:cxnLst>
                  <a:cxn ang="0">
                    <a:pos x="T0" y="T1"/>
                  </a:cxn>
                  <a:cxn ang="0">
                    <a:pos x="T2" y="T3"/>
                  </a:cxn>
                  <a:cxn ang="0">
                    <a:pos x="T4" y="T5"/>
                  </a:cxn>
                  <a:cxn ang="0">
                    <a:pos x="T6" y="T7"/>
                  </a:cxn>
                  <a:cxn ang="0">
                    <a:pos x="T8" y="T9"/>
                  </a:cxn>
                </a:cxnLst>
                <a:rect l="0" t="0" r="r" b="b"/>
                <a:pathLst>
                  <a:path w="3088" h="228">
                    <a:moveTo>
                      <a:pt x="0" y="0"/>
                    </a:moveTo>
                    <a:lnTo>
                      <a:pt x="43" y="228"/>
                    </a:lnTo>
                    <a:lnTo>
                      <a:pt x="3035" y="228"/>
                    </a:lnTo>
                    <a:lnTo>
                      <a:pt x="3088" y="0"/>
                    </a:lnTo>
                    <a:lnTo>
                      <a:pt x="0" y="0"/>
                    </a:lnTo>
                    <a:close/>
                  </a:path>
                </a:pathLst>
              </a:custGeom>
              <a:solidFill>
                <a:srgbClr val="919191"/>
              </a:solidFill>
              <a:ln w="14288">
                <a:solidFill>
                  <a:srgbClr val="000000"/>
                </a:solidFill>
                <a:prstDash val="solid"/>
                <a:round/>
                <a:headEnd/>
                <a:tailEnd/>
              </a:ln>
            </p:spPr>
            <p:txBody>
              <a:bodyPr/>
              <a:lstStyle/>
              <a:p>
                <a:endParaRPr lang="en-US"/>
              </a:p>
            </p:txBody>
          </p:sp>
          <p:sp>
            <p:nvSpPr>
              <p:cNvPr id="142" name="Freeform 11"/>
              <p:cNvSpPr>
                <a:spLocks/>
              </p:cNvSpPr>
              <p:nvPr/>
            </p:nvSpPr>
            <p:spPr bwMode="auto">
              <a:xfrm>
                <a:off x="4005" y="1860"/>
                <a:ext cx="1482" cy="36"/>
              </a:xfrm>
              <a:custGeom>
                <a:avLst/>
                <a:gdLst>
                  <a:gd name="T0" fmla="*/ 0 w 2964"/>
                  <a:gd name="T1" fmla="*/ 0 h 70"/>
                  <a:gd name="T2" fmla="*/ 123 w 2964"/>
                  <a:gd name="T3" fmla="*/ 70 h 70"/>
                  <a:gd name="T4" fmla="*/ 2850 w 2964"/>
                  <a:gd name="T5" fmla="*/ 70 h 70"/>
                  <a:gd name="T6" fmla="*/ 2964 w 2964"/>
                  <a:gd name="T7" fmla="*/ 0 h 70"/>
                  <a:gd name="T8" fmla="*/ 0 w 2964"/>
                  <a:gd name="T9" fmla="*/ 0 h 70"/>
                </a:gdLst>
                <a:ahLst/>
                <a:cxnLst>
                  <a:cxn ang="0">
                    <a:pos x="T0" y="T1"/>
                  </a:cxn>
                  <a:cxn ang="0">
                    <a:pos x="T2" y="T3"/>
                  </a:cxn>
                  <a:cxn ang="0">
                    <a:pos x="T4" y="T5"/>
                  </a:cxn>
                  <a:cxn ang="0">
                    <a:pos x="T6" y="T7"/>
                  </a:cxn>
                  <a:cxn ang="0">
                    <a:pos x="T8" y="T9"/>
                  </a:cxn>
                </a:cxnLst>
                <a:rect l="0" t="0" r="r" b="b"/>
                <a:pathLst>
                  <a:path w="2964" h="70">
                    <a:moveTo>
                      <a:pt x="0" y="0"/>
                    </a:moveTo>
                    <a:lnTo>
                      <a:pt x="123" y="70"/>
                    </a:lnTo>
                    <a:lnTo>
                      <a:pt x="2850" y="70"/>
                    </a:lnTo>
                    <a:lnTo>
                      <a:pt x="2964" y="0"/>
                    </a:lnTo>
                    <a:lnTo>
                      <a:pt x="0" y="0"/>
                    </a:lnTo>
                    <a:close/>
                  </a:path>
                </a:pathLst>
              </a:custGeom>
              <a:solidFill>
                <a:srgbClr val="CECECE"/>
              </a:solidFill>
              <a:ln w="14288">
                <a:solidFill>
                  <a:srgbClr val="000000"/>
                </a:solidFill>
                <a:prstDash val="solid"/>
                <a:round/>
                <a:headEnd/>
                <a:tailEnd/>
              </a:ln>
            </p:spPr>
            <p:txBody>
              <a:bodyPr/>
              <a:lstStyle/>
              <a:p>
                <a:endParaRPr lang="en-US"/>
              </a:p>
            </p:txBody>
          </p:sp>
        </p:grpSp>
        <p:grpSp>
          <p:nvGrpSpPr>
            <p:cNvPr id="78" name="Group 102"/>
            <p:cNvGrpSpPr>
              <a:grpSpLocks/>
            </p:cNvGrpSpPr>
            <p:nvPr/>
          </p:nvGrpSpPr>
          <p:grpSpPr bwMode="auto">
            <a:xfrm>
              <a:off x="4320" y="1297"/>
              <a:ext cx="480" cy="383"/>
              <a:chOff x="4446" y="1297"/>
              <a:chExt cx="239" cy="322"/>
            </a:xfrm>
          </p:grpSpPr>
          <p:sp>
            <p:nvSpPr>
              <p:cNvPr id="92" name="Rectangle 14"/>
              <p:cNvSpPr>
                <a:spLocks noChangeArrowheads="1"/>
              </p:cNvSpPr>
              <p:nvPr/>
            </p:nvSpPr>
            <p:spPr bwMode="auto">
              <a:xfrm>
                <a:off x="4446" y="1297"/>
                <a:ext cx="6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 name="Rectangle 15"/>
              <p:cNvSpPr>
                <a:spLocks noChangeArrowheads="1"/>
              </p:cNvSpPr>
              <p:nvPr/>
            </p:nvSpPr>
            <p:spPr bwMode="auto">
              <a:xfrm>
                <a:off x="4533" y="1297"/>
                <a:ext cx="59"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 name="Rectangle 16"/>
              <p:cNvSpPr>
                <a:spLocks noChangeArrowheads="1"/>
              </p:cNvSpPr>
              <p:nvPr/>
            </p:nvSpPr>
            <p:spPr bwMode="auto">
              <a:xfrm>
                <a:off x="4620" y="1297"/>
                <a:ext cx="6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 name="Rectangle 18"/>
              <p:cNvSpPr>
                <a:spLocks noChangeArrowheads="1"/>
              </p:cNvSpPr>
              <p:nvPr/>
            </p:nvSpPr>
            <p:spPr bwMode="auto">
              <a:xfrm>
                <a:off x="4446" y="1386"/>
                <a:ext cx="60"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Rectangle 19"/>
              <p:cNvSpPr>
                <a:spLocks noChangeArrowheads="1"/>
              </p:cNvSpPr>
              <p:nvPr/>
            </p:nvSpPr>
            <p:spPr bwMode="auto">
              <a:xfrm>
                <a:off x="4533" y="1384"/>
                <a:ext cx="59"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 name="Rectangle 20"/>
              <p:cNvSpPr>
                <a:spLocks noChangeArrowheads="1"/>
              </p:cNvSpPr>
              <p:nvPr/>
            </p:nvSpPr>
            <p:spPr bwMode="auto">
              <a:xfrm>
                <a:off x="4620" y="1384"/>
                <a:ext cx="6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 name="Rectangle 21"/>
              <p:cNvSpPr>
                <a:spLocks noChangeArrowheads="1"/>
              </p:cNvSpPr>
              <p:nvPr/>
            </p:nvSpPr>
            <p:spPr bwMode="auto">
              <a:xfrm>
                <a:off x="4446" y="1472"/>
                <a:ext cx="6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 name="Rectangle 22"/>
              <p:cNvSpPr>
                <a:spLocks noChangeArrowheads="1"/>
              </p:cNvSpPr>
              <p:nvPr/>
            </p:nvSpPr>
            <p:spPr bwMode="auto">
              <a:xfrm>
                <a:off x="4533" y="1472"/>
                <a:ext cx="59"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Rectangle 23"/>
              <p:cNvSpPr>
                <a:spLocks noChangeArrowheads="1"/>
              </p:cNvSpPr>
              <p:nvPr/>
            </p:nvSpPr>
            <p:spPr bwMode="auto">
              <a:xfrm>
                <a:off x="4620" y="1472"/>
                <a:ext cx="6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 name="Rectangle 24"/>
              <p:cNvSpPr>
                <a:spLocks noChangeArrowheads="1"/>
              </p:cNvSpPr>
              <p:nvPr/>
            </p:nvSpPr>
            <p:spPr bwMode="auto">
              <a:xfrm>
                <a:off x="4446" y="1559"/>
                <a:ext cx="60"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25"/>
              <p:cNvSpPr>
                <a:spLocks noChangeArrowheads="1"/>
              </p:cNvSpPr>
              <p:nvPr/>
            </p:nvSpPr>
            <p:spPr bwMode="auto">
              <a:xfrm>
                <a:off x="4533" y="1559"/>
                <a:ext cx="59"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Rectangle 26"/>
              <p:cNvSpPr>
                <a:spLocks noChangeArrowheads="1"/>
              </p:cNvSpPr>
              <p:nvPr/>
            </p:nvSpPr>
            <p:spPr bwMode="auto">
              <a:xfrm>
                <a:off x="4620" y="1559"/>
                <a:ext cx="60"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 name="Group 37"/>
              <p:cNvGrpSpPr>
                <a:grpSpLocks/>
              </p:cNvGrpSpPr>
              <p:nvPr/>
            </p:nvGrpSpPr>
            <p:grpSpPr bwMode="auto">
              <a:xfrm>
                <a:off x="4451" y="1304"/>
                <a:ext cx="60" cy="51"/>
                <a:chOff x="4556" y="1320"/>
                <a:chExt cx="96" cy="50"/>
              </a:xfrm>
            </p:grpSpPr>
            <p:sp>
              <p:nvSpPr>
                <p:cNvPr id="138" name="Rectangle 35"/>
                <p:cNvSpPr>
                  <a:spLocks noChangeArrowheads="1"/>
                </p:cNvSpPr>
                <p:nvPr/>
              </p:nvSpPr>
              <p:spPr bwMode="auto">
                <a:xfrm>
                  <a:off x="4556" y="1321"/>
                  <a:ext cx="96"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Rectangle 36"/>
                <p:cNvSpPr>
                  <a:spLocks noChangeArrowheads="1"/>
                </p:cNvSpPr>
                <p:nvPr/>
              </p:nvSpPr>
              <p:spPr bwMode="auto">
                <a:xfrm>
                  <a:off x="4556" y="1320"/>
                  <a:ext cx="87"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05" name="Group 40"/>
              <p:cNvGrpSpPr>
                <a:grpSpLocks/>
              </p:cNvGrpSpPr>
              <p:nvPr/>
            </p:nvGrpSpPr>
            <p:grpSpPr bwMode="auto">
              <a:xfrm>
                <a:off x="4538" y="1304"/>
                <a:ext cx="59" cy="51"/>
                <a:chOff x="4696" y="1320"/>
                <a:chExt cx="95" cy="50"/>
              </a:xfrm>
            </p:grpSpPr>
            <p:sp>
              <p:nvSpPr>
                <p:cNvPr id="136" name="Rectangle 38"/>
                <p:cNvSpPr>
                  <a:spLocks noChangeArrowheads="1"/>
                </p:cNvSpPr>
                <p:nvPr/>
              </p:nvSpPr>
              <p:spPr bwMode="auto">
                <a:xfrm>
                  <a:off x="4696" y="1321"/>
                  <a:ext cx="95"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 name="Rectangle 39"/>
                <p:cNvSpPr>
                  <a:spLocks noChangeArrowheads="1"/>
                </p:cNvSpPr>
                <p:nvPr/>
              </p:nvSpPr>
              <p:spPr bwMode="auto">
                <a:xfrm>
                  <a:off x="4696" y="1320"/>
                  <a:ext cx="86"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06" name="Group 43"/>
              <p:cNvGrpSpPr>
                <a:grpSpLocks/>
              </p:cNvGrpSpPr>
              <p:nvPr/>
            </p:nvGrpSpPr>
            <p:grpSpPr bwMode="auto">
              <a:xfrm>
                <a:off x="4625" y="1304"/>
                <a:ext cx="60" cy="51"/>
                <a:chOff x="4835" y="1320"/>
                <a:chExt cx="96" cy="50"/>
              </a:xfrm>
            </p:grpSpPr>
            <p:sp>
              <p:nvSpPr>
                <p:cNvPr id="134" name="Rectangle 41"/>
                <p:cNvSpPr>
                  <a:spLocks noChangeArrowheads="1"/>
                </p:cNvSpPr>
                <p:nvPr/>
              </p:nvSpPr>
              <p:spPr bwMode="auto">
                <a:xfrm>
                  <a:off x="4836" y="1321"/>
                  <a:ext cx="95"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5" name="Rectangle 42"/>
                <p:cNvSpPr>
                  <a:spLocks noChangeArrowheads="1"/>
                </p:cNvSpPr>
                <p:nvPr/>
              </p:nvSpPr>
              <p:spPr bwMode="auto">
                <a:xfrm>
                  <a:off x="4835" y="1320"/>
                  <a:ext cx="87"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07" name="Group 49"/>
              <p:cNvGrpSpPr>
                <a:grpSpLocks/>
              </p:cNvGrpSpPr>
              <p:nvPr/>
            </p:nvGrpSpPr>
            <p:grpSpPr bwMode="auto">
              <a:xfrm>
                <a:off x="4451" y="1394"/>
                <a:ext cx="60" cy="51"/>
                <a:chOff x="4556" y="1408"/>
                <a:chExt cx="96" cy="50"/>
              </a:xfrm>
            </p:grpSpPr>
            <p:sp>
              <p:nvSpPr>
                <p:cNvPr id="132" name="Rectangle 47"/>
                <p:cNvSpPr>
                  <a:spLocks noChangeArrowheads="1"/>
                </p:cNvSpPr>
                <p:nvPr/>
              </p:nvSpPr>
              <p:spPr bwMode="auto">
                <a:xfrm>
                  <a:off x="4556" y="1408"/>
                  <a:ext cx="96"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 name="Rectangle 48"/>
                <p:cNvSpPr>
                  <a:spLocks noChangeArrowheads="1"/>
                </p:cNvSpPr>
                <p:nvPr/>
              </p:nvSpPr>
              <p:spPr bwMode="auto">
                <a:xfrm>
                  <a:off x="4556" y="1408"/>
                  <a:ext cx="87"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08" name="Group 52"/>
              <p:cNvGrpSpPr>
                <a:grpSpLocks/>
              </p:cNvGrpSpPr>
              <p:nvPr/>
            </p:nvGrpSpPr>
            <p:grpSpPr bwMode="auto">
              <a:xfrm>
                <a:off x="4538" y="1391"/>
                <a:ext cx="59" cy="52"/>
                <a:chOff x="4696" y="1405"/>
                <a:chExt cx="95" cy="51"/>
              </a:xfrm>
            </p:grpSpPr>
            <p:sp>
              <p:nvSpPr>
                <p:cNvPr id="130" name="Rectangle 50"/>
                <p:cNvSpPr>
                  <a:spLocks noChangeArrowheads="1"/>
                </p:cNvSpPr>
                <p:nvPr/>
              </p:nvSpPr>
              <p:spPr bwMode="auto">
                <a:xfrm>
                  <a:off x="4696" y="1406"/>
                  <a:ext cx="95"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Rectangle 51"/>
                <p:cNvSpPr>
                  <a:spLocks noChangeArrowheads="1"/>
                </p:cNvSpPr>
                <p:nvPr/>
              </p:nvSpPr>
              <p:spPr bwMode="auto">
                <a:xfrm>
                  <a:off x="4696" y="1405"/>
                  <a:ext cx="86" cy="42"/>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09" name="Group 55"/>
              <p:cNvGrpSpPr>
                <a:grpSpLocks/>
              </p:cNvGrpSpPr>
              <p:nvPr/>
            </p:nvGrpSpPr>
            <p:grpSpPr bwMode="auto">
              <a:xfrm>
                <a:off x="4625" y="1391"/>
                <a:ext cx="60" cy="52"/>
                <a:chOff x="4835" y="1405"/>
                <a:chExt cx="96" cy="51"/>
              </a:xfrm>
            </p:grpSpPr>
            <p:sp>
              <p:nvSpPr>
                <p:cNvPr id="128" name="Rectangle 53"/>
                <p:cNvSpPr>
                  <a:spLocks noChangeArrowheads="1"/>
                </p:cNvSpPr>
                <p:nvPr/>
              </p:nvSpPr>
              <p:spPr bwMode="auto">
                <a:xfrm>
                  <a:off x="4836" y="1406"/>
                  <a:ext cx="95"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9" name="Rectangle 54"/>
                <p:cNvSpPr>
                  <a:spLocks noChangeArrowheads="1"/>
                </p:cNvSpPr>
                <p:nvPr/>
              </p:nvSpPr>
              <p:spPr bwMode="auto">
                <a:xfrm>
                  <a:off x="4835" y="1405"/>
                  <a:ext cx="87" cy="42"/>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0" name="Group 58"/>
              <p:cNvGrpSpPr>
                <a:grpSpLocks/>
              </p:cNvGrpSpPr>
              <p:nvPr/>
            </p:nvGrpSpPr>
            <p:grpSpPr bwMode="auto">
              <a:xfrm>
                <a:off x="4451" y="1479"/>
                <a:ext cx="60" cy="52"/>
                <a:chOff x="4556" y="1491"/>
                <a:chExt cx="96" cy="50"/>
              </a:xfrm>
            </p:grpSpPr>
            <p:sp>
              <p:nvSpPr>
                <p:cNvPr id="126" name="Rectangle 56"/>
                <p:cNvSpPr>
                  <a:spLocks noChangeArrowheads="1"/>
                </p:cNvSpPr>
                <p:nvPr/>
              </p:nvSpPr>
              <p:spPr bwMode="auto">
                <a:xfrm>
                  <a:off x="4556" y="1492"/>
                  <a:ext cx="96"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 name="Rectangle 57"/>
                <p:cNvSpPr>
                  <a:spLocks noChangeArrowheads="1"/>
                </p:cNvSpPr>
                <p:nvPr/>
              </p:nvSpPr>
              <p:spPr bwMode="auto">
                <a:xfrm>
                  <a:off x="4556" y="1491"/>
                  <a:ext cx="87"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1" name="Group 61"/>
              <p:cNvGrpSpPr>
                <a:grpSpLocks/>
              </p:cNvGrpSpPr>
              <p:nvPr/>
            </p:nvGrpSpPr>
            <p:grpSpPr bwMode="auto">
              <a:xfrm>
                <a:off x="4538" y="1479"/>
                <a:ext cx="59" cy="52"/>
                <a:chOff x="4696" y="1491"/>
                <a:chExt cx="95" cy="50"/>
              </a:xfrm>
            </p:grpSpPr>
            <p:sp>
              <p:nvSpPr>
                <p:cNvPr id="124" name="Rectangle 59"/>
                <p:cNvSpPr>
                  <a:spLocks noChangeArrowheads="1"/>
                </p:cNvSpPr>
                <p:nvPr/>
              </p:nvSpPr>
              <p:spPr bwMode="auto">
                <a:xfrm>
                  <a:off x="4696" y="1492"/>
                  <a:ext cx="95"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 name="Rectangle 60"/>
                <p:cNvSpPr>
                  <a:spLocks noChangeArrowheads="1"/>
                </p:cNvSpPr>
                <p:nvPr/>
              </p:nvSpPr>
              <p:spPr bwMode="auto">
                <a:xfrm>
                  <a:off x="4696" y="1491"/>
                  <a:ext cx="86"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2" name="Group 64"/>
              <p:cNvGrpSpPr>
                <a:grpSpLocks/>
              </p:cNvGrpSpPr>
              <p:nvPr/>
            </p:nvGrpSpPr>
            <p:grpSpPr bwMode="auto">
              <a:xfrm>
                <a:off x="4625" y="1479"/>
                <a:ext cx="60" cy="52"/>
                <a:chOff x="4835" y="1491"/>
                <a:chExt cx="96" cy="50"/>
              </a:xfrm>
            </p:grpSpPr>
            <p:sp>
              <p:nvSpPr>
                <p:cNvPr id="122" name="Rectangle 62"/>
                <p:cNvSpPr>
                  <a:spLocks noChangeArrowheads="1"/>
                </p:cNvSpPr>
                <p:nvPr/>
              </p:nvSpPr>
              <p:spPr bwMode="auto">
                <a:xfrm>
                  <a:off x="4836" y="1492"/>
                  <a:ext cx="95" cy="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63"/>
                <p:cNvSpPr>
                  <a:spLocks noChangeArrowheads="1"/>
                </p:cNvSpPr>
                <p:nvPr/>
              </p:nvSpPr>
              <p:spPr bwMode="auto">
                <a:xfrm>
                  <a:off x="4835" y="1491"/>
                  <a:ext cx="87" cy="41"/>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3" name="Group 67"/>
              <p:cNvGrpSpPr>
                <a:grpSpLocks/>
              </p:cNvGrpSpPr>
              <p:nvPr/>
            </p:nvGrpSpPr>
            <p:grpSpPr bwMode="auto">
              <a:xfrm>
                <a:off x="4451" y="1567"/>
                <a:ext cx="60" cy="52"/>
                <a:chOff x="4556" y="1576"/>
                <a:chExt cx="96" cy="51"/>
              </a:xfrm>
            </p:grpSpPr>
            <p:sp>
              <p:nvSpPr>
                <p:cNvPr id="120" name="Rectangle 65"/>
                <p:cNvSpPr>
                  <a:spLocks noChangeArrowheads="1"/>
                </p:cNvSpPr>
                <p:nvPr/>
              </p:nvSpPr>
              <p:spPr bwMode="auto">
                <a:xfrm>
                  <a:off x="4556" y="1577"/>
                  <a:ext cx="96"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Rectangle 66"/>
                <p:cNvSpPr>
                  <a:spLocks noChangeArrowheads="1"/>
                </p:cNvSpPr>
                <p:nvPr/>
              </p:nvSpPr>
              <p:spPr bwMode="auto">
                <a:xfrm>
                  <a:off x="4556" y="1576"/>
                  <a:ext cx="87" cy="42"/>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4" name="Group 70"/>
              <p:cNvGrpSpPr>
                <a:grpSpLocks/>
              </p:cNvGrpSpPr>
              <p:nvPr/>
            </p:nvGrpSpPr>
            <p:grpSpPr bwMode="auto">
              <a:xfrm>
                <a:off x="4538" y="1567"/>
                <a:ext cx="59" cy="52"/>
                <a:chOff x="4696" y="1576"/>
                <a:chExt cx="95" cy="51"/>
              </a:xfrm>
            </p:grpSpPr>
            <p:sp>
              <p:nvSpPr>
                <p:cNvPr id="118" name="Rectangle 68"/>
                <p:cNvSpPr>
                  <a:spLocks noChangeArrowheads="1"/>
                </p:cNvSpPr>
                <p:nvPr/>
              </p:nvSpPr>
              <p:spPr bwMode="auto">
                <a:xfrm>
                  <a:off x="4696" y="1577"/>
                  <a:ext cx="95"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 name="Rectangle 69"/>
                <p:cNvSpPr>
                  <a:spLocks noChangeArrowheads="1"/>
                </p:cNvSpPr>
                <p:nvPr/>
              </p:nvSpPr>
              <p:spPr bwMode="auto">
                <a:xfrm>
                  <a:off x="4696" y="1576"/>
                  <a:ext cx="86" cy="42"/>
                </a:xfrm>
                <a:prstGeom prst="rect">
                  <a:avLst/>
                </a:prstGeom>
                <a:solidFill>
                  <a:srgbClr val="A2C1FE"/>
                </a:solidFill>
                <a:ln w="14288">
                  <a:solidFill>
                    <a:srgbClr val="8080FF"/>
                  </a:solidFill>
                  <a:miter lim="800000"/>
                  <a:headEnd/>
                  <a:tailEnd/>
                </a:ln>
              </p:spPr>
              <p:txBody>
                <a:bodyPr/>
                <a:lstStyle/>
                <a:p>
                  <a:endParaRPr lang="en-US"/>
                </a:p>
              </p:txBody>
            </p:sp>
          </p:grpSp>
          <p:grpSp>
            <p:nvGrpSpPr>
              <p:cNvPr id="115" name="Group 73"/>
              <p:cNvGrpSpPr>
                <a:grpSpLocks/>
              </p:cNvGrpSpPr>
              <p:nvPr/>
            </p:nvGrpSpPr>
            <p:grpSpPr bwMode="auto">
              <a:xfrm>
                <a:off x="4625" y="1567"/>
                <a:ext cx="60" cy="52"/>
                <a:chOff x="4835" y="1576"/>
                <a:chExt cx="96" cy="51"/>
              </a:xfrm>
            </p:grpSpPr>
            <p:sp>
              <p:nvSpPr>
                <p:cNvPr id="116" name="Rectangle 71"/>
                <p:cNvSpPr>
                  <a:spLocks noChangeArrowheads="1"/>
                </p:cNvSpPr>
                <p:nvPr/>
              </p:nvSpPr>
              <p:spPr bwMode="auto">
                <a:xfrm>
                  <a:off x="4836" y="1577"/>
                  <a:ext cx="95" cy="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72"/>
                <p:cNvSpPr>
                  <a:spLocks noChangeArrowheads="1"/>
                </p:cNvSpPr>
                <p:nvPr/>
              </p:nvSpPr>
              <p:spPr bwMode="auto">
                <a:xfrm>
                  <a:off x="4835" y="1576"/>
                  <a:ext cx="87" cy="42"/>
                </a:xfrm>
                <a:prstGeom prst="rect">
                  <a:avLst/>
                </a:prstGeom>
                <a:solidFill>
                  <a:srgbClr val="A2C1FE"/>
                </a:solidFill>
                <a:ln w="14288">
                  <a:solidFill>
                    <a:srgbClr val="8080FF"/>
                  </a:solidFill>
                  <a:miter lim="800000"/>
                  <a:headEnd/>
                  <a:tailEnd/>
                </a:ln>
              </p:spPr>
              <p:txBody>
                <a:bodyPr/>
                <a:lstStyle/>
                <a:p>
                  <a:endParaRPr lang="en-US"/>
                </a:p>
              </p:txBody>
            </p:sp>
          </p:grpSp>
        </p:grpSp>
        <p:grpSp>
          <p:nvGrpSpPr>
            <p:cNvPr id="79" name="Group 100"/>
            <p:cNvGrpSpPr>
              <a:grpSpLocks/>
            </p:cNvGrpSpPr>
            <p:nvPr/>
          </p:nvGrpSpPr>
          <p:grpSpPr bwMode="auto">
            <a:xfrm>
              <a:off x="3984" y="1147"/>
              <a:ext cx="107" cy="416"/>
              <a:chOff x="3807" y="1167"/>
              <a:chExt cx="171" cy="406"/>
            </a:xfrm>
          </p:grpSpPr>
          <p:sp>
            <p:nvSpPr>
              <p:cNvPr id="80" name="Line 88"/>
              <p:cNvSpPr>
                <a:spLocks noChangeShapeType="1"/>
              </p:cNvSpPr>
              <p:nvPr/>
            </p:nvSpPr>
            <p:spPr bwMode="auto">
              <a:xfrm>
                <a:off x="3813" y="1290"/>
                <a:ext cx="84" cy="70"/>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89"/>
              <p:cNvSpPr>
                <a:spLocks noChangeShapeType="1"/>
              </p:cNvSpPr>
              <p:nvPr/>
            </p:nvSpPr>
            <p:spPr bwMode="auto">
              <a:xfrm>
                <a:off x="3807" y="1329"/>
                <a:ext cx="86" cy="59"/>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90"/>
              <p:cNvSpPr>
                <a:spLocks noChangeShapeType="1"/>
              </p:cNvSpPr>
              <p:nvPr/>
            </p:nvSpPr>
            <p:spPr bwMode="auto">
              <a:xfrm>
                <a:off x="3812" y="1382"/>
                <a:ext cx="88" cy="28"/>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91"/>
              <p:cNvSpPr>
                <a:spLocks noChangeShapeType="1"/>
              </p:cNvSpPr>
              <p:nvPr/>
            </p:nvSpPr>
            <p:spPr bwMode="auto">
              <a:xfrm>
                <a:off x="3822" y="1432"/>
                <a:ext cx="89" cy="8"/>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92"/>
              <p:cNvSpPr>
                <a:spLocks noChangeShapeType="1"/>
              </p:cNvSpPr>
              <p:nvPr/>
            </p:nvSpPr>
            <p:spPr bwMode="auto">
              <a:xfrm flipV="1">
                <a:off x="3839" y="1470"/>
                <a:ext cx="89" cy="3"/>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93"/>
              <p:cNvSpPr>
                <a:spLocks noChangeShapeType="1"/>
              </p:cNvSpPr>
              <p:nvPr/>
            </p:nvSpPr>
            <p:spPr bwMode="auto">
              <a:xfrm flipV="1">
                <a:off x="3850" y="1490"/>
                <a:ext cx="89" cy="21"/>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94"/>
              <p:cNvSpPr>
                <a:spLocks noChangeShapeType="1"/>
              </p:cNvSpPr>
              <p:nvPr/>
            </p:nvSpPr>
            <p:spPr bwMode="auto">
              <a:xfrm>
                <a:off x="3825" y="1252"/>
                <a:ext cx="75" cy="83"/>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95"/>
              <p:cNvSpPr>
                <a:spLocks noChangeShapeType="1"/>
              </p:cNvSpPr>
              <p:nvPr/>
            </p:nvSpPr>
            <p:spPr bwMode="auto">
              <a:xfrm>
                <a:off x="3848" y="1211"/>
                <a:ext cx="62" cy="101"/>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96"/>
              <p:cNvSpPr>
                <a:spLocks noChangeShapeType="1"/>
              </p:cNvSpPr>
              <p:nvPr/>
            </p:nvSpPr>
            <p:spPr bwMode="auto">
              <a:xfrm>
                <a:off x="3883" y="1182"/>
                <a:ext cx="44" cy="109"/>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97"/>
              <p:cNvSpPr>
                <a:spLocks noChangeShapeType="1"/>
              </p:cNvSpPr>
              <p:nvPr/>
            </p:nvSpPr>
            <p:spPr bwMode="auto">
              <a:xfrm>
                <a:off x="3928" y="1167"/>
                <a:ext cx="14" cy="118"/>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98"/>
              <p:cNvSpPr>
                <a:spLocks noChangeShapeType="1"/>
              </p:cNvSpPr>
              <p:nvPr/>
            </p:nvSpPr>
            <p:spPr bwMode="auto">
              <a:xfrm flipV="1">
                <a:off x="3883" y="1500"/>
                <a:ext cx="73" cy="50"/>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99"/>
              <p:cNvSpPr>
                <a:spLocks noChangeShapeType="1"/>
              </p:cNvSpPr>
              <p:nvPr/>
            </p:nvSpPr>
            <p:spPr bwMode="auto">
              <a:xfrm flipV="1">
                <a:off x="3925" y="1498"/>
                <a:ext cx="53" cy="75"/>
              </a:xfrm>
              <a:prstGeom prst="line">
                <a:avLst/>
              </a:prstGeom>
              <a:noFill/>
              <a:ln w="42863">
                <a:solidFill>
                  <a:srgbClr val="4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4211035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Pathological design: photocopiers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4"/>
          <p:cNvPicPr>
            <a:picLocks noChangeAspect="1"/>
          </p:cNvPicPr>
          <p:nvPr/>
        </p:nvPicPr>
        <p:blipFill>
          <a:blip r:embed="rId3"/>
          <a:stretch>
            <a:fillRect/>
          </a:stretch>
        </p:blipFill>
        <p:spPr>
          <a:xfrm>
            <a:off x="1723815" y="1417638"/>
            <a:ext cx="5397500" cy="2400300"/>
          </a:xfrm>
          <a:prstGeom prst="rect">
            <a:avLst/>
          </a:prstGeom>
        </p:spPr>
      </p:pic>
      <p:sp>
        <p:nvSpPr>
          <p:cNvPr id="6" name="TextBox 5"/>
          <p:cNvSpPr txBox="1"/>
          <p:nvPr/>
        </p:nvSpPr>
        <p:spPr>
          <a:xfrm>
            <a:off x="201513" y="4101691"/>
            <a:ext cx="8817288" cy="2308324"/>
          </a:xfrm>
          <a:prstGeom prst="rect">
            <a:avLst/>
          </a:prstGeom>
          <a:noFill/>
        </p:spPr>
        <p:txBody>
          <a:bodyPr wrap="none" rtlCol="0">
            <a:spAutoFit/>
          </a:bodyPr>
          <a:lstStyle/>
          <a:p>
            <a:r>
              <a:rPr lang="en-US" sz="2400" dirty="0" smtClean="0">
                <a:solidFill>
                  <a:srgbClr val="FFFFFF"/>
                </a:solidFill>
              </a:rPr>
              <a:t>You want to make 15 copies, sorted and stapled.</a:t>
            </a:r>
          </a:p>
          <a:p>
            <a:r>
              <a:rPr lang="en-US" sz="2400" dirty="0" smtClean="0">
                <a:solidFill>
                  <a:srgbClr val="FFFFFF"/>
                </a:solidFill>
              </a:rPr>
              <a:t>You type in “1” then “5”, and then you press “C” to start the copying.</a:t>
            </a:r>
          </a:p>
          <a:p>
            <a:r>
              <a:rPr lang="en-US" sz="2400" dirty="0" smtClean="0">
                <a:solidFill>
                  <a:srgbClr val="FFFFFF"/>
                </a:solidFill>
              </a:rPr>
              <a:t>What happens next?</a:t>
            </a:r>
          </a:p>
          <a:p>
            <a:endParaRPr lang="en-US" sz="2400" dirty="0">
              <a:solidFill>
                <a:srgbClr val="FFFFFF"/>
              </a:solidFill>
            </a:endParaRPr>
          </a:p>
          <a:p>
            <a:pPr marL="342900" indent="-342900">
              <a:buAutoNum type="alphaLcParenBoth"/>
            </a:pPr>
            <a:r>
              <a:rPr lang="en-US" sz="2400" dirty="0" smtClean="0">
                <a:solidFill>
                  <a:srgbClr val="FFFFFF"/>
                </a:solidFill>
              </a:rPr>
              <a:t>The photocopier makes the copies correctly</a:t>
            </a:r>
          </a:p>
          <a:p>
            <a:pPr marL="342900" indent="-342900">
              <a:buAutoNum type="alphaLcParenBoth"/>
            </a:pPr>
            <a:r>
              <a:rPr lang="en-US" sz="2400" dirty="0" smtClean="0">
                <a:solidFill>
                  <a:srgbClr val="FFFFFF"/>
                </a:solidFill>
              </a:rPr>
              <a:t>The copier settings are cleared, and no copies are made.</a:t>
            </a:r>
          </a:p>
        </p:txBody>
      </p:sp>
    </p:spTree>
    <p:extLst>
      <p:ext uri="{BB962C8B-B14F-4D97-AF65-F5344CB8AC3E}">
        <p14:creationId xmlns:p14="http://schemas.microsoft.com/office/powerpoint/2010/main" val="1110820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Pathological design: photocopiers</a:t>
            </a:r>
            <a:endParaRPr lang="en-US" dirty="0"/>
          </a:p>
        </p:txBody>
      </p:sp>
      <p:sp>
        <p:nvSpPr>
          <p:cNvPr id="3" name="Content Placeholder 2"/>
          <p:cNvSpPr>
            <a:spLocks noGrp="1"/>
          </p:cNvSpPr>
          <p:nvPr>
            <p:ph idx="1"/>
          </p:nvPr>
        </p:nvSpPr>
        <p:spPr>
          <a:xfrm>
            <a:off x="457200" y="1600200"/>
            <a:ext cx="3441855" cy="4525963"/>
          </a:xfrm>
        </p:spPr>
        <p:txBody>
          <a:bodyPr/>
          <a:lstStyle/>
          <a:p>
            <a:r>
              <a:rPr lang="en-US" dirty="0" smtClean="0"/>
              <a:t>Better?</a:t>
            </a:r>
          </a:p>
          <a:p>
            <a:endParaRPr lang="en-US" dirty="0"/>
          </a:p>
          <a:p>
            <a:r>
              <a:rPr lang="en-US" dirty="0" smtClean="0"/>
              <a:t>Safely:</a:t>
            </a:r>
          </a:p>
          <a:p>
            <a:r>
              <a:rPr lang="en-US" dirty="0" smtClean="0"/>
              <a:t>» most functions never get used</a:t>
            </a:r>
          </a:p>
          <a:p>
            <a:r>
              <a:rPr lang="en-US" dirty="0" smtClean="0"/>
              <a:t>» most buttons are never touched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4"/>
          <p:cNvPicPr>
            <a:picLocks noChangeAspect="1"/>
          </p:cNvPicPr>
          <p:nvPr/>
        </p:nvPicPr>
        <p:blipFill>
          <a:blip r:embed="rId3"/>
          <a:stretch>
            <a:fillRect/>
          </a:stretch>
        </p:blipFill>
        <p:spPr>
          <a:xfrm>
            <a:off x="3924020" y="1600200"/>
            <a:ext cx="5007378" cy="5074143"/>
          </a:xfrm>
          <a:prstGeom prst="rect">
            <a:avLst/>
          </a:prstGeom>
        </p:spPr>
      </p:pic>
    </p:spTree>
    <p:extLst>
      <p:ext uri="{BB962C8B-B14F-4D97-AF65-F5344CB8AC3E}">
        <p14:creationId xmlns:p14="http://schemas.microsoft.com/office/powerpoint/2010/main" val="2884145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Pathological Designs</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Saul Greenberg and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lstStyle/>
          <a:p>
            <a:r>
              <a:rPr lang="en-US"/>
              <a:t>Getting serious about design</a:t>
            </a:r>
          </a:p>
        </p:txBody>
      </p:sp>
      <p:sp>
        <p:nvSpPr>
          <p:cNvPr id="24582" name="Rectangle 6"/>
          <p:cNvSpPr>
            <a:spLocks noGrp="1" noChangeArrowheads="1"/>
          </p:cNvSpPr>
          <p:nvPr>
            <p:ph type="body" idx="1"/>
          </p:nvPr>
        </p:nvSpPr>
        <p:spPr/>
        <p:txBody>
          <a:bodyPr>
            <a:normAutofit fontScale="85000" lnSpcReduction="20000"/>
          </a:bodyPr>
          <a:lstStyle/>
          <a:p>
            <a:pPr>
              <a:lnSpc>
                <a:spcPct val="90000"/>
              </a:lnSpc>
            </a:pPr>
            <a:r>
              <a:rPr lang="en-US" dirty="0"/>
              <a:t>World War II</a:t>
            </a:r>
          </a:p>
          <a:p>
            <a:pPr lvl="1">
              <a:lnSpc>
                <a:spcPct val="90000"/>
              </a:lnSpc>
            </a:pPr>
            <a:r>
              <a:rPr lang="en-US" dirty="0"/>
              <a:t>complex machines (airplanes, submarines...) </a:t>
            </a:r>
          </a:p>
          <a:p>
            <a:pPr lvl="2">
              <a:lnSpc>
                <a:spcPct val="90000"/>
              </a:lnSpc>
            </a:pPr>
            <a:r>
              <a:rPr lang="en-US" dirty="0"/>
              <a:t>taxed people</a:t>
            </a:r>
            <a:r>
              <a:rPr lang="ja-JP" altLang="en-US" dirty="0">
                <a:latin typeface="Arial"/>
              </a:rPr>
              <a:t>’</a:t>
            </a:r>
            <a:r>
              <a:rPr lang="en-US" dirty="0"/>
              <a:t>s sensorimotor abilities to control them</a:t>
            </a:r>
          </a:p>
          <a:p>
            <a:pPr lvl="2">
              <a:lnSpc>
                <a:spcPct val="90000"/>
              </a:lnSpc>
            </a:pPr>
            <a:r>
              <a:rPr lang="en-US" dirty="0"/>
              <a:t>frequent (often fatal) errors occurred even after high training </a:t>
            </a:r>
            <a:br>
              <a:rPr lang="en-US" dirty="0"/>
            </a:br>
            <a:endParaRPr lang="en-US" dirty="0"/>
          </a:p>
          <a:p>
            <a:pPr lvl="1">
              <a:lnSpc>
                <a:spcPct val="90000"/>
              </a:lnSpc>
            </a:pPr>
            <a:r>
              <a:rPr lang="en-US" dirty="0"/>
              <a:t>example airplane errors:</a:t>
            </a:r>
          </a:p>
          <a:p>
            <a:pPr lvl="2">
              <a:lnSpc>
                <a:spcPct val="90000"/>
              </a:lnSpc>
            </a:pPr>
            <a:r>
              <a:rPr lang="en-US" dirty="0"/>
              <a:t>if booster pump fails, turn on fuel valve within 3 seconds</a:t>
            </a:r>
          </a:p>
          <a:p>
            <a:pPr lvl="3">
              <a:lnSpc>
                <a:spcPct val="90000"/>
              </a:lnSpc>
            </a:pPr>
            <a:r>
              <a:rPr lang="en-US" dirty="0"/>
              <a:t>test shows it took ~five seconds to actually do</a:t>
            </a:r>
            <a:br>
              <a:rPr lang="en-US" dirty="0"/>
            </a:br>
            <a:endParaRPr lang="en-US" dirty="0"/>
          </a:p>
          <a:p>
            <a:pPr lvl="2">
              <a:lnSpc>
                <a:spcPct val="90000"/>
              </a:lnSpc>
            </a:pPr>
            <a:r>
              <a:rPr lang="en-US" dirty="0"/>
              <a:t>Spitfire: narrow wheel base</a:t>
            </a:r>
          </a:p>
          <a:p>
            <a:pPr lvl="3">
              <a:lnSpc>
                <a:spcPct val="90000"/>
              </a:lnSpc>
            </a:pPr>
            <a:r>
              <a:rPr lang="en-US" dirty="0"/>
              <a:t>easy to do violent ground loops which breaks undercarriage</a:t>
            </a:r>
            <a:br>
              <a:rPr lang="en-US" dirty="0"/>
            </a:br>
            <a:endParaRPr lang="en-US" dirty="0"/>
          </a:p>
          <a:p>
            <a:pPr lvl="2">
              <a:lnSpc>
                <a:spcPct val="90000"/>
              </a:lnSpc>
            </a:pPr>
            <a:r>
              <a:rPr lang="en-US" dirty="0"/>
              <a:t>Altimeter gauges difficult to read</a:t>
            </a:r>
          </a:p>
          <a:p>
            <a:pPr lvl="3">
              <a:lnSpc>
                <a:spcPct val="90000"/>
              </a:lnSpc>
            </a:pPr>
            <a:r>
              <a:rPr lang="en-US" dirty="0"/>
              <a:t>caused crashes when pilots believe they are at a certain altitude</a:t>
            </a:r>
          </a:p>
          <a:p>
            <a:pPr>
              <a:lnSpc>
                <a:spcPct val="90000"/>
              </a:lnSpc>
            </a:pPr>
            <a:r>
              <a:rPr lang="en-US" dirty="0"/>
              <a:t>Result</a:t>
            </a:r>
          </a:p>
          <a:p>
            <a:pPr lvl="1">
              <a:lnSpc>
                <a:spcPct val="90000"/>
              </a:lnSpc>
            </a:pPr>
            <a:r>
              <a:rPr lang="en-US" dirty="0"/>
              <a:t>human factors became critically important</a:t>
            </a:r>
          </a:p>
        </p:txBody>
      </p:sp>
      <p:grpSp>
        <p:nvGrpSpPr>
          <p:cNvPr id="24586" name="Group 10"/>
          <p:cNvGrpSpPr>
            <a:grpSpLocks/>
          </p:cNvGrpSpPr>
          <p:nvPr/>
        </p:nvGrpSpPr>
        <p:grpSpPr bwMode="auto">
          <a:xfrm>
            <a:off x="7019925" y="333375"/>
            <a:ext cx="1981200" cy="1704975"/>
            <a:chOff x="4512" y="1434"/>
            <a:chExt cx="1248" cy="1074"/>
          </a:xfrm>
        </p:grpSpPr>
        <p:graphicFrame>
          <p:nvGraphicFramePr>
            <p:cNvPr id="24583" name="Object 7"/>
            <p:cNvGraphicFramePr>
              <a:graphicFrameLocks noChangeAspect="1"/>
            </p:cNvGraphicFramePr>
            <p:nvPr/>
          </p:nvGraphicFramePr>
          <p:xfrm>
            <a:off x="4512" y="1776"/>
            <a:ext cx="766" cy="444"/>
          </p:xfrm>
          <a:graphic>
            <a:graphicData uri="http://schemas.openxmlformats.org/presentationml/2006/ole">
              <mc:AlternateContent xmlns:mc="http://schemas.openxmlformats.org/markup-compatibility/2006">
                <mc:Choice xmlns:v="urn:schemas-microsoft-com:vml" Requires="v">
                  <p:oleObj spid="_x0000_s9227" name="Clip" r:id="rId4" imgW="2286000" imgH="1326240" progId="MS_ClipArt_Gallery.2">
                    <p:embed/>
                  </p:oleObj>
                </mc:Choice>
                <mc:Fallback>
                  <p:oleObj name="Clip" r:id="rId4" imgW="2286000" imgH="1326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1776"/>
                          <a:ext cx="766"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4994" y="1434"/>
            <a:ext cx="766" cy="444"/>
          </p:xfrm>
          <a:graphic>
            <a:graphicData uri="http://schemas.openxmlformats.org/presentationml/2006/ole">
              <mc:AlternateContent xmlns:mc="http://schemas.openxmlformats.org/markup-compatibility/2006">
                <mc:Choice xmlns:v="urn:schemas-microsoft-com:vml" Requires="v">
                  <p:oleObj spid="_x0000_s9228" name="Clip" r:id="rId6" imgW="2286000" imgH="1326240" progId="MS_ClipArt_Gallery.2">
                    <p:embed/>
                  </p:oleObj>
                </mc:Choice>
                <mc:Fallback>
                  <p:oleObj name="Clip" r:id="rId6" imgW="2286000" imgH="1326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 y="1434"/>
                          <a:ext cx="766"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4994" y="2064"/>
            <a:ext cx="766" cy="444"/>
          </p:xfrm>
          <a:graphic>
            <a:graphicData uri="http://schemas.openxmlformats.org/presentationml/2006/ole">
              <mc:AlternateContent xmlns:mc="http://schemas.openxmlformats.org/markup-compatibility/2006">
                <mc:Choice xmlns:v="urn:schemas-microsoft-com:vml" Requires="v">
                  <p:oleObj spid="_x0000_s9229" name="Clip" r:id="rId7" imgW="2286000" imgH="1326240" progId="MS_ClipArt_Gallery.2">
                    <p:embed/>
                  </p:oleObj>
                </mc:Choice>
                <mc:Fallback>
                  <p:oleObj name="Clip" r:id="rId7" imgW="2286000" imgH="1326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 y="2064"/>
                          <a:ext cx="766"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4587" name="Rectangle 11"/>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3068217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lIns="92075" tIns="46038" rIns="92075" bIns="46038"/>
          <a:lstStyle/>
          <a:p>
            <a:r>
              <a:rPr lang="en-US" dirty="0" smtClean="0"/>
              <a:t>What’s the </a:t>
            </a:r>
            <a:r>
              <a:rPr lang="en-US" dirty="0"/>
              <a:t>altitude?</a:t>
            </a:r>
          </a:p>
        </p:txBody>
      </p:sp>
      <p:sp>
        <p:nvSpPr>
          <p:cNvPr id="26627" name="Rectangle 3"/>
          <p:cNvSpPr>
            <a:spLocks noGrp="1" noChangeArrowheads="1"/>
          </p:cNvSpPr>
          <p:nvPr>
            <p:ph type="body" idx="1"/>
          </p:nvPr>
        </p:nvSpPr>
        <p:spPr>
          <a:xfrm>
            <a:off x="4876800" y="1200150"/>
            <a:ext cx="3860800" cy="5803900"/>
          </a:xfrm>
          <a:noFill/>
          <a:ln/>
        </p:spPr>
        <p:txBody>
          <a:bodyPr lIns="92075" tIns="46038" rIns="92075" bIns="46038"/>
          <a:lstStyle/>
          <a:p>
            <a:pPr lvl="1"/>
            <a:r>
              <a:rPr lang="en-US" dirty="0"/>
              <a:t>Early days (&lt; 1000</a:t>
            </a:r>
            <a:r>
              <a:rPr lang="ja-JP" altLang="en-US" dirty="0">
                <a:latin typeface="Arial"/>
              </a:rPr>
              <a:t>’</a:t>
            </a:r>
            <a:r>
              <a:rPr lang="en-US" dirty="0"/>
              <a:t>):</a:t>
            </a:r>
          </a:p>
          <a:p>
            <a:pPr lvl="2"/>
            <a:r>
              <a:rPr lang="en-US" dirty="0"/>
              <a:t>only one needle needed</a:t>
            </a:r>
          </a:p>
        </p:txBody>
      </p:sp>
      <p:sp>
        <p:nvSpPr>
          <p:cNvPr id="26628" name="Oval 4"/>
          <p:cNvSpPr>
            <a:spLocks noChangeArrowheads="1"/>
          </p:cNvSpPr>
          <p:nvPr/>
        </p:nvSpPr>
        <p:spPr bwMode="auto">
          <a:xfrm>
            <a:off x="793750" y="1619250"/>
            <a:ext cx="3644900" cy="40005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Rectangle 5"/>
          <p:cNvSpPr>
            <a:spLocks noChangeArrowheads="1"/>
          </p:cNvSpPr>
          <p:nvPr/>
        </p:nvSpPr>
        <p:spPr bwMode="auto">
          <a:xfrm>
            <a:off x="2447925" y="1741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0</a:t>
            </a:r>
          </a:p>
        </p:txBody>
      </p:sp>
      <p:sp>
        <p:nvSpPr>
          <p:cNvPr id="26630" name="Rectangle 6"/>
          <p:cNvSpPr>
            <a:spLocks noChangeArrowheads="1"/>
          </p:cNvSpPr>
          <p:nvPr/>
        </p:nvSpPr>
        <p:spPr bwMode="auto">
          <a:xfrm>
            <a:off x="1343025" y="217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9</a:t>
            </a:r>
          </a:p>
        </p:txBody>
      </p:sp>
      <p:sp>
        <p:nvSpPr>
          <p:cNvPr id="26631" name="Rectangle 7"/>
          <p:cNvSpPr>
            <a:spLocks noChangeArrowheads="1"/>
          </p:cNvSpPr>
          <p:nvPr/>
        </p:nvSpPr>
        <p:spPr bwMode="auto">
          <a:xfrm>
            <a:off x="3578225" y="217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1</a:t>
            </a:r>
          </a:p>
        </p:txBody>
      </p:sp>
      <p:sp>
        <p:nvSpPr>
          <p:cNvPr id="26632" name="Rectangle 8"/>
          <p:cNvSpPr>
            <a:spLocks noChangeArrowheads="1"/>
          </p:cNvSpPr>
          <p:nvPr/>
        </p:nvSpPr>
        <p:spPr bwMode="auto">
          <a:xfrm>
            <a:off x="4010025" y="29098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2</a:t>
            </a:r>
          </a:p>
        </p:txBody>
      </p:sp>
      <p:sp>
        <p:nvSpPr>
          <p:cNvPr id="26633" name="Rectangle 9"/>
          <p:cNvSpPr>
            <a:spLocks noChangeArrowheads="1"/>
          </p:cNvSpPr>
          <p:nvPr/>
        </p:nvSpPr>
        <p:spPr bwMode="auto">
          <a:xfrm>
            <a:off x="4010025" y="3976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3</a:t>
            </a:r>
          </a:p>
        </p:txBody>
      </p:sp>
      <p:sp>
        <p:nvSpPr>
          <p:cNvPr id="26634" name="Rectangle 10"/>
          <p:cNvSpPr>
            <a:spLocks noChangeArrowheads="1"/>
          </p:cNvSpPr>
          <p:nvPr/>
        </p:nvSpPr>
        <p:spPr bwMode="auto">
          <a:xfrm>
            <a:off x="3400425" y="4840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4</a:t>
            </a:r>
          </a:p>
        </p:txBody>
      </p:sp>
      <p:sp>
        <p:nvSpPr>
          <p:cNvPr id="26635" name="Rectangle 11"/>
          <p:cNvSpPr>
            <a:spLocks noChangeArrowheads="1"/>
          </p:cNvSpPr>
          <p:nvPr/>
        </p:nvSpPr>
        <p:spPr bwMode="auto">
          <a:xfrm>
            <a:off x="1470025" y="4840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6</a:t>
            </a:r>
          </a:p>
        </p:txBody>
      </p:sp>
      <p:sp>
        <p:nvSpPr>
          <p:cNvPr id="26636" name="Rectangle 12"/>
          <p:cNvSpPr>
            <a:spLocks noChangeArrowheads="1"/>
          </p:cNvSpPr>
          <p:nvPr/>
        </p:nvSpPr>
        <p:spPr bwMode="auto">
          <a:xfrm>
            <a:off x="911225" y="3938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7</a:t>
            </a:r>
          </a:p>
        </p:txBody>
      </p:sp>
      <p:sp>
        <p:nvSpPr>
          <p:cNvPr id="26637" name="Rectangle 13"/>
          <p:cNvSpPr>
            <a:spLocks noChangeArrowheads="1"/>
          </p:cNvSpPr>
          <p:nvPr/>
        </p:nvSpPr>
        <p:spPr bwMode="auto">
          <a:xfrm>
            <a:off x="923925" y="29479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8</a:t>
            </a:r>
          </a:p>
        </p:txBody>
      </p:sp>
      <p:sp>
        <p:nvSpPr>
          <p:cNvPr id="26638" name="Rectangle 14"/>
          <p:cNvSpPr>
            <a:spLocks noChangeArrowheads="1"/>
          </p:cNvSpPr>
          <p:nvPr/>
        </p:nvSpPr>
        <p:spPr bwMode="auto">
          <a:xfrm>
            <a:off x="2447925" y="5246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b="1">
                <a:latin typeface="Arial" charset="0"/>
              </a:rPr>
              <a:t>5</a:t>
            </a:r>
          </a:p>
        </p:txBody>
      </p:sp>
      <p:sp>
        <p:nvSpPr>
          <p:cNvPr id="26639" name="Line 15"/>
          <p:cNvSpPr>
            <a:spLocks noChangeShapeType="1"/>
          </p:cNvSpPr>
          <p:nvPr/>
        </p:nvSpPr>
        <p:spPr bwMode="auto">
          <a:xfrm flipH="1">
            <a:off x="1955800" y="3683000"/>
            <a:ext cx="673100" cy="584200"/>
          </a:xfrm>
          <a:prstGeom prst="line">
            <a:avLst/>
          </a:prstGeom>
          <a:noFill/>
          <a:ln w="1016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40" name="Line 16"/>
          <p:cNvSpPr>
            <a:spLocks noChangeShapeType="1"/>
          </p:cNvSpPr>
          <p:nvPr/>
        </p:nvSpPr>
        <p:spPr bwMode="auto">
          <a:xfrm>
            <a:off x="2628900" y="3695700"/>
            <a:ext cx="1435100" cy="406400"/>
          </a:xfrm>
          <a:prstGeom prst="line">
            <a:avLst/>
          </a:prstGeom>
          <a:noFill/>
          <a:ln w="1016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41" name="Rectangle 17" descr="Wide upward diagonal"/>
          <p:cNvSpPr>
            <a:spLocks noChangeArrowheads="1"/>
          </p:cNvSpPr>
          <p:nvPr/>
        </p:nvSpPr>
        <p:spPr bwMode="auto">
          <a:xfrm>
            <a:off x="2362200" y="4521200"/>
            <a:ext cx="609600" cy="381000"/>
          </a:xfrm>
          <a:prstGeom prst="rect">
            <a:avLst/>
          </a:prstGeom>
          <a:pattFill prst="wdUpDiag">
            <a:fgClr>
              <a:schemeClr val="tx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47" name="Rectangle 23"/>
          <p:cNvSpPr>
            <a:spLocks noChangeArrowheads="1"/>
          </p:cNvSpPr>
          <p:nvPr/>
        </p:nvSpPr>
        <p:spPr bwMode="auto">
          <a:xfrm>
            <a:off x="4800600" y="2590800"/>
            <a:ext cx="388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455613" lvl="1" indent="-276225">
              <a:spcBef>
                <a:spcPct val="20000"/>
              </a:spcBef>
              <a:buFontTx/>
              <a:buChar char="–"/>
            </a:pPr>
            <a:r>
              <a:rPr lang="en-US" sz="1800" dirty="0">
                <a:solidFill>
                  <a:srgbClr val="FFFFFF"/>
                </a:solidFill>
              </a:rPr>
              <a:t>As ceilings increased over 1000</a:t>
            </a:r>
            <a:r>
              <a:rPr lang="ja-JP" altLang="en-US" sz="1800" dirty="0">
                <a:solidFill>
                  <a:srgbClr val="FFFFFF"/>
                </a:solidFill>
                <a:latin typeface="Arial"/>
              </a:rPr>
              <a:t>’</a:t>
            </a:r>
            <a:endParaRPr lang="en-US" sz="1800" dirty="0">
              <a:solidFill>
                <a:srgbClr val="FFFFFF"/>
              </a:solidFill>
            </a:endParaRPr>
          </a:p>
          <a:p>
            <a:pPr marL="895350" lvl="2" indent="-180975">
              <a:spcBef>
                <a:spcPct val="20000"/>
              </a:spcBef>
              <a:buFontTx/>
              <a:buChar char="•"/>
            </a:pPr>
            <a:r>
              <a:rPr lang="en-US" sz="1600" dirty="0">
                <a:solidFill>
                  <a:srgbClr val="FFFFFF"/>
                </a:solidFill>
              </a:rPr>
              <a:t>small needle added</a:t>
            </a:r>
          </a:p>
        </p:txBody>
      </p:sp>
      <p:grpSp>
        <p:nvGrpSpPr>
          <p:cNvPr id="26649" name="Group 25"/>
          <p:cNvGrpSpPr>
            <a:grpSpLocks/>
          </p:cNvGrpSpPr>
          <p:nvPr/>
        </p:nvGrpSpPr>
        <p:grpSpPr bwMode="auto">
          <a:xfrm>
            <a:off x="4800600" y="3733800"/>
            <a:ext cx="3886200" cy="2413000"/>
            <a:chOff x="3072" y="1344"/>
            <a:chExt cx="2448" cy="1520"/>
          </a:xfrm>
        </p:grpSpPr>
        <p:grpSp>
          <p:nvGrpSpPr>
            <p:cNvPr id="26646" name="Group 22"/>
            <p:cNvGrpSpPr>
              <a:grpSpLocks/>
            </p:cNvGrpSpPr>
            <p:nvPr/>
          </p:nvGrpSpPr>
          <p:grpSpPr bwMode="auto">
            <a:xfrm>
              <a:off x="3600" y="2256"/>
              <a:ext cx="1159" cy="608"/>
              <a:chOff x="3592" y="2112"/>
              <a:chExt cx="1159" cy="608"/>
            </a:xfrm>
          </p:grpSpPr>
          <p:sp>
            <p:nvSpPr>
              <p:cNvPr id="26642" name="Rectangle 18" descr="Wide upward diagonal"/>
              <p:cNvSpPr>
                <a:spLocks noChangeArrowheads="1"/>
              </p:cNvSpPr>
              <p:nvPr/>
            </p:nvSpPr>
            <p:spPr bwMode="auto">
              <a:xfrm>
                <a:off x="3592" y="2480"/>
                <a:ext cx="384" cy="240"/>
              </a:xfrm>
              <a:prstGeom prst="rect">
                <a:avLst/>
              </a:prstGeom>
              <a:pattFill prst="wdUpDiag">
                <a:fgClr>
                  <a:schemeClr val="tx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26643" name="Rectangle 19"/>
              <p:cNvSpPr>
                <a:spLocks noChangeArrowheads="1"/>
              </p:cNvSpPr>
              <p:nvPr/>
            </p:nvSpPr>
            <p:spPr bwMode="auto">
              <a:xfrm>
                <a:off x="3600" y="2112"/>
                <a:ext cx="384" cy="24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26644" name="Rectangle 20"/>
              <p:cNvSpPr>
                <a:spLocks noChangeArrowheads="1"/>
              </p:cNvSpPr>
              <p:nvPr/>
            </p:nvSpPr>
            <p:spPr bwMode="auto">
              <a:xfrm>
                <a:off x="4102" y="2126"/>
                <a:ext cx="61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400">
                    <a:solidFill>
                      <a:srgbClr val="FFFFFF"/>
                    </a:solidFill>
                    <a:latin typeface="Arial" charset="0"/>
                  </a:rPr>
                  <a:t>&lt; 10,000</a:t>
                </a:r>
                <a:r>
                  <a:rPr lang="ja-JP" altLang="en-US" sz="1400">
                    <a:solidFill>
                      <a:srgbClr val="FFFFFF"/>
                    </a:solidFill>
                    <a:latin typeface="Arial"/>
                  </a:rPr>
                  <a:t>’</a:t>
                </a:r>
                <a:endParaRPr lang="en-US" sz="1400">
                  <a:solidFill>
                    <a:srgbClr val="FFFFFF"/>
                  </a:solidFill>
                  <a:latin typeface="Arial" charset="0"/>
                </a:endParaRPr>
              </a:p>
            </p:txBody>
          </p:sp>
          <p:sp>
            <p:nvSpPr>
              <p:cNvPr id="26645" name="Rectangle 21"/>
              <p:cNvSpPr>
                <a:spLocks noChangeArrowheads="1"/>
              </p:cNvSpPr>
              <p:nvPr/>
            </p:nvSpPr>
            <p:spPr bwMode="auto">
              <a:xfrm>
                <a:off x="4134" y="2494"/>
                <a:ext cx="61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400">
                    <a:solidFill>
                      <a:srgbClr val="FFFFFF"/>
                    </a:solidFill>
                    <a:latin typeface="Arial" charset="0"/>
                  </a:rPr>
                  <a:t>&gt; 10,000</a:t>
                </a:r>
                <a:r>
                  <a:rPr lang="ja-JP" altLang="en-US" sz="1400">
                    <a:solidFill>
                      <a:srgbClr val="FFFFFF"/>
                    </a:solidFill>
                    <a:latin typeface="Arial"/>
                  </a:rPr>
                  <a:t>’</a:t>
                </a:r>
                <a:endParaRPr lang="en-US" sz="1400">
                  <a:solidFill>
                    <a:srgbClr val="FFFFFF"/>
                  </a:solidFill>
                  <a:latin typeface="Arial" charset="0"/>
                </a:endParaRPr>
              </a:p>
            </p:txBody>
          </p:sp>
        </p:grpSp>
        <p:sp>
          <p:nvSpPr>
            <p:cNvPr id="26648" name="Rectangle 24"/>
            <p:cNvSpPr>
              <a:spLocks noChangeArrowheads="1"/>
            </p:cNvSpPr>
            <p:nvPr/>
          </p:nvSpPr>
          <p:spPr bwMode="auto">
            <a:xfrm>
              <a:off x="3072" y="1344"/>
              <a:ext cx="244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455613" lvl="1" indent="-276225">
                <a:spcBef>
                  <a:spcPct val="20000"/>
                </a:spcBef>
                <a:buFontTx/>
                <a:buChar char="–"/>
              </a:pPr>
              <a:r>
                <a:rPr lang="en-US" sz="1800" dirty="0">
                  <a:solidFill>
                    <a:srgbClr val="FFFFFF"/>
                  </a:solidFill>
                </a:rPr>
                <a:t>As they increased beyond 10,000</a:t>
              </a:r>
              <a:r>
                <a:rPr lang="ja-JP" altLang="en-US" sz="1800" dirty="0">
                  <a:solidFill>
                    <a:srgbClr val="FFFFFF"/>
                  </a:solidFill>
                  <a:latin typeface="Arial"/>
                </a:rPr>
                <a:t>’</a:t>
              </a:r>
              <a:endParaRPr lang="en-US" sz="1800" dirty="0">
                <a:solidFill>
                  <a:srgbClr val="FFFFFF"/>
                </a:solidFill>
              </a:endParaRPr>
            </a:p>
            <a:p>
              <a:pPr marL="895350" lvl="2" indent="-180975">
                <a:spcBef>
                  <a:spcPct val="20000"/>
                </a:spcBef>
                <a:buFontTx/>
                <a:buChar char="•"/>
              </a:pPr>
              <a:r>
                <a:rPr lang="en-US" sz="1600" dirty="0">
                  <a:solidFill>
                    <a:srgbClr val="FFFFFF"/>
                  </a:solidFill>
                </a:rPr>
                <a:t>box  indicated 10,000</a:t>
              </a:r>
              <a:r>
                <a:rPr lang="ja-JP" altLang="en-US" sz="1600" dirty="0">
                  <a:solidFill>
                    <a:srgbClr val="FFFFFF"/>
                  </a:solidFill>
                  <a:latin typeface="Arial"/>
                </a:rPr>
                <a:t>’</a:t>
              </a:r>
              <a:r>
                <a:rPr lang="en-US" sz="1600" dirty="0">
                  <a:solidFill>
                    <a:srgbClr val="FFFFFF"/>
                  </a:solidFill>
                </a:rPr>
                <a:t> increment through color change</a:t>
              </a:r>
            </a:p>
          </p:txBody>
        </p:sp>
      </p:grpSp>
      <p:sp>
        <p:nvSpPr>
          <p:cNvPr id="26650" name="Rectangle 26"/>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201436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647"/>
                                        </p:tgtEl>
                                        <p:attrNameLst>
                                          <p:attrName>style.visibility</p:attrName>
                                        </p:attrNameLst>
                                      </p:cBhvr>
                                      <p:to>
                                        <p:strVal val="visible"/>
                                      </p:to>
                                    </p:set>
                                    <p:anim calcmode="lin" valueType="num">
                                      <p:cBhvr additive="base">
                                        <p:cTn id="17" dur="500" fill="hold"/>
                                        <p:tgtEl>
                                          <p:spTgt spid="26647"/>
                                        </p:tgtEl>
                                        <p:attrNameLst>
                                          <p:attrName>ppt_x</p:attrName>
                                        </p:attrNameLst>
                                      </p:cBhvr>
                                      <p:tavLst>
                                        <p:tav tm="0">
                                          <p:val>
                                            <p:strVal val="1+#ppt_w/2"/>
                                          </p:val>
                                        </p:tav>
                                        <p:tav tm="100000">
                                          <p:val>
                                            <p:strVal val="#ppt_x"/>
                                          </p:val>
                                        </p:tav>
                                      </p:tavLst>
                                    </p:anim>
                                    <p:anim calcmode="lin" valueType="num">
                                      <p:cBhvr additive="base">
                                        <p:cTn id="18" dur="500" fill="hold"/>
                                        <p:tgtEl>
                                          <p:spTgt spid="2664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6649"/>
                                        </p:tgtEl>
                                        <p:attrNameLst>
                                          <p:attrName>style.visibility</p:attrName>
                                        </p:attrNameLst>
                                      </p:cBhvr>
                                      <p:to>
                                        <p:strVal val="visible"/>
                                      </p:to>
                                    </p:set>
                                    <p:anim calcmode="lin" valueType="num">
                                      <p:cBhvr additive="base">
                                        <p:cTn id="23" dur="500" fill="hold"/>
                                        <p:tgtEl>
                                          <p:spTgt spid="26649"/>
                                        </p:tgtEl>
                                        <p:attrNameLst>
                                          <p:attrName>ppt_x</p:attrName>
                                        </p:attrNameLst>
                                      </p:cBhvr>
                                      <p:tavLst>
                                        <p:tav tm="0">
                                          <p:val>
                                            <p:strVal val="1+#ppt_w/2"/>
                                          </p:val>
                                        </p:tav>
                                        <p:tav tm="100000">
                                          <p:val>
                                            <p:strVal val="#ppt_x"/>
                                          </p:val>
                                        </p:tav>
                                      </p:tavLst>
                                    </p:anim>
                                    <p:anim calcmode="lin" valueType="num">
                                      <p:cBhvr additive="base">
                                        <p:cTn id="24" dur="500" fill="hold"/>
                                        <p:tgtEl>
                                          <p:spTgt spid="266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4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lIns="92075" tIns="46038" rIns="92075" bIns="46038"/>
          <a:lstStyle/>
          <a:p>
            <a:r>
              <a:rPr lang="en-US" dirty="0"/>
              <a:t>Tape altimeter</a:t>
            </a:r>
          </a:p>
        </p:txBody>
      </p:sp>
      <p:sp>
        <p:nvSpPr>
          <p:cNvPr id="28675" name="Rectangle 3"/>
          <p:cNvSpPr>
            <a:spLocks noGrp="1" noChangeArrowheads="1"/>
          </p:cNvSpPr>
          <p:nvPr>
            <p:ph type="body" idx="1"/>
          </p:nvPr>
        </p:nvSpPr>
        <p:spPr>
          <a:xfrm>
            <a:off x="3635375" y="1557338"/>
            <a:ext cx="5181600" cy="4343400"/>
          </a:xfrm>
          <a:noFill/>
          <a:ln/>
        </p:spPr>
        <p:txBody>
          <a:bodyPr lIns="92075" tIns="46038" rIns="92075" bIns="46038">
            <a:normAutofit fontScale="92500" lnSpcReduction="20000"/>
          </a:bodyPr>
          <a:lstStyle/>
          <a:p>
            <a:r>
              <a:rPr lang="en-US" dirty="0"/>
              <a:t>Human factors test showed:</a:t>
            </a:r>
          </a:p>
          <a:p>
            <a:pPr lvl="1"/>
            <a:r>
              <a:rPr lang="en-US" dirty="0"/>
              <a:t>eliminated reading errors</a:t>
            </a:r>
          </a:p>
          <a:p>
            <a:pPr lvl="1"/>
            <a:r>
              <a:rPr lang="en-US" dirty="0"/>
              <a:t>was faster to read</a:t>
            </a:r>
            <a:br>
              <a:rPr lang="en-US" dirty="0"/>
            </a:br>
            <a:endParaRPr lang="en-US" dirty="0"/>
          </a:p>
          <a:p>
            <a:endParaRPr lang="en-US" dirty="0"/>
          </a:p>
          <a:p>
            <a:endParaRPr lang="en-US" dirty="0"/>
          </a:p>
          <a:p>
            <a:endParaRPr lang="en-US" dirty="0"/>
          </a:p>
          <a:p>
            <a:endParaRPr lang="en-US" dirty="0"/>
          </a:p>
          <a:p>
            <a:endParaRPr lang="en-US" dirty="0"/>
          </a:p>
          <a:p>
            <a:r>
              <a:rPr lang="en-US" dirty="0"/>
              <a:t>But not in standard use! Why?</a:t>
            </a:r>
          </a:p>
        </p:txBody>
      </p:sp>
      <p:sp>
        <p:nvSpPr>
          <p:cNvPr id="28676" name="Rectangle 4"/>
          <p:cNvSpPr>
            <a:spLocks noChangeArrowheads="1"/>
          </p:cNvSpPr>
          <p:nvPr/>
        </p:nvSpPr>
        <p:spPr bwMode="auto">
          <a:xfrm>
            <a:off x="1543050" y="1649413"/>
            <a:ext cx="1727200" cy="37846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7" name="Line 5"/>
          <p:cNvSpPr>
            <a:spLocks noChangeShapeType="1"/>
          </p:cNvSpPr>
          <p:nvPr/>
        </p:nvSpPr>
        <p:spPr bwMode="auto">
          <a:xfrm>
            <a:off x="2406650" y="1643063"/>
            <a:ext cx="0" cy="38100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8" name="Line 6"/>
          <p:cNvSpPr>
            <a:spLocks noChangeShapeType="1"/>
          </p:cNvSpPr>
          <p:nvPr/>
        </p:nvSpPr>
        <p:spPr bwMode="auto">
          <a:xfrm>
            <a:off x="2273300" y="1928813"/>
            <a:ext cx="127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9" name="Line 7"/>
          <p:cNvSpPr>
            <a:spLocks noChangeShapeType="1"/>
          </p:cNvSpPr>
          <p:nvPr/>
        </p:nvSpPr>
        <p:spPr bwMode="auto">
          <a:xfrm>
            <a:off x="2273300" y="2767013"/>
            <a:ext cx="127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0" name="Line 8"/>
          <p:cNvSpPr>
            <a:spLocks noChangeShapeType="1"/>
          </p:cNvSpPr>
          <p:nvPr/>
        </p:nvSpPr>
        <p:spPr bwMode="auto">
          <a:xfrm>
            <a:off x="2260600" y="3617913"/>
            <a:ext cx="127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1" name="Line 9"/>
          <p:cNvSpPr>
            <a:spLocks noChangeShapeType="1"/>
          </p:cNvSpPr>
          <p:nvPr/>
        </p:nvSpPr>
        <p:spPr bwMode="auto">
          <a:xfrm>
            <a:off x="2247900" y="4468813"/>
            <a:ext cx="127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2" name="Line 10"/>
          <p:cNvSpPr>
            <a:spLocks noChangeShapeType="1"/>
          </p:cNvSpPr>
          <p:nvPr/>
        </p:nvSpPr>
        <p:spPr bwMode="auto">
          <a:xfrm>
            <a:off x="2247900" y="5307013"/>
            <a:ext cx="127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3" name="Line 11"/>
          <p:cNvSpPr>
            <a:spLocks noChangeShapeType="1"/>
          </p:cNvSpPr>
          <p:nvPr/>
        </p:nvSpPr>
        <p:spPr bwMode="auto">
          <a:xfrm>
            <a:off x="2400300" y="18272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4" name="Line 12"/>
          <p:cNvSpPr>
            <a:spLocks noChangeShapeType="1"/>
          </p:cNvSpPr>
          <p:nvPr/>
        </p:nvSpPr>
        <p:spPr bwMode="auto">
          <a:xfrm>
            <a:off x="2413000" y="23225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5" name="Line 13"/>
          <p:cNvSpPr>
            <a:spLocks noChangeShapeType="1"/>
          </p:cNvSpPr>
          <p:nvPr/>
        </p:nvSpPr>
        <p:spPr bwMode="auto">
          <a:xfrm>
            <a:off x="2413000" y="28178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6" name="Line 14"/>
          <p:cNvSpPr>
            <a:spLocks noChangeShapeType="1"/>
          </p:cNvSpPr>
          <p:nvPr/>
        </p:nvSpPr>
        <p:spPr bwMode="auto">
          <a:xfrm>
            <a:off x="2413000" y="33131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7" name="Line 15"/>
          <p:cNvSpPr>
            <a:spLocks noChangeShapeType="1"/>
          </p:cNvSpPr>
          <p:nvPr/>
        </p:nvSpPr>
        <p:spPr bwMode="auto">
          <a:xfrm>
            <a:off x="2413000" y="38084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8" name="Line 16"/>
          <p:cNvSpPr>
            <a:spLocks noChangeShapeType="1"/>
          </p:cNvSpPr>
          <p:nvPr/>
        </p:nvSpPr>
        <p:spPr bwMode="auto">
          <a:xfrm>
            <a:off x="2413000" y="43037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9" name="Line 17"/>
          <p:cNvSpPr>
            <a:spLocks noChangeShapeType="1"/>
          </p:cNvSpPr>
          <p:nvPr/>
        </p:nvSpPr>
        <p:spPr bwMode="auto">
          <a:xfrm>
            <a:off x="2413000" y="47990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0" name="Line 18"/>
          <p:cNvSpPr>
            <a:spLocks noChangeShapeType="1"/>
          </p:cNvSpPr>
          <p:nvPr/>
        </p:nvSpPr>
        <p:spPr bwMode="auto">
          <a:xfrm>
            <a:off x="2400300" y="47990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1" name="Line 19"/>
          <p:cNvSpPr>
            <a:spLocks noChangeShapeType="1"/>
          </p:cNvSpPr>
          <p:nvPr/>
        </p:nvSpPr>
        <p:spPr bwMode="auto">
          <a:xfrm>
            <a:off x="2413000" y="5294313"/>
            <a:ext cx="1143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666875" y="17970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14000</a:t>
            </a:r>
          </a:p>
        </p:txBody>
      </p:sp>
      <p:sp>
        <p:nvSpPr>
          <p:cNvPr id="28693" name="Rectangle 21"/>
          <p:cNvSpPr>
            <a:spLocks noChangeArrowheads="1"/>
          </p:cNvSpPr>
          <p:nvPr/>
        </p:nvSpPr>
        <p:spPr bwMode="auto">
          <a:xfrm>
            <a:off x="1679575" y="26479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15000</a:t>
            </a:r>
          </a:p>
        </p:txBody>
      </p:sp>
      <p:sp>
        <p:nvSpPr>
          <p:cNvPr id="28694" name="Rectangle 22"/>
          <p:cNvSpPr>
            <a:spLocks noChangeArrowheads="1"/>
          </p:cNvSpPr>
          <p:nvPr/>
        </p:nvSpPr>
        <p:spPr bwMode="auto">
          <a:xfrm>
            <a:off x="1692275" y="34988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16000</a:t>
            </a:r>
          </a:p>
        </p:txBody>
      </p:sp>
      <p:sp>
        <p:nvSpPr>
          <p:cNvPr id="28695" name="Rectangle 23"/>
          <p:cNvSpPr>
            <a:spLocks noChangeArrowheads="1"/>
          </p:cNvSpPr>
          <p:nvPr/>
        </p:nvSpPr>
        <p:spPr bwMode="auto">
          <a:xfrm>
            <a:off x="1704975" y="43497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17000</a:t>
            </a:r>
          </a:p>
        </p:txBody>
      </p:sp>
      <p:sp>
        <p:nvSpPr>
          <p:cNvPr id="28696" name="Rectangle 24"/>
          <p:cNvSpPr>
            <a:spLocks noChangeArrowheads="1"/>
          </p:cNvSpPr>
          <p:nvPr/>
        </p:nvSpPr>
        <p:spPr bwMode="auto">
          <a:xfrm>
            <a:off x="1717675" y="520065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18000</a:t>
            </a:r>
          </a:p>
        </p:txBody>
      </p:sp>
      <p:sp>
        <p:nvSpPr>
          <p:cNvPr id="28697" name="Rectangle 25"/>
          <p:cNvSpPr>
            <a:spLocks noChangeArrowheads="1"/>
          </p:cNvSpPr>
          <p:nvPr/>
        </p:nvSpPr>
        <p:spPr bwMode="auto">
          <a:xfrm>
            <a:off x="2479675" y="17081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900</a:t>
            </a:r>
          </a:p>
        </p:txBody>
      </p:sp>
      <p:sp>
        <p:nvSpPr>
          <p:cNvPr id="28698" name="Rectangle 26"/>
          <p:cNvSpPr>
            <a:spLocks noChangeArrowheads="1"/>
          </p:cNvSpPr>
          <p:nvPr/>
        </p:nvSpPr>
        <p:spPr bwMode="auto">
          <a:xfrm>
            <a:off x="2505075" y="22034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000</a:t>
            </a:r>
          </a:p>
        </p:txBody>
      </p:sp>
      <p:sp>
        <p:nvSpPr>
          <p:cNvPr id="28699" name="Rectangle 27"/>
          <p:cNvSpPr>
            <a:spLocks noChangeArrowheads="1"/>
          </p:cNvSpPr>
          <p:nvPr/>
        </p:nvSpPr>
        <p:spPr bwMode="auto">
          <a:xfrm>
            <a:off x="2492375" y="26987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100</a:t>
            </a:r>
          </a:p>
        </p:txBody>
      </p:sp>
      <p:sp>
        <p:nvSpPr>
          <p:cNvPr id="28700" name="Rectangle 28"/>
          <p:cNvSpPr>
            <a:spLocks noChangeArrowheads="1"/>
          </p:cNvSpPr>
          <p:nvPr/>
        </p:nvSpPr>
        <p:spPr bwMode="auto">
          <a:xfrm>
            <a:off x="2492375" y="31940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200</a:t>
            </a:r>
          </a:p>
        </p:txBody>
      </p:sp>
      <p:sp>
        <p:nvSpPr>
          <p:cNvPr id="28701" name="Rectangle 29"/>
          <p:cNvSpPr>
            <a:spLocks noChangeArrowheads="1"/>
          </p:cNvSpPr>
          <p:nvPr/>
        </p:nvSpPr>
        <p:spPr bwMode="auto">
          <a:xfrm>
            <a:off x="2505075" y="36893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300</a:t>
            </a:r>
          </a:p>
        </p:txBody>
      </p:sp>
      <p:sp>
        <p:nvSpPr>
          <p:cNvPr id="28702" name="Rectangle 30"/>
          <p:cNvSpPr>
            <a:spLocks noChangeArrowheads="1"/>
          </p:cNvSpPr>
          <p:nvPr/>
        </p:nvSpPr>
        <p:spPr bwMode="auto">
          <a:xfrm>
            <a:off x="2492375" y="41846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400</a:t>
            </a:r>
          </a:p>
        </p:txBody>
      </p:sp>
      <p:sp>
        <p:nvSpPr>
          <p:cNvPr id="28703" name="Rectangle 31"/>
          <p:cNvSpPr>
            <a:spLocks noChangeArrowheads="1"/>
          </p:cNvSpPr>
          <p:nvPr/>
        </p:nvSpPr>
        <p:spPr bwMode="auto">
          <a:xfrm>
            <a:off x="2505075" y="46926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500</a:t>
            </a:r>
          </a:p>
        </p:txBody>
      </p:sp>
      <p:sp>
        <p:nvSpPr>
          <p:cNvPr id="28704" name="Rectangle 32"/>
          <p:cNvSpPr>
            <a:spLocks noChangeArrowheads="1"/>
          </p:cNvSpPr>
          <p:nvPr/>
        </p:nvSpPr>
        <p:spPr bwMode="auto">
          <a:xfrm>
            <a:off x="2479675" y="517525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600</a:t>
            </a:r>
          </a:p>
        </p:txBody>
      </p:sp>
      <p:sp>
        <p:nvSpPr>
          <p:cNvPr id="28705" name="Line 33"/>
          <p:cNvSpPr>
            <a:spLocks noChangeShapeType="1"/>
          </p:cNvSpPr>
          <p:nvPr/>
        </p:nvSpPr>
        <p:spPr bwMode="auto">
          <a:xfrm>
            <a:off x="1549400" y="3738563"/>
            <a:ext cx="17526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6" name="Rectangle 34"/>
          <p:cNvSpPr>
            <a:spLocks noChangeArrowheads="1"/>
          </p:cNvSpPr>
          <p:nvPr/>
        </p:nvSpPr>
        <p:spPr bwMode="auto">
          <a:xfrm>
            <a:off x="468313" y="4221163"/>
            <a:ext cx="8360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dirty="0">
                <a:solidFill>
                  <a:srgbClr val="FFFFFF"/>
                </a:solidFill>
                <a:latin typeface="Arial" charset="0"/>
              </a:rPr>
              <a:t>reference</a:t>
            </a:r>
            <a:br>
              <a:rPr lang="en-US" sz="1200" dirty="0">
                <a:solidFill>
                  <a:srgbClr val="FFFFFF"/>
                </a:solidFill>
                <a:latin typeface="Arial" charset="0"/>
              </a:rPr>
            </a:br>
            <a:r>
              <a:rPr lang="en-US" sz="1200" dirty="0">
                <a:solidFill>
                  <a:srgbClr val="FFFFFF"/>
                </a:solidFill>
                <a:latin typeface="Arial" charset="0"/>
              </a:rPr>
              <a:t>line</a:t>
            </a:r>
          </a:p>
        </p:txBody>
      </p:sp>
      <p:sp>
        <p:nvSpPr>
          <p:cNvPr id="28709" name="Rectangle 37"/>
          <p:cNvSpPr>
            <a:spLocks noChangeArrowheads="1"/>
          </p:cNvSpPr>
          <p:nvPr/>
        </p:nvSpPr>
        <p:spPr bwMode="auto">
          <a:xfrm>
            <a:off x="1908175" y="5924550"/>
            <a:ext cx="103316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dirty="0">
                <a:solidFill>
                  <a:srgbClr val="FFFFFF"/>
                </a:solidFill>
                <a:latin typeface="Arial" charset="0"/>
              </a:rPr>
              <a:t>independent</a:t>
            </a:r>
          </a:p>
        </p:txBody>
      </p:sp>
      <p:sp>
        <p:nvSpPr>
          <p:cNvPr id="28710" name="Rectangle 38"/>
          <p:cNvSpPr>
            <a:spLocks noChangeArrowheads="1"/>
          </p:cNvSpPr>
          <p:nvPr/>
        </p:nvSpPr>
        <p:spPr bwMode="auto">
          <a:xfrm>
            <a:off x="2759075" y="5924550"/>
            <a:ext cx="22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a:solidFill>
                  <a:srgbClr val="000000"/>
                </a:solidFill>
                <a:latin typeface="Arial" charset="0"/>
              </a:rPr>
              <a:t> </a:t>
            </a:r>
          </a:p>
          <a:p>
            <a:pPr eaLnBrk="0" hangingPunct="0"/>
            <a:endParaRPr lang="en-US" sz="1200">
              <a:solidFill>
                <a:srgbClr val="000000"/>
              </a:solidFill>
              <a:latin typeface="Arial" charset="0"/>
            </a:endParaRPr>
          </a:p>
        </p:txBody>
      </p:sp>
      <p:sp>
        <p:nvSpPr>
          <p:cNvPr id="28711" name="Rectangle 39"/>
          <p:cNvSpPr>
            <a:spLocks noChangeArrowheads="1"/>
          </p:cNvSpPr>
          <p:nvPr/>
        </p:nvSpPr>
        <p:spPr bwMode="auto">
          <a:xfrm>
            <a:off x="1908175" y="6102350"/>
            <a:ext cx="904369"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200" dirty="0">
                <a:solidFill>
                  <a:srgbClr val="FFFFFF"/>
                </a:solidFill>
                <a:latin typeface="Arial" charset="0"/>
              </a:rPr>
              <a:t>movement</a:t>
            </a:r>
          </a:p>
        </p:txBody>
      </p:sp>
      <p:sp>
        <p:nvSpPr>
          <p:cNvPr id="28712" name="Arc 40"/>
          <p:cNvSpPr>
            <a:spLocks/>
          </p:cNvSpPr>
          <p:nvPr/>
        </p:nvSpPr>
        <p:spPr bwMode="auto">
          <a:xfrm>
            <a:off x="1962150" y="5516563"/>
            <a:ext cx="138113" cy="171450"/>
          </a:xfrm>
          <a:custGeom>
            <a:avLst/>
            <a:gdLst>
              <a:gd name="G0" fmla="+- 0 0 0"/>
              <a:gd name="G1" fmla="+- 0 0 0"/>
              <a:gd name="G2" fmla="+- 21600 0 0"/>
              <a:gd name="T0" fmla="*/ 16126 w 16126"/>
              <a:gd name="T1" fmla="*/ 14371 h 20801"/>
              <a:gd name="T2" fmla="*/ 5819 w 16126"/>
              <a:gd name="T3" fmla="*/ 20801 h 20801"/>
              <a:gd name="T4" fmla="*/ 0 w 16126"/>
              <a:gd name="T5" fmla="*/ 0 h 20801"/>
            </a:gdLst>
            <a:ahLst/>
            <a:cxnLst>
              <a:cxn ang="0">
                <a:pos x="T0" y="T1"/>
              </a:cxn>
              <a:cxn ang="0">
                <a:pos x="T2" y="T3"/>
              </a:cxn>
              <a:cxn ang="0">
                <a:pos x="T4" y="T5"/>
              </a:cxn>
            </a:cxnLst>
            <a:rect l="0" t="0" r="r" b="b"/>
            <a:pathLst>
              <a:path w="16126" h="20801" fill="none" extrusionOk="0">
                <a:moveTo>
                  <a:pt x="16125" y="14370"/>
                </a:moveTo>
                <a:cubicBezTo>
                  <a:pt x="13376" y="17456"/>
                  <a:pt x="9799" y="19688"/>
                  <a:pt x="5819" y="20801"/>
                </a:cubicBezTo>
              </a:path>
              <a:path w="16126" h="20801" stroke="0" extrusionOk="0">
                <a:moveTo>
                  <a:pt x="16125" y="14370"/>
                </a:moveTo>
                <a:cubicBezTo>
                  <a:pt x="13376" y="17456"/>
                  <a:pt x="9799" y="19688"/>
                  <a:pt x="5819" y="20801"/>
                </a:cubicBezTo>
                <a:lnTo>
                  <a:pt x="0" y="0"/>
                </a:lnTo>
                <a:close/>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13" name="Line 41"/>
          <p:cNvSpPr>
            <a:spLocks noChangeShapeType="1"/>
          </p:cNvSpPr>
          <p:nvPr/>
        </p:nvSpPr>
        <p:spPr bwMode="auto">
          <a:xfrm flipH="1" flipV="1">
            <a:off x="2032000" y="5643563"/>
            <a:ext cx="215900" cy="3048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14" name="Arc 42"/>
          <p:cNvSpPr>
            <a:spLocks/>
          </p:cNvSpPr>
          <p:nvPr/>
        </p:nvSpPr>
        <p:spPr bwMode="auto">
          <a:xfrm>
            <a:off x="2598738" y="5503863"/>
            <a:ext cx="127000" cy="174625"/>
          </a:xfrm>
          <a:custGeom>
            <a:avLst/>
            <a:gdLst>
              <a:gd name="G0" fmla="+- 14907 0 0"/>
              <a:gd name="G1" fmla="+- 0 0 0"/>
              <a:gd name="G2" fmla="+- 21600 0 0"/>
              <a:gd name="T0" fmla="*/ 10595 w 14907"/>
              <a:gd name="T1" fmla="*/ 21165 h 21165"/>
              <a:gd name="T2" fmla="*/ 0 w 14907"/>
              <a:gd name="T3" fmla="*/ 15632 h 21165"/>
              <a:gd name="T4" fmla="*/ 14907 w 14907"/>
              <a:gd name="T5" fmla="*/ 0 h 21165"/>
            </a:gdLst>
            <a:ahLst/>
            <a:cxnLst>
              <a:cxn ang="0">
                <a:pos x="T0" y="T1"/>
              </a:cxn>
              <a:cxn ang="0">
                <a:pos x="T2" y="T3"/>
              </a:cxn>
              <a:cxn ang="0">
                <a:pos x="T4" y="T5"/>
              </a:cxn>
            </a:cxnLst>
            <a:rect l="0" t="0" r="r" b="b"/>
            <a:pathLst>
              <a:path w="14907" h="21165" fill="none" extrusionOk="0">
                <a:moveTo>
                  <a:pt x="10594" y="21165"/>
                </a:moveTo>
                <a:cubicBezTo>
                  <a:pt x="6613" y="20354"/>
                  <a:pt x="2941" y="18436"/>
                  <a:pt x="0" y="15631"/>
                </a:cubicBezTo>
              </a:path>
              <a:path w="14907" h="21165" stroke="0" extrusionOk="0">
                <a:moveTo>
                  <a:pt x="10594" y="21165"/>
                </a:moveTo>
                <a:cubicBezTo>
                  <a:pt x="6613" y="20354"/>
                  <a:pt x="2941" y="18436"/>
                  <a:pt x="0" y="15631"/>
                </a:cubicBezTo>
                <a:lnTo>
                  <a:pt x="14907" y="0"/>
                </a:lnTo>
                <a:close/>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15" name="Line 43"/>
          <p:cNvSpPr>
            <a:spLocks noChangeShapeType="1"/>
          </p:cNvSpPr>
          <p:nvPr/>
        </p:nvSpPr>
        <p:spPr bwMode="auto">
          <a:xfrm flipV="1">
            <a:off x="2501900" y="5630863"/>
            <a:ext cx="177800" cy="3302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16" name="Rectangle 44"/>
          <p:cNvSpPr>
            <a:spLocks noChangeArrowheads="1"/>
          </p:cNvSpPr>
          <p:nvPr/>
        </p:nvSpPr>
        <p:spPr bwMode="auto">
          <a:xfrm>
            <a:off x="6886575" y="1082675"/>
            <a:ext cx="233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400">
                <a:solidFill>
                  <a:srgbClr val="000000"/>
                </a:solidFill>
                <a:latin typeface="Arial" charset="0"/>
              </a:rPr>
              <a:t> </a:t>
            </a:r>
          </a:p>
          <a:p>
            <a:pPr eaLnBrk="0" hangingPunct="0"/>
            <a:endParaRPr lang="en-US" sz="1400">
              <a:solidFill>
                <a:srgbClr val="000000"/>
              </a:solidFill>
              <a:latin typeface="Arial" charset="0"/>
            </a:endParaRPr>
          </a:p>
        </p:txBody>
      </p:sp>
      <p:sp>
        <p:nvSpPr>
          <p:cNvPr id="28717" name="Rectangle 45"/>
          <p:cNvSpPr>
            <a:spLocks noChangeArrowheads="1"/>
          </p:cNvSpPr>
          <p:nvPr/>
        </p:nvSpPr>
        <p:spPr bwMode="auto">
          <a:xfrm>
            <a:off x="7153275" y="1285875"/>
            <a:ext cx="184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endParaRPr lang="en-US" sz="1400">
              <a:solidFill>
                <a:srgbClr val="000000"/>
              </a:solidFill>
              <a:latin typeface="Arial" charset="0"/>
            </a:endParaRPr>
          </a:p>
          <a:p>
            <a:pPr eaLnBrk="0" hangingPunct="0"/>
            <a:endParaRPr lang="en-US" sz="1400">
              <a:solidFill>
                <a:srgbClr val="000000"/>
              </a:solidFill>
              <a:latin typeface="Arial" charset="0"/>
            </a:endParaRPr>
          </a:p>
        </p:txBody>
      </p:sp>
      <p:sp>
        <p:nvSpPr>
          <p:cNvPr id="28719" name="Line 47"/>
          <p:cNvSpPr>
            <a:spLocks noChangeShapeType="1"/>
          </p:cNvSpPr>
          <p:nvPr/>
        </p:nvSpPr>
        <p:spPr bwMode="auto">
          <a:xfrm flipV="1">
            <a:off x="1187450" y="3789363"/>
            <a:ext cx="576263" cy="504825"/>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endParaRPr lang="en-US"/>
          </a:p>
        </p:txBody>
      </p:sp>
      <p:sp>
        <p:nvSpPr>
          <p:cNvPr id="28720" name="Rectangle 48"/>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656985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lIns="92075" tIns="46038" rIns="92075" bIns="46038"/>
          <a:lstStyle/>
          <a:p>
            <a:r>
              <a:rPr lang="en-US"/>
              <a:t>Harvard Airplane (World War II)</a:t>
            </a:r>
          </a:p>
        </p:txBody>
      </p:sp>
      <p:sp>
        <p:nvSpPr>
          <p:cNvPr id="30723" name="Rectangle 3"/>
          <p:cNvSpPr>
            <a:spLocks noGrp="1" noChangeArrowheads="1"/>
          </p:cNvSpPr>
          <p:nvPr>
            <p:ph type="body" idx="1"/>
          </p:nvPr>
        </p:nvSpPr>
        <p:spPr>
          <a:noFill/>
          <a:ln/>
        </p:spPr>
        <p:txBody>
          <a:bodyPr lIns="92075" tIns="46038" rIns="92075" bIns="46038">
            <a:normAutofit fontScale="70000" lnSpcReduction="20000"/>
          </a:bodyPr>
          <a:lstStyle/>
          <a:p>
            <a:r>
              <a:rPr lang="en-US"/>
              <a:t>Undercarriage crashes</a:t>
            </a:r>
          </a:p>
          <a:p>
            <a:pPr lvl="1"/>
            <a:r>
              <a:rPr lang="en-US"/>
              <a:t>pilots landed without dropping undercarriage!</a:t>
            </a:r>
          </a:p>
          <a:p>
            <a:pPr lvl="1"/>
            <a:r>
              <a:rPr lang="en-US"/>
              <a:t>undercarriage warning horn</a:t>
            </a:r>
          </a:p>
          <a:p>
            <a:pPr lvl="2"/>
            <a:r>
              <a:rPr lang="en-US"/>
              <a:t> sounds if wheels up and power low (landing condition)</a:t>
            </a:r>
            <a:br>
              <a:rPr lang="en-US"/>
            </a:br>
            <a:endParaRPr lang="en-US"/>
          </a:p>
          <a:p>
            <a:r>
              <a:rPr lang="en-US"/>
              <a:t>Stalls</a:t>
            </a:r>
          </a:p>
          <a:p>
            <a:pPr lvl="1"/>
            <a:r>
              <a:rPr lang="en-US"/>
              <a:t>plane airspeed drops too low to maintain lift</a:t>
            </a:r>
          </a:p>
          <a:p>
            <a:pPr lvl="1"/>
            <a:r>
              <a:rPr lang="en-US"/>
              <a:t>if occurs just before landing, will crash</a:t>
            </a:r>
            <a:br>
              <a:rPr lang="en-US"/>
            </a:br>
            <a:endParaRPr lang="en-US"/>
          </a:p>
          <a:p>
            <a:r>
              <a:rPr lang="en-US"/>
              <a:t>Training</a:t>
            </a:r>
          </a:p>
          <a:p>
            <a:pPr lvl="1"/>
            <a:r>
              <a:rPr lang="en-US"/>
              <a:t>deliberately stall and recover</a:t>
            </a:r>
          </a:p>
          <a:p>
            <a:pPr lvl="1"/>
            <a:r>
              <a:rPr lang="en-US"/>
              <a:t>but sometimes similar to landing with undercarriage up</a:t>
            </a:r>
          </a:p>
          <a:p>
            <a:pPr lvl="2"/>
            <a:r>
              <a:rPr lang="en-US"/>
              <a:t>horn sounds, annoyance</a:t>
            </a:r>
          </a:p>
          <a:p>
            <a:pPr lvl="1"/>
            <a:r>
              <a:rPr lang="en-US"/>
              <a:t>installed </a:t>
            </a:r>
            <a:r>
              <a:rPr lang="ja-JP" altLang="en-US">
                <a:latin typeface="Arial"/>
              </a:rPr>
              <a:t>“</a:t>
            </a:r>
            <a:r>
              <a:rPr lang="en-US"/>
              <a:t>undercarriage horn cut-out button</a:t>
            </a:r>
            <a:r>
              <a:rPr lang="ja-JP" altLang="en-US">
                <a:latin typeface="Arial"/>
              </a:rPr>
              <a:t>”</a:t>
            </a:r>
            <a:endParaRPr lang="en-US"/>
          </a:p>
        </p:txBody>
      </p:sp>
      <p:sp>
        <p:nvSpPr>
          <p:cNvPr id="30730" name="Freeform 10"/>
          <p:cNvSpPr>
            <a:spLocks/>
          </p:cNvSpPr>
          <p:nvPr/>
        </p:nvSpPr>
        <p:spPr bwMode="auto">
          <a:xfrm>
            <a:off x="5994400" y="6021388"/>
            <a:ext cx="1441450" cy="215900"/>
          </a:xfrm>
          <a:custGeom>
            <a:avLst/>
            <a:gdLst>
              <a:gd name="T0" fmla="*/ 900 w 908"/>
              <a:gd name="T1" fmla="*/ 136 h 136"/>
              <a:gd name="T2" fmla="*/ 884 w 908"/>
              <a:gd name="T3" fmla="*/ 120 h 136"/>
              <a:gd name="T4" fmla="*/ 876 w 908"/>
              <a:gd name="T5" fmla="*/ 104 h 136"/>
              <a:gd name="T6" fmla="*/ 860 w 908"/>
              <a:gd name="T7" fmla="*/ 88 h 136"/>
              <a:gd name="T8" fmla="*/ 852 w 908"/>
              <a:gd name="T9" fmla="*/ 80 h 136"/>
              <a:gd name="T10" fmla="*/ 844 w 908"/>
              <a:gd name="T11" fmla="*/ 64 h 136"/>
              <a:gd name="T12" fmla="*/ 828 w 908"/>
              <a:gd name="T13" fmla="*/ 56 h 136"/>
              <a:gd name="T14" fmla="*/ 820 w 908"/>
              <a:gd name="T15" fmla="*/ 48 h 136"/>
              <a:gd name="T16" fmla="*/ 804 w 908"/>
              <a:gd name="T17" fmla="*/ 32 h 136"/>
              <a:gd name="T18" fmla="*/ 788 w 908"/>
              <a:gd name="T19" fmla="*/ 32 h 136"/>
              <a:gd name="T20" fmla="*/ 748 w 908"/>
              <a:gd name="T21" fmla="*/ 32 h 136"/>
              <a:gd name="T22" fmla="*/ 709 w 908"/>
              <a:gd name="T23" fmla="*/ 0 h 136"/>
              <a:gd name="T24" fmla="*/ 645 w 908"/>
              <a:gd name="T25" fmla="*/ 0 h 136"/>
              <a:gd name="T26" fmla="*/ 637 w 908"/>
              <a:gd name="T27" fmla="*/ 32 h 136"/>
              <a:gd name="T28" fmla="*/ 621 w 908"/>
              <a:gd name="T29" fmla="*/ 32 h 136"/>
              <a:gd name="T30" fmla="*/ 613 w 908"/>
              <a:gd name="T31" fmla="*/ 40 h 136"/>
              <a:gd name="T32" fmla="*/ 597 w 908"/>
              <a:gd name="T33" fmla="*/ 48 h 136"/>
              <a:gd name="T34" fmla="*/ 581 w 908"/>
              <a:gd name="T35" fmla="*/ 64 h 136"/>
              <a:gd name="T36" fmla="*/ 573 w 908"/>
              <a:gd name="T37" fmla="*/ 72 h 136"/>
              <a:gd name="T38" fmla="*/ 557 w 908"/>
              <a:gd name="T39" fmla="*/ 80 h 136"/>
              <a:gd name="T40" fmla="*/ 518 w 908"/>
              <a:gd name="T41" fmla="*/ 88 h 136"/>
              <a:gd name="T42" fmla="*/ 454 w 908"/>
              <a:gd name="T43" fmla="*/ 104 h 136"/>
              <a:gd name="T44" fmla="*/ 390 w 908"/>
              <a:gd name="T45" fmla="*/ 104 h 136"/>
              <a:gd name="T46" fmla="*/ 374 w 908"/>
              <a:gd name="T47" fmla="*/ 88 h 136"/>
              <a:gd name="T48" fmla="*/ 358 w 908"/>
              <a:gd name="T49" fmla="*/ 80 h 136"/>
              <a:gd name="T50" fmla="*/ 350 w 908"/>
              <a:gd name="T51" fmla="*/ 72 h 136"/>
              <a:gd name="T52" fmla="*/ 342 w 908"/>
              <a:gd name="T53" fmla="*/ 64 h 136"/>
              <a:gd name="T54" fmla="*/ 326 w 908"/>
              <a:gd name="T55" fmla="*/ 56 h 136"/>
              <a:gd name="T56" fmla="*/ 318 w 908"/>
              <a:gd name="T57" fmla="*/ 48 h 136"/>
              <a:gd name="T58" fmla="*/ 311 w 908"/>
              <a:gd name="T59" fmla="*/ 40 h 136"/>
              <a:gd name="T60" fmla="*/ 295 w 908"/>
              <a:gd name="T61" fmla="*/ 40 h 136"/>
              <a:gd name="T62" fmla="*/ 279 w 908"/>
              <a:gd name="T63" fmla="*/ 40 h 136"/>
              <a:gd name="T64" fmla="*/ 271 w 908"/>
              <a:gd name="T65" fmla="*/ 48 h 136"/>
              <a:gd name="T66" fmla="*/ 263 w 908"/>
              <a:gd name="T67" fmla="*/ 56 h 136"/>
              <a:gd name="T68" fmla="*/ 247 w 908"/>
              <a:gd name="T69" fmla="*/ 56 h 136"/>
              <a:gd name="T70" fmla="*/ 231 w 908"/>
              <a:gd name="T71" fmla="*/ 56 h 136"/>
              <a:gd name="T72" fmla="*/ 215 w 908"/>
              <a:gd name="T73" fmla="*/ 56 h 136"/>
              <a:gd name="T74" fmla="*/ 199 w 908"/>
              <a:gd name="T75" fmla="*/ 56 h 136"/>
              <a:gd name="T76" fmla="*/ 159 w 908"/>
              <a:gd name="T77" fmla="*/ 40 h 136"/>
              <a:gd name="T78" fmla="*/ 143 w 908"/>
              <a:gd name="T79" fmla="*/ 40 h 136"/>
              <a:gd name="T80" fmla="*/ 127 w 908"/>
              <a:gd name="T81" fmla="*/ 40 h 136"/>
              <a:gd name="T82" fmla="*/ 111 w 908"/>
              <a:gd name="T83" fmla="*/ 32 h 136"/>
              <a:gd name="T84" fmla="*/ 103 w 908"/>
              <a:gd name="T85" fmla="*/ 24 h 136"/>
              <a:gd name="T86" fmla="*/ 88 w 908"/>
              <a:gd name="T87" fmla="*/ 24 h 136"/>
              <a:gd name="T88" fmla="*/ 72 w 908"/>
              <a:gd name="T89" fmla="*/ 24 h 136"/>
              <a:gd name="T90" fmla="*/ 56 w 908"/>
              <a:gd name="T91" fmla="*/ 24 h 136"/>
              <a:gd name="T92" fmla="*/ 40 w 908"/>
              <a:gd name="T93" fmla="*/ 40 h 136"/>
              <a:gd name="T94" fmla="*/ 24 w 908"/>
              <a:gd name="T95" fmla="*/ 48 h 136"/>
              <a:gd name="T96" fmla="*/ 8 w 908"/>
              <a:gd name="T97" fmla="*/ 48 h 136"/>
              <a:gd name="T98" fmla="*/ 0 w 908"/>
              <a:gd name="T99" fmla="*/ 5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8" h="136">
                <a:moveTo>
                  <a:pt x="908" y="136"/>
                </a:moveTo>
                <a:lnTo>
                  <a:pt x="900" y="136"/>
                </a:lnTo>
                <a:lnTo>
                  <a:pt x="892" y="128"/>
                </a:lnTo>
                <a:lnTo>
                  <a:pt x="884" y="120"/>
                </a:lnTo>
                <a:lnTo>
                  <a:pt x="876" y="112"/>
                </a:lnTo>
                <a:lnTo>
                  <a:pt x="876" y="104"/>
                </a:lnTo>
                <a:lnTo>
                  <a:pt x="868" y="96"/>
                </a:lnTo>
                <a:lnTo>
                  <a:pt x="860" y="88"/>
                </a:lnTo>
                <a:lnTo>
                  <a:pt x="860" y="80"/>
                </a:lnTo>
                <a:lnTo>
                  <a:pt x="852" y="80"/>
                </a:lnTo>
                <a:lnTo>
                  <a:pt x="844" y="72"/>
                </a:lnTo>
                <a:lnTo>
                  <a:pt x="844" y="64"/>
                </a:lnTo>
                <a:lnTo>
                  <a:pt x="836" y="64"/>
                </a:lnTo>
                <a:lnTo>
                  <a:pt x="828" y="56"/>
                </a:lnTo>
                <a:lnTo>
                  <a:pt x="828" y="48"/>
                </a:lnTo>
                <a:lnTo>
                  <a:pt x="820" y="48"/>
                </a:lnTo>
                <a:lnTo>
                  <a:pt x="812" y="40"/>
                </a:lnTo>
                <a:lnTo>
                  <a:pt x="804" y="32"/>
                </a:lnTo>
                <a:lnTo>
                  <a:pt x="796" y="32"/>
                </a:lnTo>
                <a:lnTo>
                  <a:pt x="788" y="32"/>
                </a:lnTo>
                <a:lnTo>
                  <a:pt x="780" y="32"/>
                </a:lnTo>
                <a:lnTo>
                  <a:pt x="748" y="32"/>
                </a:lnTo>
                <a:lnTo>
                  <a:pt x="717" y="0"/>
                </a:lnTo>
                <a:lnTo>
                  <a:pt x="709" y="0"/>
                </a:lnTo>
                <a:lnTo>
                  <a:pt x="677" y="0"/>
                </a:lnTo>
                <a:lnTo>
                  <a:pt x="645" y="0"/>
                </a:lnTo>
                <a:lnTo>
                  <a:pt x="645" y="32"/>
                </a:lnTo>
                <a:lnTo>
                  <a:pt x="637" y="32"/>
                </a:lnTo>
                <a:lnTo>
                  <a:pt x="629" y="32"/>
                </a:lnTo>
                <a:lnTo>
                  <a:pt x="621" y="32"/>
                </a:lnTo>
                <a:lnTo>
                  <a:pt x="613" y="32"/>
                </a:lnTo>
                <a:lnTo>
                  <a:pt x="613" y="40"/>
                </a:lnTo>
                <a:lnTo>
                  <a:pt x="605" y="40"/>
                </a:lnTo>
                <a:lnTo>
                  <a:pt x="597" y="48"/>
                </a:lnTo>
                <a:lnTo>
                  <a:pt x="589" y="56"/>
                </a:lnTo>
                <a:lnTo>
                  <a:pt x="581" y="64"/>
                </a:lnTo>
                <a:lnTo>
                  <a:pt x="581" y="72"/>
                </a:lnTo>
                <a:lnTo>
                  <a:pt x="573" y="72"/>
                </a:lnTo>
                <a:lnTo>
                  <a:pt x="565" y="80"/>
                </a:lnTo>
                <a:lnTo>
                  <a:pt x="557" y="80"/>
                </a:lnTo>
                <a:lnTo>
                  <a:pt x="526" y="80"/>
                </a:lnTo>
                <a:lnTo>
                  <a:pt x="518" y="88"/>
                </a:lnTo>
                <a:lnTo>
                  <a:pt x="486" y="104"/>
                </a:lnTo>
                <a:lnTo>
                  <a:pt x="454" y="104"/>
                </a:lnTo>
                <a:lnTo>
                  <a:pt x="422" y="104"/>
                </a:lnTo>
                <a:lnTo>
                  <a:pt x="390" y="104"/>
                </a:lnTo>
                <a:lnTo>
                  <a:pt x="382" y="96"/>
                </a:lnTo>
                <a:lnTo>
                  <a:pt x="374" y="88"/>
                </a:lnTo>
                <a:lnTo>
                  <a:pt x="366" y="88"/>
                </a:lnTo>
                <a:lnTo>
                  <a:pt x="358" y="80"/>
                </a:lnTo>
                <a:lnTo>
                  <a:pt x="358" y="72"/>
                </a:lnTo>
                <a:lnTo>
                  <a:pt x="350" y="72"/>
                </a:lnTo>
                <a:lnTo>
                  <a:pt x="342" y="72"/>
                </a:lnTo>
                <a:lnTo>
                  <a:pt x="342" y="64"/>
                </a:lnTo>
                <a:lnTo>
                  <a:pt x="334" y="64"/>
                </a:lnTo>
                <a:lnTo>
                  <a:pt x="326" y="56"/>
                </a:lnTo>
                <a:lnTo>
                  <a:pt x="318" y="56"/>
                </a:lnTo>
                <a:lnTo>
                  <a:pt x="318" y="48"/>
                </a:lnTo>
                <a:lnTo>
                  <a:pt x="311" y="48"/>
                </a:lnTo>
                <a:lnTo>
                  <a:pt x="311" y="40"/>
                </a:lnTo>
                <a:lnTo>
                  <a:pt x="303" y="40"/>
                </a:lnTo>
                <a:lnTo>
                  <a:pt x="295" y="40"/>
                </a:lnTo>
                <a:lnTo>
                  <a:pt x="287" y="40"/>
                </a:lnTo>
                <a:lnTo>
                  <a:pt x="279" y="40"/>
                </a:lnTo>
                <a:lnTo>
                  <a:pt x="271" y="40"/>
                </a:lnTo>
                <a:lnTo>
                  <a:pt x="271" y="48"/>
                </a:lnTo>
                <a:lnTo>
                  <a:pt x="263" y="48"/>
                </a:lnTo>
                <a:lnTo>
                  <a:pt x="263" y="56"/>
                </a:lnTo>
                <a:lnTo>
                  <a:pt x="255" y="56"/>
                </a:lnTo>
                <a:lnTo>
                  <a:pt x="247" y="56"/>
                </a:lnTo>
                <a:lnTo>
                  <a:pt x="239" y="56"/>
                </a:lnTo>
                <a:lnTo>
                  <a:pt x="231" y="56"/>
                </a:lnTo>
                <a:lnTo>
                  <a:pt x="223" y="56"/>
                </a:lnTo>
                <a:lnTo>
                  <a:pt x="215" y="56"/>
                </a:lnTo>
                <a:lnTo>
                  <a:pt x="207" y="56"/>
                </a:lnTo>
                <a:lnTo>
                  <a:pt x="199" y="56"/>
                </a:lnTo>
                <a:lnTo>
                  <a:pt x="167" y="40"/>
                </a:lnTo>
                <a:lnTo>
                  <a:pt x="159" y="40"/>
                </a:lnTo>
                <a:lnTo>
                  <a:pt x="151" y="40"/>
                </a:lnTo>
                <a:lnTo>
                  <a:pt x="143" y="40"/>
                </a:lnTo>
                <a:lnTo>
                  <a:pt x="135" y="40"/>
                </a:lnTo>
                <a:lnTo>
                  <a:pt x="127" y="40"/>
                </a:lnTo>
                <a:lnTo>
                  <a:pt x="119" y="32"/>
                </a:lnTo>
                <a:lnTo>
                  <a:pt x="111" y="32"/>
                </a:lnTo>
                <a:lnTo>
                  <a:pt x="103" y="32"/>
                </a:lnTo>
                <a:lnTo>
                  <a:pt x="103" y="24"/>
                </a:lnTo>
                <a:lnTo>
                  <a:pt x="95" y="24"/>
                </a:lnTo>
                <a:lnTo>
                  <a:pt x="88" y="24"/>
                </a:lnTo>
                <a:lnTo>
                  <a:pt x="80" y="24"/>
                </a:lnTo>
                <a:lnTo>
                  <a:pt x="72" y="24"/>
                </a:lnTo>
                <a:lnTo>
                  <a:pt x="64" y="24"/>
                </a:lnTo>
                <a:lnTo>
                  <a:pt x="56" y="24"/>
                </a:lnTo>
                <a:lnTo>
                  <a:pt x="48" y="32"/>
                </a:lnTo>
                <a:lnTo>
                  <a:pt x="40" y="40"/>
                </a:lnTo>
                <a:lnTo>
                  <a:pt x="32" y="40"/>
                </a:lnTo>
                <a:lnTo>
                  <a:pt x="24" y="48"/>
                </a:lnTo>
                <a:lnTo>
                  <a:pt x="16" y="48"/>
                </a:lnTo>
                <a:lnTo>
                  <a:pt x="8" y="48"/>
                </a:lnTo>
                <a:lnTo>
                  <a:pt x="0" y="48"/>
                </a:lnTo>
                <a:lnTo>
                  <a:pt x="0" y="56"/>
                </a:lnTo>
                <a:lnTo>
                  <a:pt x="0" y="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734" name="Group 14"/>
          <p:cNvGrpSpPr>
            <a:grpSpLocks/>
          </p:cNvGrpSpPr>
          <p:nvPr/>
        </p:nvGrpSpPr>
        <p:grpSpPr bwMode="auto">
          <a:xfrm>
            <a:off x="7308850" y="3141663"/>
            <a:ext cx="1682750" cy="2041525"/>
            <a:chOff x="4309" y="2296"/>
            <a:chExt cx="1060" cy="1286"/>
          </a:xfrm>
        </p:grpSpPr>
        <p:sp>
          <p:nvSpPr>
            <p:cNvPr id="30729" name="Freeform 9"/>
            <p:cNvSpPr>
              <a:spLocks/>
            </p:cNvSpPr>
            <p:nvPr/>
          </p:nvSpPr>
          <p:spPr bwMode="auto">
            <a:xfrm>
              <a:off x="4309" y="2296"/>
              <a:ext cx="1060" cy="733"/>
            </a:xfrm>
            <a:custGeom>
              <a:avLst/>
              <a:gdLst>
                <a:gd name="T0" fmla="*/ 128 w 1060"/>
                <a:gd name="T1" fmla="*/ 541 h 733"/>
                <a:gd name="T2" fmla="*/ 40 w 1060"/>
                <a:gd name="T3" fmla="*/ 470 h 733"/>
                <a:gd name="T4" fmla="*/ 24 w 1060"/>
                <a:gd name="T5" fmla="*/ 406 h 733"/>
                <a:gd name="T6" fmla="*/ 0 w 1060"/>
                <a:gd name="T7" fmla="*/ 350 h 733"/>
                <a:gd name="T8" fmla="*/ 0 w 1060"/>
                <a:gd name="T9" fmla="*/ 318 h 733"/>
                <a:gd name="T10" fmla="*/ 0 w 1060"/>
                <a:gd name="T11" fmla="*/ 279 h 733"/>
                <a:gd name="T12" fmla="*/ 24 w 1060"/>
                <a:gd name="T13" fmla="*/ 239 h 733"/>
                <a:gd name="T14" fmla="*/ 72 w 1060"/>
                <a:gd name="T15" fmla="*/ 191 h 733"/>
                <a:gd name="T16" fmla="*/ 112 w 1060"/>
                <a:gd name="T17" fmla="*/ 151 h 733"/>
                <a:gd name="T18" fmla="*/ 176 w 1060"/>
                <a:gd name="T19" fmla="*/ 111 h 733"/>
                <a:gd name="T20" fmla="*/ 239 w 1060"/>
                <a:gd name="T21" fmla="*/ 103 h 733"/>
                <a:gd name="T22" fmla="*/ 303 w 1060"/>
                <a:gd name="T23" fmla="*/ 87 h 733"/>
                <a:gd name="T24" fmla="*/ 502 w 1060"/>
                <a:gd name="T25" fmla="*/ 24 h 733"/>
                <a:gd name="T26" fmla="*/ 630 w 1060"/>
                <a:gd name="T27" fmla="*/ 0 h 733"/>
                <a:gd name="T28" fmla="*/ 757 w 1060"/>
                <a:gd name="T29" fmla="*/ 0 h 733"/>
                <a:gd name="T30" fmla="*/ 821 w 1060"/>
                <a:gd name="T31" fmla="*/ 0 h 733"/>
                <a:gd name="T32" fmla="*/ 861 w 1060"/>
                <a:gd name="T33" fmla="*/ 24 h 733"/>
                <a:gd name="T34" fmla="*/ 1020 w 1060"/>
                <a:gd name="T35" fmla="*/ 87 h 733"/>
                <a:gd name="T36" fmla="*/ 1020 w 1060"/>
                <a:gd name="T37" fmla="*/ 127 h 733"/>
                <a:gd name="T38" fmla="*/ 1036 w 1060"/>
                <a:gd name="T39" fmla="*/ 167 h 733"/>
                <a:gd name="T40" fmla="*/ 1060 w 1060"/>
                <a:gd name="T41" fmla="*/ 199 h 733"/>
                <a:gd name="T42" fmla="*/ 1060 w 1060"/>
                <a:gd name="T43" fmla="*/ 255 h 733"/>
                <a:gd name="T44" fmla="*/ 1036 w 1060"/>
                <a:gd name="T45" fmla="*/ 287 h 733"/>
                <a:gd name="T46" fmla="*/ 845 w 1060"/>
                <a:gd name="T47" fmla="*/ 390 h 733"/>
                <a:gd name="T48" fmla="*/ 805 w 1060"/>
                <a:gd name="T49" fmla="*/ 414 h 733"/>
                <a:gd name="T50" fmla="*/ 733 w 1060"/>
                <a:gd name="T51" fmla="*/ 430 h 733"/>
                <a:gd name="T52" fmla="*/ 669 w 1060"/>
                <a:gd name="T53" fmla="*/ 446 h 733"/>
                <a:gd name="T54" fmla="*/ 606 w 1060"/>
                <a:gd name="T55" fmla="*/ 470 h 733"/>
                <a:gd name="T56" fmla="*/ 542 w 1060"/>
                <a:gd name="T57" fmla="*/ 478 h 733"/>
                <a:gd name="T58" fmla="*/ 502 w 1060"/>
                <a:gd name="T59" fmla="*/ 494 h 733"/>
                <a:gd name="T60" fmla="*/ 454 w 1060"/>
                <a:gd name="T61" fmla="*/ 533 h 733"/>
                <a:gd name="T62" fmla="*/ 415 w 1060"/>
                <a:gd name="T63" fmla="*/ 557 h 733"/>
                <a:gd name="T64" fmla="*/ 391 w 1060"/>
                <a:gd name="T65" fmla="*/ 581 h 733"/>
                <a:gd name="T66" fmla="*/ 343 w 1060"/>
                <a:gd name="T67" fmla="*/ 605 h 733"/>
                <a:gd name="T68" fmla="*/ 343 w 1060"/>
                <a:gd name="T69" fmla="*/ 645 h 733"/>
                <a:gd name="T70" fmla="*/ 303 w 1060"/>
                <a:gd name="T71" fmla="*/ 693 h 733"/>
                <a:gd name="T72" fmla="*/ 303 w 1060"/>
                <a:gd name="T73" fmla="*/ 709 h 733"/>
                <a:gd name="T74" fmla="*/ 287 w 1060"/>
                <a:gd name="T75" fmla="*/ 733 h 733"/>
                <a:gd name="T76" fmla="*/ 287 w 1060"/>
                <a:gd name="T77" fmla="*/ 693 h 733"/>
                <a:gd name="T78" fmla="*/ 303 w 1060"/>
                <a:gd name="T79" fmla="*/ 645 h 733"/>
                <a:gd name="T80" fmla="*/ 303 w 1060"/>
                <a:gd name="T81" fmla="*/ 605 h 733"/>
                <a:gd name="T82" fmla="*/ 287 w 1060"/>
                <a:gd name="T83" fmla="*/ 581 h 733"/>
                <a:gd name="T84" fmla="*/ 239 w 1060"/>
                <a:gd name="T85" fmla="*/ 557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0" h="733">
                  <a:moveTo>
                    <a:pt x="255" y="565"/>
                  </a:moveTo>
                  <a:lnTo>
                    <a:pt x="152" y="541"/>
                  </a:lnTo>
                  <a:lnTo>
                    <a:pt x="128" y="541"/>
                  </a:lnTo>
                  <a:lnTo>
                    <a:pt x="112" y="533"/>
                  </a:lnTo>
                  <a:lnTo>
                    <a:pt x="88" y="533"/>
                  </a:lnTo>
                  <a:lnTo>
                    <a:pt x="40" y="470"/>
                  </a:lnTo>
                  <a:lnTo>
                    <a:pt x="24" y="470"/>
                  </a:lnTo>
                  <a:lnTo>
                    <a:pt x="24" y="414"/>
                  </a:lnTo>
                  <a:lnTo>
                    <a:pt x="24" y="406"/>
                  </a:lnTo>
                  <a:lnTo>
                    <a:pt x="24" y="390"/>
                  </a:lnTo>
                  <a:lnTo>
                    <a:pt x="0" y="382"/>
                  </a:lnTo>
                  <a:lnTo>
                    <a:pt x="0" y="350"/>
                  </a:lnTo>
                  <a:lnTo>
                    <a:pt x="0" y="342"/>
                  </a:lnTo>
                  <a:lnTo>
                    <a:pt x="0" y="326"/>
                  </a:lnTo>
                  <a:lnTo>
                    <a:pt x="0" y="318"/>
                  </a:lnTo>
                  <a:lnTo>
                    <a:pt x="0" y="303"/>
                  </a:lnTo>
                  <a:lnTo>
                    <a:pt x="0" y="287"/>
                  </a:lnTo>
                  <a:lnTo>
                    <a:pt x="0" y="279"/>
                  </a:lnTo>
                  <a:lnTo>
                    <a:pt x="0" y="263"/>
                  </a:lnTo>
                  <a:lnTo>
                    <a:pt x="24" y="255"/>
                  </a:lnTo>
                  <a:lnTo>
                    <a:pt x="24" y="239"/>
                  </a:lnTo>
                  <a:lnTo>
                    <a:pt x="24" y="231"/>
                  </a:lnTo>
                  <a:lnTo>
                    <a:pt x="40" y="199"/>
                  </a:lnTo>
                  <a:lnTo>
                    <a:pt x="72" y="191"/>
                  </a:lnTo>
                  <a:lnTo>
                    <a:pt x="88" y="175"/>
                  </a:lnTo>
                  <a:lnTo>
                    <a:pt x="112" y="167"/>
                  </a:lnTo>
                  <a:lnTo>
                    <a:pt x="112" y="151"/>
                  </a:lnTo>
                  <a:lnTo>
                    <a:pt x="128" y="135"/>
                  </a:lnTo>
                  <a:lnTo>
                    <a:pt x="152" y="127"/>
                  </a:lnTo>
                  <a:lnTo>
                    <a:pt x="176" y="111"/>
                  </a:lnTo>
                  <a:lnTo>
                    <a:pt x="200" y="103"/>
                  </a:lnTo>
                  <a:lnTo>
                    <a:pt x="215" y="103"/>
                  </a:lnTo>
                  <a:lnTo>
                    <a:pt x="239" y="103"/>
                  </a:lnTo>
                  <a:lnTo>
                    <a:pt x="255" y="103"/>
                  </a:lnTo>
                  <a:lnTo>
                    <a:pt x="287" y="87"/>
                  </a:lnTo>
                  <a:lnTo>
                    <a:pt x="303" y="87"/>
                  </a:lnTo>
                  <a:lnTo>
                    <a:pt x="391" y="87"/>
                  </a:lnTo>
                  <a:lnTo>
                    <a:pt x="470" y="24"/>
                  </a:lnTo>
                  <a:lnTo>
                    <a:pt x="502" y="24"/>
                  </a:lnTo>
                  <a:lnTo>
                    <a:pt x="582" y="0"/>
                  </a:lnTo>
                  <a:lnTo>
                    <a:pt x="606" y="0"/>
                  </a:lnTo>
                  <a:lnTo>
                    <a:pt x="630" y="0"/>
                  </a:lnTo>
                  <a:lnTo>
                    <a:pt x="646" y="0"/>
                  </a:lnTo>
                  <a:lnTo>
                    <a:pt x="669" y="0"/>
                  </a:lnTo>
                  <a:lnTo>
                    <a:pt x="757" y="0"/>
                  </a:lnTo>
                  <a:lnTo>
                    <a:pt x="773" y="0"/>
                  </a:lnTo>
                  <a:lnTo>
                    <a:pt x="805" y="0"/>
                  </a:lnTo>
                  <a:lnTo>
                    <a:pt x="821" y="0"/>
                  </a:lnTo>
                  <a:lnTo>
                    <a:pt x="821" y="16"/>
                  </a:lnTo>
                  <a:lnTo>
                    <a:pt x="845" y="16"/>
                  </a:lnTo>
                  <a:lnTo>
                    <a:pt x="861" y="24"/>
                  </a:lnTo>
                  <a:lnTo>
                    <a:pt x="884" y="24"/>
                  </a:lnTo>
                  <a:lnTo>
                    <a:pt x="932" y="87"/>
                  </a:lnTo>
                  <a:lnTo>
                    <a:pt x="1020" y="87"/>
                  </a:lnTo>
                  <a:lnTo>
                    <a:pt x="1020" y="103"/>
                  </a:lnTo>
                  <a:lnTo>
                    <a:pt x="1020" y="111"/>
                  </a:lnTo>
                  <a:lnTo>
                    <a:pt x="1020" y="127"/>
                  </a:lnTo>
                  <a:lnTo>
                    <a:pt x="1020" y="135"/>
                  </a:lnTo>
                  <a:lnTo>
                    <a:pt x="1036" y="151"/>
                  </a:lnTo>
                  <a:lnTo>
                    <a:pt x="1036" y="167"/>
                  </a:lnTo>
                  <a:lnTo>
                    <a:pt x="1060" y="175"/>
                  </a:lnTo>
                  <a:lnTo>
                    <a:pt x="1060" y="191"/>
                  </a:lnTo>
                  <a:lnTo>
                    <a:pt x="1060" y="199"/>
                  </a:lnTo>
                  <a:lnTo>
                    <a:pt x="1060" y="231"/>
                  </a:lnTo>
                  <a:lnTo>
                    <a:pt x="1060" y="239"/>
                  </a:lnTo>
                  <a:lnTo>
                    <a:pt x="1060" y="255"/>
                  </a:lnTo>
                  <a:lnTo>
                    <a:pt x="1036" y="263"/>
                  </a:lnTo>
                  <a:lnTo>
                    <a:pt x="1036" y="279"/>
                  </a:lnTo>
                  <a:lnTo>
                    <a:pt x="1036" y="287"/>
                  </a:lnTo>
                  <a:lnTo>
                    <a:pt x="1020" y="303"/>
                  </a:lnTo>
                  <a:lnTo>
                    <a:pt x="932" y="326"/>
                  </a:lnTo>
                  <a:lnTo>
                    <a:pt x="845" y="390"/>
                  </a:lnTo>
                  <a:lnTo>
                    <a:pt x="821" y="390"/>
                  </a:lnTo>
                  <a:lnTo>
                    <a:pt x="821" y="406"/>
                  </a:lnTo>
                  <a:lnTo>
                    <a:pt x="805" y="414"/>
                  </a:lnTo>
                  <a:lnTo>
                    <a:pt x="773" y="414"/>
                  </a:lnTo>
                  <a:lnTo>
                    <a:pt x="757" y="414"/>
                  </a:lnTo>
                  <a:lnTo>
                    <a:pt x="733" y="430"/>
                  </a:lnTo>
                  <a:lnTo>
                    <a:pt x="717" y="446"/>
                  </a:lnTo>
                  <a:lnTo>
                    <a:pt x="685" y="446"/>
                  </a:lnTo>
                  <a:lnTo>
                    <a:pt x="669" y="446"/>
                  </a:lnTo>
                  <a:lnTo>
                    <a:pt x="646" y="454"/>
                  </a:lnTo>
                  <a:lnTo>
                    <a:pt x="630" y="454"/>
                  </a:lnTo>
                  <a:lnTo>
                    <a:pt x="606" y="470"/>
                  </a:lnTo>
                  <a:lnTo>
                    <a:pt x="582" y="470"/>
                  </a:lnTo>
                  <a:lnTo>
                    <a:pt x="558" y="470"/>
                  </a:lnTo>
                  <a:lnTo>
                    <a:pt x="542" y="478"/>
                  </a:lnTo>
                  <a:lnTo>
                    <a:pt x="518" y="478"/>
                  </a:lnTo>
                  <a:lnTo>
                    <a:pt x="518" y="494"/>
                  </a:lnTo>
                  <a:lnTo>
                    <a:pt x="502" y="494"/>
                  </a:lnTo>
                  <a:lnTo>
                    <a:pt x="470" y="494"/>
                  </a:lnTo>
                  <a:lnTo>
                    <a:pt x="470" y="518"/>
                  </a:lnTo>
                  <a:lnTo>
                    <a:pt x="454" y="533"/>
                  </a:lnTo>
                  <a:lnTo>
                    <a:pt x="431" y="533"/>
                  </a:lnTo>
                  <a:lnTo>
                    <a:pt x="431" y="541"/>
                  </a:lnTo>
                  <a:lnTo>
                    <a:pt x="415" y="557"/>
                  </a:lnTo>
                  <a:lnTo>
                    <a:pt x="391" y="557"/>
                  </a:lnTo>
                  <a:lnTo>
                    <a:pt x="391" y="565"/>
                  </a:lnTo>
                  <a:lnTo>
                    <a:pt x="391" y="581"/>
                  </a:lnTo>
                  <a:lnTo>
                    <a:pt x="391" y="597"/>
                  </a:lnTo>
                  <a:lnTo>
                    <a:pt x="367" y="605"/>
                  </a:lnTo>
                  <a:lnTo>
                    <a:pt x="343" y="605"/>
                  </a:lnTo>
                  <a:lnTo>
                    <a:pt x="343" y="621"/>
                  </a:lnTo>
                  <a:lnTo>
                    <a:pt x="343" y="629"/>
                  </a:lnTo>
                  <a:lnTo>
                    <a:pt x="343" y="645"/>
                  </a:lnTo>
                  <a:lnTo>
                    <a:pt x="327" y="669"/>
                  </a:lnTo>
                  <a:lnTo>
                    <a:pt x="303" y="685"/>
                  </a:lnTo>
                  <a:lnTo>
                    <a:pt x="303" y="693"/>
                  </a:lnTo>
                  <a:lnTo>
                    <a:pt x="303" y="685"/>
                  </a:lnTo>
                  <a:lnTo>
                    <a:pt x="303" y="693"/>
                  </a:lnTo>
                  <a:lnTo>
                    <a:pt x="303" y="709"/>
                  </a:lnTo>
                  <a:lnTo>
                    <a:pt x="303" y="717"/>
                  </a:lnTo>
                  <a:lnTo>
                    <a:pt x="303" y="733"/>
                  </a:lnTo>
                  <a:lnTo>
                    <a:pt x="287" y="733"/>
                  </a:lnTo>
                  <a:lnTo>
                    <a:pt x="287" y="717"/>
                  </a:lnTo>
                  <a:lnTo>
                    <a:pt x="287" y="709"/>
                  </a:lnTo>
                  <a:lnTo>
                    <a:pt x="287" y="693"/>
                  </a:lnTo>
                  <a:lnTo>
                    <a:pt x="287" y="685"/>
                  </a:lnTo>
                  <a:lnTo>
                    <a:pt x="303" y="669"/>
                  </a:lnTo>
                  <a:lnTo>
                    <a:pt x="303" y="645"/>
                  </a:lnTo>
                  <a:lnTo>
                    <a:pt x="303" y="629"/>
                  </a:lnTo>
                  <a:lnTo>
                    <a:pt x="303" y="621"/>
                  </a:lnTo>
                  <a:lnTo>
                    <a:pt x="303" y="605"/>
                  </a:lnTo>
                  <a:lnTo>
                    <a:pt x="303" y="597"/>
                  </a:lnTo>
                  <a:lnTo>
                    <a:pt x="287" y="597"/>
                  </a:lnTo>
                  <a:lnTo>
                    <a:pt x="287" y="581"/>
                  </a:lnTo>
                  <a:lnTo>
                    <a:pt x="255" y="581"/>
                  </a:lnTo>
                  <a:lnTo>
                    <a:pt x="255" y="565"/>
                  </a:lnTo>
                  <a:lnTo>
                    <a:pt x="239" y="557"/>
                  </a:lnTo>
                  <a:lnTo>
                    <a:pt x="215" y="557"/>
                  </a:lnTo>
                </a:path>
              </a:pathLst>
            </a:custGeom>
            <a:solidFill>
              <a:schemeClr val="folHlink"/>
            </a:solidFill>
            <a:ln w="12700">
              <a:solidFill>
                <a:srgbClr val="000000"/>
              </a:solidFill>
              <a:prstDash val="solid"/>
              <a:round/>
              <a:headEnd/>
              <a:tailEnd/>
            </a:ln>
          </p:spPr>
          <p:txBody>
            <a:bodyPr/>
            <a:lstStyle/>
            <a:p>
              <a:endParaRPr lang="en-US">
                <a:solidFill>
                  <a:srgbClr val="FFFFFF"/>
                </a:solidFill>
              </a:endParaRPr>
            </a:p>
          </p:txBody>
        </p:sp>
        <p:sp>
          <p:nvSpPr>
            <p:cNvPr id="30726" name="Rectangle 6"/>
            <p:cNvSpPr>
              <a:spLocks noChangeArrowheads="1"/>
            </p:cNvSpPr>
            <p:nvPr/>
          </p:nvSpPr>
          <p:spPr bwMode="auto">
            <a:xfrm>
              <a:off x="4405" y="2471"/>
              <a:ext cx="8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solidFill>
                    <a:srgbClr val="FFFFFF"/>
                  </a:solidFill>
                  <a:latin typeface="Arial" charset="0"/>
                </a:rPr>
                <a:t>Oops! Now why did</a:t>
              </a:r>
              <a:br>
                <a:rPr lang="en-US" sz="1200" dirty="0">
                  <a:solidFill>
                    <a:srgbClr val="FFFFFF"/>
                  </a:solidFill>
                  <a:latin typeface="Arial" charset="0"/>
                </a:rPr>
              </a:br>
              <a:r>
                <a:rPr lang="en-US" sz="1200" dirty="0">
                  <a:solidFill>
                    <a:srgbClr val="FFFFFF"/>
                  </a:solidFill>
                  <a:latin typeface="Arial" charset="0"/>
                </a:rPr>
                <a:t> I do that?</a:t>
              </a:r>
            </a:p>
          </p:txBody>
        </p:sp>
        <p:sp>
          <p:nvSpPr>
            <p:cNvPr id="30731" name="Oval 11"/>
            <p:cNvSpPr>
              <a:spLocks noChangeArrowheads="1"/>
            </p:cNvSpPr>
            <p:nvPr/>
          </p:nvSpPr>
          <p:spPr bwMode="auto">
            <a:xfrm>
              <a:off x="4560" y="3408"/>
              <a:ext cx="144" cy="64"/>
            </a:xfrm>
            <a:prstGeom prst="ellipse">
              <a:avLst/>
            </a:prstGeom>
            <a:blipFill dpi="0" rotWithShape="0">
              <a:blip r:embed="rId4"/>
              <a:srcRect/>
              <a:tile tx="0" ty="0" sx="100000" sy="100000" flip="none" algn="tl"/>
            </a:blipFill>
            <a:ln w="12700">
              <a:solidFill>
                <a:srgbClr val="000000"/>
              </a:solidFill>
              <a:round/>
              <a:headEnd/>
              <a:tailEnd/>
            </a:ln>
          </p:spPr>
          <p:txBody>
            <a:bodyPr/>
            <a:lstStyle/>
            <a:p>
              <a:endParaRPr lang="en-US">
                <a:solidFill>
                  <a:srgbClr val="FFFFFF"/>
                </a:solidFill>
              </a:endParaRPr>
            </a:p>
          </p:txBody>
        </p:sp>
        <p:sp>
          <p:nvSpPr>
            <p:cNvPr id="30732" name="Oval 12"/>
            <p:cNvSpPr>
              <a:spLocks noChangeArrowheads="1"/>
            </p:cNvSpPr>
            <p:nvPr/>
          </p:nvSpPr>
          <p:spPr bwMode="auto">
            <a:xfrm>
              <a:off x="4775" y="3518"/>
              <a:ext cx="144" cy="64"/>
            </a:xfrm>
            <a:prstGeom prst="ellipse">
              <a:avLst/>
            </a:prstGeom>
            <a:blipFill dpi="0" rotWithShape="0">
              <a:blip r:embed="rId4"/>
              <a:srcRect/>
              <a:tile tx="0" ty="0" sx="100000" sy="100000" flip="none" algn="tl"/>
            </a:blipFill>
            <a:ln w="12700">
              <a:solidFill>
                <a:srgbClr val="000000"/>
              </a:solidFill>
              <a:round/>
              <a:headEnd/>
              <a:tailEnd/>
            </a:ln>
          </p:spPr>
          <p:txBody>
            <a:bodyPr/>
            <a:lstStyle/>
            <a:p>
              <a:endParaRPr lang="en-US">
                <a:solidFill>
                  <a:srgbClr val="FFFFFF"/>
                </a:solidFill>
              </a:endParaRPr>
            </a:p>
          </p:txBody>
        </p:sp>
        <p:graphicFrame>
          <p:nvGraphicFramePr>
            <p:cNvPr id="30733" name="Object 13"/>
            <p:cNvGraphicFramePr>
              <a:graphicFrameLocks noChangeAspect="1"/>
            </p:cNvGraphicFramePr>
            <p:nvPr/>
          </p:nvGraphicFramePr>
          <p:xfrm>
            <a:off x="4416" y="2928"/>
            <a:ext cx="766" cy="444"/>
          </p:xfrm>
          <a:graphic>
            <a:graphicData uri="http://schemas.openxmlformats.org/presentationml/2006/ole">
              <mc:AlternateContent xmlns:mc="http://schemas.openxmlformats.org/markup-compatibility/2006">
                <mc:Choice xmlns:v="urn:schemas-microsoft-com:vml" Requires="v">
                  <p:oleObj spid="_x0000_s15365" name="Clip" r:id="rId5" imgW="2286000" imgH="1326240" progId="MS_ClipArt_Gallery.2">
                    <p:embed/>
                  </p:oleObj>
                </mc:Choice>
                <mc:Fallback>
                  <p:oleObj name="Clip" r:id="rId5" imgW="2286000" imgH="13262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928"/>
                          <a:ext cx="766"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30735" name="Rectangle 15"/>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3007457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lIns="92075" tIns="46038" rIns="92075" bIns="46038"/>
          <a:lstStyle/>
          <a:p>
            <a:r>
              <a:rPr lang="en-US"/>
              <a:t>The Harvard Control Panel</a:t>
            </a:r>
          </a:p>
        </p:txBody>
      </p:sp>
      <p:sp>
        <p:nvSpPr>
          <p:cNvPr id="32771" name="Oval 3"/>
          <p:cNvSpPr>
            <a:spLocks noChangeArrowheads="1"/>
          </p:cNvSpPr>
          <p:nvPr/>
        </p:nvSpPr>
        <p:spPr bwMode="auto">
          <a:xfrm>
            <a:off x="1187450" y="1412875"/>
            <a:ext cx="2921000" cy="3759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4" name="Rectangle 6"/>
          <p:cNvSpPr>
            <a:spLocks noChangeArrowheads="1"/>
          </p:cNvSpPr>
          <p:nvPr/>
        </p:nvSpPr>
        <p:spPr bwMode="auto">
          <a:xfrm>
            <a:off x="2495550" y="3533775"/>
            <a:ext cx="215900" cy="1244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5" name="Oval 7"/>
          <p:cNvSpPr>
            <a:spLocks noChangeArrowheads="1"/>
          </p:cNvSpPr>
          <p:nvPr/>
        </p:nvSpPr>
        <p:spPr bwMode="auto">
          <a:xfrm>
            <a:off x="2381250" y="3216275"/>
            <a:ext cx="444500" cy="6985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6" name="Oval 8"/>
          <p:cNvSpPr>
            <a:spLocks noChangeArrowheads="1"/>
          </p:cNvSpPr>
          <p:nvPr/>
        </p:nvSpPr>
        <p:spPr bwMode="auto">
          <a:xfrm>
            <a:off x="2647950" y="3355975"/>
            <a:ext cx="63500" cy="1016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7" name="Oval 9"/>
          <p:cNvSpPr>
            <a:spLocks noChangeArrowheads="1"/>
          </p:cNvSpPr>
          <p:nvPr/>
        </p:nvSpPr>
        <p:spPr bwMode="auto">
          <a:xfrm>
            <a:off x="2482850" y="3355975"/>
            <a:ext cx="63500" cy="1016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8" name="Oval 10"/>
          <p:cNvSpPr>
            <a:spLocks noChangeArrowheads="1"/>
          </p:cNvSpPr>
          <p:nvPr/>
        </p:nvSpPr>
        <p:spPr bwMode="auto">
          <a:xfrm>
            <a:off x="2559050" y="1692275"/>
            <a:ext cx="304800" cy="406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9" name="Oval 11"/>
          <p:cNvSpPr>
            <a:spLocks noChangeArrowheads="1"/>
          </p:cNvSpPr>
          <p:nvPr/>
        </p:nvSpPr>
        <p:spPr bwMode="auto">
          <a:xfrm>
            <a:off x="3003550" y="2111375"/>
            <a:ext cx="304800" cy="406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0" name="Oval 12"/>
          <p:cNvSpPr>
            <a:spLocks noChangeArrowheads="1"/>
          </p:cNvSpPr>
          <p:nvPr/>
        </p:nvSpPr>
        <p:spPr bwMode="auto">
          <a:xfrm>
            <a:off x="1974850" y="2098675"/>
            <a:ext cx="304800" cy="406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1" name="Oval 13"/>
          <p:cNvSpPr>
            <a:spLocks noChangeArrowheads="1"/>
          </p:cNvSpPr>
          <p:nvPr/>
        </p:nvSpPr>
        <p:spPr bwMode="auto">
          <a:xfrm>
            <a:off x="3333750" y="2708275"/>
            <a:ext cx="304800" cy="406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2" name="Oval 14"/>
          <p:cNvSpPr>
            <a:spLocks noChangeArrowheads="1"/>
          </p:cNvSpPr>
          <p:nvPr/>
        </p:nvSpPr>
        <p:spPr bwMode="auto">
          <a:xfrm>
            <a:off x="1746250" y="2746375"/>
            <a:ext cx="304800" cy="406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3" name="Oval 15"/>
          <p:cNvSpPr>
            <a:spLocks noChangeArrowheads="1"/>
          </p:cNvSpPr>
          <p:nvPr/>
        </p:nvSpPr>
        <p:spPr bwMode="auto">
          <a:xfrm>
            <a:off x="2165350" y="26701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4" name="Oval 16"/>
          <p:cNvSpPr>
            <a:spLocks noChangeArrowheads="1"/>
          </p:cNvSpPr>
          <p:nvPr/>
        </p:nvSpPr>
        <p:spPr bwMode="auto">
          <a:xfrm>
            <a:off x="2444750" y="25177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5" name="Oval 17"/>
          <p:cNvSpPr>
            <a:spLocks noChangeArrowheads="1"/>
          </p:cNvSpPr>
          <p:nvPr/>
        </p:nvSpPr>
        <p:spPr bwMode="auto">
          <a:xfrm>
            <a:off x="2457450" y="21875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6" name="Oval 18"/>
          <p:cNvSpPr>
            <a:spLocks noChangeArrowheads="1"/>
          </p:cNvSpPr>
          <p:nvPr/>
        </p:nvSpPr>
        <p:spPr bwMode="auto">
          <a:xfrm>
            <a:off x="2647950" y="25304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7" name="Oval 19"/>
          <p:cNvSpPr>
            <a:spLocks noChangeArrowheads="1"/>
          </p:cNvSpPr>
          <p:nvPr/>
        </p:nvSpPr>
        <p:spPr bwMode="auto">
          <a:xfrm>
            <a:off x="3117850" y="27590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8" name="Oval 20"/>
          <p:cNvSpPr>
            <a:spLocks noChangeArrowheads="1"/>
          </p:cNvSpPr>
          <p:nvPr/>
        </p:nvSpPr>
        <p:spPr bwMode="auto">
          <a:xfrm>
            <a:off x="2774950" y="2822575"/>
            <a:ext cx="50800" cy="762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89" name="Freeform 21"/>
          <p:cNvSpPr>
            <a:spLocks/>
          </p:cNvSpPr>
          <p:nvPr/>
        </p:nvSpPr>
        <p:spPr bwMode="auto">
          <a:xfrm>
            <a:off x="2000250" y="2301875"/>
            <a:ext cx="242888" cy="52388"/>
          </a:xfrm>
          <a:custGeom>
            <a:avLst/>
            <a:gdLst>
              <a:gd name="T0" fmla="*/ 0 w 153"/>
              <a:gd name="T1" fmla="*/ 0 h 33"/>
              <a:gd name="T2" fmla="*/ 16 w 153"/>
              <a:gd name="T3" fmla="*/ 8 h 33"/>
              <a:gd name="T4" fmla="*/ 32 w 153"/>
              <a:gd name="T5" fmla="*/ 0 h 33"/>
              <a:gd name="T6" fmla="*/ 48 w 153"/>
              <a:gd name="T7" fmla="*/ 8 h 33"/>
              <a:gd name="T8" fmla="*/ 64 w 153"/>
              <a:gd name="T9" fmla="*/ 8 h 33"/>
              <a:gd name="T10" fmla="*/ 72 w 153"/>
              <a:gd name="T11" fmla="*/ 24 h 33"/>
              <a:gd name="T12" fmla="*/ 88 w 153"/>
              <a:gd name="T13" fmla="*/ 32 h 33"/>
              <a:gd name="T14" fmla="*/ 96 w 153"/>
              <a:gd name="T15" fmla="*/ 16 h 33"/>
              <a:gd name="T16" fmla="*/ 104 w 153"/>
              <a:gd name="T17" fmla="*/ 0 h 33"/>
              <a:gd name="T18" fmla="*/ 120 w 153"/>
              <a:gd name="T19" fmla="*/ 0 h 33"/>
              <a:gd name="T20" fmla="*/ 136 w 153"/>
              <a:gd name="T21" fmla="*/ 0 h 33"/>
              <a:gd name="T22" fmla="*/ 152 w 15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33">
                <a:moveTo>
                  <a:pt x="0" y="0"/>
                </a:moveTo>
                <a:lnTo>
                  <a:pt x="16" y="8"/>
                </a:lnTo>
                <a:lnTo>
                  <a:pt x="32" y="0"/>
                </a:lnTo>
                <a:lnTo>
                  <a:pt x="48" y="8"/>
                </a:lnTo>
                <a:lnTo>
                  <a:pt x="64" y="8"/>
                </a:lnTo>
                <a:lnTo>
                  <a:pt x="72" y="24"/>
                </a:lnTo>
                <a:lnTo>
                  <a:pt x="88" y="32"/>
                </a:lnTo>
                <a:lnTo>
                  <a:pt x="96" y="16"/>
                </a:lnTo>
                <a:lnTo>
                  <a:pt x="104" y="0"/>
                </a:lnTo>
                <a:lnTo>
                  <a:pt x="120" y="0"/>
                </a:lnTo>
                <a:lnTo>
                  <a:pt x="136" y="0"/>
                </a:lnTo>
                <a:lnTo>
                  <a:pt x="152"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90" name="Line 22"/>
          <p:cNvSpPr>
            <a:spLocks noChangeShapeType="1"/>
          </p:cNvSpPr>
          <p:nvPr/>
        </p:nvSpPr>
        <p:spPr bwMode="auto">
          <a:xfrm flipV="1">
            <a:off x="2635250" y="1768475"/>
            <a:ext cx="203200" cy="228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1" name="Line 23"/>
          <p:cNvSpPr>
            <a:spLocks noChangeShapeType="1"/>
          </p:cNvSpPr>
          <p:nvPr/>
        </p:nvSpPr>
        <p:spPr bwMode="auto">
          <a:xfrm flipV="1">
            <a:off x="3143250" y="2111375"/>
            <a:ext cx="0" cy="254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2" name="Oval 24"/>
          <p:cNvSpPr>
            <a:spLocks noChangeArrowheads="1"/>
          </p:cNvSpPr>
          <p:nvPr/>
        </p:nvSpPr>
        <p:spPr bwMode="auto">
          <a:xfrm>
            <a:off x="996950" y="3482975"/>
            <a:ext cx="444500" cy="5461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3" name="Oval 25"/>
          <p:cNvSpPr>
            <a:spLocks noChangeArrowheads="1"/>
          </p:cNvSpPr>
          <p:nvPr/>
        </p:nvSpPr>
        <p:spPr bwMode="auto">
          <a:xfrm>
            <a:off x="1149350" y="3698875"/>
            <a:ext cx="127000" cy="152400"/>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4" name="Rectangle 26"/>
          <p:cNvSpPr>
            <a:spLocks noChangeArrowheads="1"/>
          </p:cNvSpPr>
          <p:nvPr/>
        </p:nvSpPr>
        <p:spPr bwMode="auto">
          <a:xfrm>
            <a:off x="511175" y="4525963"/>
            <a:ext cx="1164021"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i="1" dirty="0">
                <a:solidFill>
                  <a:srgbClr val="FFFFFF"/>
                </a:solidFill>
                <a:latin typeface="Arial" charset="0"/>
              </a:rPr>
              <a:t>U/C horn</a:t>
            </a:r>
          </a:p>
          <a:p>
            <a:pPr eaLnBrk="0" hangingPunct="0"/>
            <a:r>
              <a:rPr lang="en-US" sz="1800" i="1" dirty="0">
                <a:solidFill>
                  <a:srgbClr val="FFFFFF"/>
                </a:solidFill>
                <a:latin typeface="Arial" charset="0"/>
              </a:rPr>
              <a:t>cut-out </a:t>
            </a:r>
          </a:p>
          <a:p>
            <a:pPr eaLnBrk="0" hangingPunct="0"/>
            <a:r>
              <a:rPr lang="en-US" sz="1800" i="1" dirty="0">
                <a:solidFill>
                  <a:srgbClr val="FFFFFF"/>
                </a:solidFill>
                <a:latin typeface="Arial" charset="0"/>
              </a:rPr>
              <a:t>button </a:t>
            </a:r>
          </a:p>
        </p:txBody>
      </p:sp>
      <p:sp>
        <p:nvSpPr>
          <p:cNvPr id="32795" name="Line 27"/>
          <p:cNvSpPr>
            <a:spLocks noChangeShapeType="1"/>
          </p:cNvSpPr>
          <p:nvPr/>
        </p:nvSpPr>
        <p:spPr bwMode="auto">
          <a:xfrm flipV="1">
            <a:off x="819150" y="4067175"/>
            <a:ext cx="266700" cy="48260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6" name="Rectangle 28"/>
          <p:cNvSpPr>
            <a:spLocks noChangeArrowheads="1"/>
          </p:cNvSpPr>
          <p:nvPr/>
        </p:nvSpPr>
        <p:spPr bwMode="auto">
          <a:xfrm>
            <a:off x="395288" y="5589588"/>
            <a:ext cx="5123486"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400">
                <a:solidFill>
                  <a:srgbClr val="FFFFFF"/>
                </a:solidFill>
              </a:rPr>
              <a:t>Problem #1: Conditioned response</a:t>
            </a:r>
          </a:p>
          <a:p>
            <a:pPr lvl="1" eaLnBrk="0" hangingPunct="0"/>
            <a:r>
              <a:rPr lang="en-US">
                <a:solidFill>
                  <a:srgbClr val="FFFFFF"/>
                </a:solidFill>
              </a:rPr>
              <a:t>stall -&gt; push button; therefore stimulus nullified</a:t>
            </a:r>
            <a:endParaRPr lang="en-US" sz="1800" b="1">
              <a:solidFill>
                <a:srgbClr val="FFFFFF"/>
              </a:solidFill>
            </a:endParaRPr>
          </a:p>
        </p:txBody>
      </p:sp>
      <p:sp>
        <p:nvSpPr>
          <p:cNvPr id="114690" name="Rectangle 2"/>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35973103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96"/>
                                        </p:tgtEl>
                                        <p:attrNameLst>
                                          <p:attrName>style.visibility</p:attrName>
                                        </p:attrNameLst>
                                      </p:cBhvr>
                                      <p:to>
                                        <p:strVal val="visible"/>
                                      </p:to>
                                    </p:set>
                                    <p:anim calcmode="lin" valueType="num">
                                      <p:cBhvr additive="base">
                                        <p:cTn id="7" dur="500" fill="hold"/>
                                        <p:tgtEl>
                                          <p:spTgt spid="32796"/>
                                        </p:tgtEl>
                                        <p:attrNameLst>
                                          <p:attrName>ppt_x</p:attrName>
                                        </p:attrNameLst>
                                      </p:cBhvr>
                                      <p:tavLst>
                                        <p:tav tm="0">
                                          <p:val>
                                            <p:strVal val="0-#ppt_w/2"/>
                                          </p:val>
                                        </p:tav>
                                        <p:tav tm="100000">
                                          <p:val>
                                            <p:strVal val="#ppt_x"/>
                                          </p:val>
                                        </p:tav>
                                      </p:tavLst>
                                    </p:anim>
                                    <p:anim calcmode="lin" valueType="num">
                                      <p:cBhvr additive="base">
                                        <p:cTn id="8" dur="500" fill="hold"/>
                                        <p:tgtEl>
                                          <p:spTgt spid="32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050"/>
          <p:cNvSpPr>
            <a:spLocks noGrp="1" noChangeArrowheads="1"/>
          </p:cNvSpPr>
          <p:nvPr>
            <p:ph type="title"/>
          </p:nvPr>
        </p:nvSpPr>
        <p:spPr>
          <a:noFill/>
          <a:ln/>
        </p:spPr>
        <p:txBody>
          <a:bodyPr lIns="92075" tIns="46038" rIns="92075" bIns="46038"/>
          <a:lstStyle/>
          <a:p>
            <a:r>
              <a:rPr lang="en-US">
                <a:solidFill>
                  <a:srgbClr val="FFFFFF"/>
                </a:solidFill>
              </a:rPr>
              <a:t> </a:t>
            </a:r>
          </a:p>
        </p:txBody>
      </p:sp>
      <p:sp>
        <p:nvSpPr>
          <p:cNvPr id="60444" name="Rectangle 2076"/>
          <p:cNvSpPr>
            <a:spLocks noChangeArrowheads="1"/>
          </p:cNvSpPr>
          <p:nvPr/>
        </p:nvSpPr>
        <p:spPr bwMode="auto">
          <a:xfrm>
            <a:off x="1219200" y="609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1800" b="1">
                <a:solidFill>
                  <a:srgbClr val="FFFFFF"/>
                </a:solidFill>
                <a:latin typeface="Arial" charset="0"/>
              </a:rPr>
              <a:t>The Harvard Control Panel</a:t>
            </a:r>
          </a:p>
        </p:txBody>
      </p:sp>
      <p:sp>
        <p:nvSpPr>
          <p:cNvPr id="60475" name="Line 2107"/>
          <p:cNvSpPr>
            <a:spLocks noChangeShapeType="1"/>
          </p:cNvSpPr>
          <p:nvPr/>
        </p:nvSpPr>
        <p:spPr bwMode="auto">
          <a:xfrm>
            <a:off x="4603750" y="560388"/>
            <a:ext cx="0" cy="561975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70" name="Rectangle 2102"/>
          <p:cNvSpPr>
            <a:spLocks noChangeArrowheads="1"/>
          </p:cNvSpPr>
          <p:nvPr/>
        </p:nvSpPr>
        <p:spPr bwMode="auto">
          <a:xfrm>
            <a:off x="5181600" y="6096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1800" b="1">
                <a:solidFill>
                  <a:srgbClr val="FFFFFF"/>
                </a:solidFill>
                <a:latin typeface="Arial" charset="0"/>
              </a:rPr>
              <a:t>The T-33 Control Panel</a:t>
            </a:r>
          </a:p>
        </p:txBody>
      </p:sp>
      <p:grpSp>
        <p:nvGrpSpPr>
          <p:cNvPr id="60505" name="Group 2137"/>
          <p:cNvGrpSpPr>
            <a:grpSpLocks/>
          </p:cNvGrpSpPr>
          <p:nvPr/>
        </p:nvGrpSpPr>
        <p:grpSpPr bwMode="auto">
          <a:xfrm>
            <a:off x="4806950" y="1484313"/>
            <a:ext cx="3365500" cy="4129087"/>
            <a:chOff x="2976" y="712"/>
            <a:chExt cx="2120" cy="2601"/>
          </a:xfrm>
        </p:grpSpPr>
        <p:sp>
          <p:nvSpPr>
            <p:cNvPr id="60446" name="Oval 2078"/>
            <p:cNvSpPr>
              <a:spLocks noChangeArrowheads="1"/>
            </p:cNvSpPr>
            <p:nvPr/>
          </p:nvSpPr>
          <p:spPr bwMode="auto">
            <a:xfrm>
              <a:off x="3249" y="712"/>
              <a:ext cx="1847" cy="234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48" name="Rectangle 2080"/>
            <p:cNvSpPr>
              <a:spLocks noChangeArrowheads="1"/>
            </p:cNvSpPr>
            <p:nvPr/>
          </p:nvSpPr>
          <p:spPr bwMode="auto">
            <a:xfrm>
              <a:off x="4080" y="2048"/>
              <a:ext cx="136" cy="78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49" name="Oval 2081"/>
            <p:cNvSpPr>
              <a:spLocks noChangeArrowheads="1"/>
            </p:cNvSpPr>
            <p:nvPr/>
          </p:nvSpPr>
          <p:spPr bwMode="auto">
            <a:xfrm>
              <a:off x="4008" y="1848"/>
              <a:ext cx="280" cy="44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0" name="Oval 2082"/>
            <p:cNvSpPr>
              <a:spLocks noChangeArrowheads="1"/>
            </p:cNvSpPr>
            <p:nvPr/>
          </p:nvSpPr>
          <p:spPr bwMode="auto">
            <a:xfrm>
              <a:off x="4176" y="1936"/>
              <a:ext cx="40" cy="6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1" name="Oval 2083"/>
            <p:cNvSpPr>
              <a:spLocks noChangeArrowheads="1"/>
            </p:cNvSpPr>
            <p:nvPr/>
          </p:nvSpPr>
          <p:spPr bwMode="auto">
            <a:xfrm>
              <a:off x="4072" y="1936"/>
              <a:ext cx="40" cy="6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2" name="Oval 2084"/>
            <p:cNvSpPr>
              <a:spLocks noChangeArrowheads="1"/>
            </p:cNvSpPr>
            <p:nvPr/>
          </p:nvSpPr>
          <p:spPr bwMode="auto">
            <a:xfrm>
              <a:off x="3984" y="1544"/>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3" name="Oval 2085"/>
            <p:cNvSpPr>
              <a:spLocks noChangeArrowheads="1"/>
            </p:cNvSpPr>
            <p:nvPr/>
          </p:nvSpPr>
          <p:spPr bwMode="auto">
            <a:xfrm>
              <a:off x="4400" y="1152"/>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4" name="Oval 2086"/>
            <p:cNvSpPr>
              <a:spLocks noChangeArrowheads="1"/>
            </p:cNvSpPr>
            <p:nvPr/>
          </p:nvSpPr>
          <p:spPr bwMode="auto">
            <a:xfrm>
              <a:off x="3800" y="968"/>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5" name="Oval 2087"/>
            <p:cNvSpPr>
              <a:spLocks noChangeArrowheads="1"/>
            </p:cNvSpPr>
            <p:nvPr/>
          </p:nvSpPr>
          <p:spPr bwMode="auto">
            <a:xfrm>
              <a:off x="4288" y="864"/>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6" name="Oval 2088"/>
            <p:cNvSpPr>
              <a:spLocks noChangeArrowheads="1"/>
            </p:cNvSpPr>
            <p:nvPr/>
          </p:nvSpPr>
          <p:spPr bwMode="auto">
            <a:xfrm>
              <a:off x="3608" y="1552"/>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7" name="Oval 2089"/>
            <p:cNvSpPr>
              <a:spLocks noChangeArrowheads="1"/>
            </p:cNvSpPr>
            <p:nvPr/>
          </p:nvSpPr>
          <p:spPr bwMode="auto">
            <a:xfrm>
              <a:off x="3872" y="1504"/>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8" name="Oval 2090"/>
            <p:cNvSpPr>
              <a:spLocks noChangeArrowheads="1"/>
            </p:cNvSpPr>
            <p:nvPr/>
          </p:nvSpPr>
          <p:spPr bwMode="auto">
            <a:xfrm>
              <a:off x="4048" y="1408"/>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59" name="Oval 2091"/>
            <p:cNvSpPr>
              <a:spLocks noChangeArrowheads="1"/>
            </p:cNvSpPr>
            <p:nvPr/>
          </p:nvSpPr>
          <p:spPr bwMode="auto">
            <a:xfrm>
              <a:off x="4056" y="1200"/>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0" name="Oval 2092"/>
            <p:cNvSpPr>
              <a:spLocks noChangeArrowheads="1"/>
            </p:cNvSpPr>
            <p:nvPr/>
          </p:nvSpPr>
          <p:spPr bwMode="auto">
            <a:xfrm>
              <a:off x="4704" y="1376"/>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1" name="Oval 2093"/>
            <p:cNvSpPr>
              <a:spLocks noChangeArrowheads="1"/>
            </p:cNvSpPr>
            <p:nvPr/>
          </p:nvSpPr>
          <p:spPr bwMode="auto">
            <a:xfrm>
              <a:off x="4472" y="1560"/>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2" name="Oval 2094"/>
            <p:cNvSpPr>
              <a:spLocks noChangeArrowheads="1"/>
            </p:cNvSpPr>
            <p:nvPr/>
          </p:nvSpPr>
          <p:spPr bwMode="auto">
            <a:xfrm>
              <a:off x="4256" y="1600"/>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3" name="Freeform 2095"/>
            <p:cNvSpPr>
              <a:spLocks/>
            </p:cNvSpPr>
            <p:nvPr/>
          </p:nvSpPr>
          <p:spPr bwMode="auto">
            <a:xfrm>
              <a:off x="3816" y="1096"/>
              <a:ext cx="153" cy="33"/>
            </a:xfrm>
            <a:custGeom>
              <a:avLst/>
              <a:gdLst>
                <a:gd name="T0" fmla="*/ 0 w 153"/>
                <a:gd name="T1" fmla="*/ 0 h 33"/>
                <a:gd name="T2" fmla="*/ 16 w 153"/>
                <a:gd name="T3" fmla="*/ 8 h 33"/>
                <a:gd name="T4" fmla="*/ 32 w 153"/>
                <a:gd name="T5" fmla="*/ 0 h 33"/>
                <a:gd name="T6" fmla="*/ 48 w 153"/>
                <a:gd name="T7" fmla="*/ 8 h 33"/>
                <a:gd name="T8" fmla="*/ 64 w 153"/>
                <a:gd name="T9" fmla="*/ 8 h 33"/>
                <a:gd name="T10" fmla="*/ 72 w 153"/>
                <a:gd name="T11" fmla="*/ 24 h 33"/>
                <a:gd name="T12" fmla="*/ 88 w 153"/>
                <a:gd name="T13" fmla="*/ 32 h 33"/>
                <a:gd name="T14" fmla="*/ 96 w 153"/>
                <a:gd name="T15" fmla="*/ 16 h 33"/>
                <a:gd name="T16" fmla="*/ 104 w 153"/>
                <a:gd name="T17" fmla="*/ 0 h 33"/>
                <a:gd name="T18" fmla="*/ 120 w 153"/>
                <a:gd name="T19" fmla="*/ 0 h 33"/>
                <a:gd name="T20" fmla="*/ 136 w 153"/>
                <a:gd name="T21" fmla="*/ 0 h 33"/>
                <a:gd name="T22" fmla="*/ 152 w 15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33">
                  <a:moveTo>
                    <a:pt x="0" y="0"/>
                  </a:moveTo>
                  <a:lnTo>
                    <a:pt x="16" y="8"/>
                  </a:lnTo>
                  <a:lnTo>
                    <a:pt x="32" y="0"/>
                  </a:lnTo>
                  <a:lnTo>
                    <a:pt x="48" y="8"/>
                  </a:lnTo>
                  <a:lnTo>
                    <a:pt x="64" y="8"/>
                  </a:lnTo>
                  <a:lnTo>
                    <a:pt x="72" y="24"/>
                  </a:lnTo>
                  <a:lnTo>
                    <a:pt x="88" y="32"/>
                  </a:lnTo>
                  <a:lnTo>
                    <a:pt x="96" y="16"/>
                  </a:lnTo>
                  <a:lnTo>
                    <a:pt x="104" y="0"/>
                  </a:lnTo>
                  <a:lnTo>
                    <a:pt x="120" y="0"/>
                  </a:lnTo>
                  <a:lnTo>
                    <a:pt x="136" y="0"/>
                  </a:lnTo>
                  <a:lnTo>
                    <a:pt x="152"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FFFFFF"/>
                </a:solidFill>
              </a:endParaRPr>
            </a:p>
          </p:txBody>
        </p:sp>
        <p:sp>
          <p:nvSpPr>
            <p:cNvPr id="60464" name="Line 2096"/>
            <p:cNvSpPr>
              <a:spLocks noChangeShapeType="1"/>
            </p:cNvSpPr>
            <p:nvPr/>
          </p:nvSpPr>
          <p:spPr bwMode="auto">
            <a:xfrm flipV="1">
              <a:off x="4032" y="1592"/>
              <a:ext cx="128" cy="144"/>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5" name="Line 2097"/>
            <p:cNvSpPr>
              <a:spLocks noChangeShapeType="1"/>
            </p:cNvSpPr>
            <p:nvPr/>
          </p:nvSpPr>
          <p:spPr bwMode="auto">
            <a:xfrm flipV="1">
              <a:off x="4488" y="1152"/>
              <a:ext cx="0" cy="16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6" name="Oval 2098"/>
            <p:cNvSpPr>
              <a:spLocks noChangeArrowheads="1"/>
            </p:cNvSpPr>
            <p:nvPr/>
          </p:nvSpPr>
          <p:spPr bwMode="auto">
            <a:xfrm>
              <a:off x="3136" y="2016"/>
              <a:ext cx="280" cy="34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7" name="Oval 2099"/>
            <p:cNvSpPr>
              <a:spLocks noChangeArrowheads="1"/>
            </p:cNvSpPr>
            <p:nvPr/>
          </p:nvSpPr>
          <p:spPr bwMode="auto">
            <a:xfrm>
              <a:off x="3232" y="2152"/>
              <a:ext cx="80" cy="96"/>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68" name="Rectangle 2100"/>
            <p:cNvSpPr>
              <a:spLocks noChangeArrowheads="1"/>
            </p:cNvSpPr>
            <p:nvPr/>
          </p:nvSpPr>
          <p:spPr bwMode="auto">
            <a:xfrm>
              <a:off x="2976" y="2736"/>
              <a:ext cx="71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1800" i="1">
                  <a:solidFill>
                    <a:srgbClr val="FFFFFF"/>
                  </a:solidFill>
                  <a:latin typeface="Arial" charset="0"/>
                </a:rPr>
                <a:t>Tip-tank</a:t>
              </a:r>
              <a:br>
                <a:rPr lang="en-US" sz="1800" i="1">
                  <a:solidFill>
                    <a:srgbClr val="FFFFFF"/>
                  </a:solidFill>
                  <a:latin typeface="Arial" charset="0"/>
                </a:rPr>
              </a:br>
              <a:r>
                <a:rPr lang="en-US" sz="1800" i="1">
                  <a:solidFill>
                    <a:srgbClr val="FFFFFF"/>
                  </a:solidFill>
                  <a:latin typeface="Arial" charset="0"/>
                </a:rPr>
                <a:t>jettison</a:t>
              </a:r>
              <a:br>
                <a:rPr lang="en-US" sz="1800" i="1">
                  <a:solidFill>
                    <a:srgbClr val="FFFFFF"/>
                  </a:solidFill>
                  <a:latin typeface="Arial" charset="0"/>
                </a:rPr>
              </a:br>
              <a:r>
                <a:rPr lang="en-US" sz="1800" i="1">
                  <a:solidFill>
                    <a:srgbClr val="FFFFFF"/>
                  </a:solidFill>
                  <a:latin typeface="Arial" charset="0"/>
                </a:rPr>
                <a:t>button</a:t>
              </a:r>
            </a:p>
          </p:txBody>
        </p:sp>
        <p:sp>
          <p:nvSpPr>
            <p:cNvPr id="60469" name="Line 2101"/>
            <p:cNvSpPr>
              <a:spLocks noChangeShapeType="1"/>
            </p:cNvSpPr>
            <p:nvPr/>
          </p:nvSpPr>
          <p:spPr bwMode="auto">
            <a:xfrm flipV="1">
              <a:off x="3120" y="2400"/>
              <a:ext cx="184" cy="336"/>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71" name="Oval 2103"/>
            <p:cNvSpPr>
              <a:spLocks noChangeArrowheads="1"/>
            </p:cNvSpPr>
            <p:nvPr/>
          </p:nvSpPr>
          <p:spPr bwMode="auto">
            <a:xfrm>
              <a:off x="3464" y="1264"/>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72" name="Oval 2104"/>
            <p:cNvSpPr>
              <a:spLocks noChangeArrowheads="1"/>
            </p:cNvSpPr>
            <p:nvPr/>
          </p:nvSpPr>
          <p:spPr bwMode="auto">
            <a:xfrm>
              <a:off x="4440" y="1720"/>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73" name="Line 2105"/>
            <p:cNvSpPr>
              <a:spLocks noChangeShapeType="1"/>
            </p:cNvSpPr>
            <p:nvPr/>
          </p:nvSpPr>
          <p:spPr bwMode="auto">
            <a:xfrm>
              <a:off x="3696" y="1680"/>
              <a:ext cx="0" cy="12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74" name="Oval 2106"/>
            <p:cNvSpPr>
              <a:spLocks noChangeArrowheads="1"/>
            </p:cNvSpPr>
            <p:nvPr/>
          </p:nvSpPr>
          <p:spPr bwMode="auto">
            <a:xfrm>
              <a:off x="4144" y="2096"/>
              <a:ext cx="40" cy="6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grpSp>
      <p:sp>
        <p:nvSpPr>
          <p:cNvPr id="60476" name="Rectangle 2108"/>
          <p:cNvSpPr>
            <a:spLocks noChangeArrowheads="1"/>
          </p:cNvSpPr>
          <p:nvPr/>
        </p:nvSpPr>
        <p:spPr bwMode="auto">
          <a:xfrm>
            <a:off x="323850" y="5729393"/>
            <a:ext cx="6639789"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eaLnBrk="0" hangingPunct="0"/>
            <a:r>
              <a:rPr lang="en-US" sz="2400">
                <a:solidFill>
                  <a:srgbClr val="FFFFFF"/>
                </a:solidFill>
              </a:rPr>
              <a:t>Problem #2: Negative transfer</a:t>
            </a:r>
          </a:p>
          <a:p>
            <a:pPr lvl="1" eaLnBrk="0" hangingPunct="0"/>
            <a:r>
              <a:rPr lang="en-US" sz="2400">
                <a:solidFill>
                  <a:srgbClr val="FFFFFF"/>
                </a:solidFill>
              </a:rPr>
              <a:t>T-33</a:t>
            </a:r>
            <a:r>
              <a:rPr lang="ja-JP" altLang="en-US" sz="2400">
                <a:solidFill>
                  <a:srgbClr val="FFFFFF"/>
                </a:solidFill>
                <a:latin typeface="Arial"/>
              </a:rPr>
              <a:t>’</a:t>
            </a:r>
            <a:r>
              <a:rPr lang="en-US" sz="2400">
                <a:solidFill>
                  <a:srgbClr val="FFFFFF"/>
                </a:solidFill>
              </a:rPr>
              <a:t>s: tip-tank jettison button in same location</a:t>
            </a:r>
          </a:p>
        </p:txBody>
      </p:sp>
      <p:grpSp>
        <p:nvGrpSpPr>
          <p:cNvPr id="60504" name="Group 2136"/>
          <p:cNvGrpSpPr>
            <a:grpSpLocks/>
          </p:cNvGrpSpPr>
          <p:nvPr/>
        </p:nvGrpSpPr>
        <p:grpSpPr bwMode="auto">
          <a:xfrm>
            <a:off x="511175" y="1412875"/>
            <a:ext cx="3597275" cy="4037013"/>
            <a:chOff x="322" y="890"/>
            <a:chExt cx="2266" cy="2543"/>
          </a:xfrm>
        </p:grpSpPr>
        <p:sp>
          <p:nvSpPr>
            <p:cNvPr id="60481" name="Oval 2113"/>
            <p:cNvSpPr>
              <a:spLocks noChangeArrowheads="1"/>
            </p:cNvSpPr>
            <p:nvPr/>
          </p:nvSpPr>
          <p:spPr bwMode="auto">
            <a:xfrm>
              <a:off x="748" y="890"/>
              <a:ext cx="1840" cy="236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2" name="Rectangle 2114"/>
            <p:cNvSpPr>
              <a:spLocks noChangeArrowheads="1"/>
            </p:cNvSpPr>
            <p:nvPr/>
          </p:nvSpPr>
          <p:spPr bwMode="auto">
            <a:xfrm>
              <a:off x="1572" y="2226"/>
              <a:ext cx="136" cy="78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3" name="Oval 2115"/>
            <p:cNvSpPr>
              <a:spLocks noChangeArrowheads="1"/>
            </p:cNvSpPr>
            <p:nvPr/>
          </p:nvSpPr>
          <p:spPr bwMode="auto">
            <a:xfrm>
              <a:off x="1500" y="2026"/>
              <a:ext cx="280" cy="44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4" name="Oval 2116"/>
            <p:cNvSpPr>
              <a:spLocks noChangeArrowheads="1"/>
            </p:cNvSpPr>
            <p:nvPr/>
          </p:nvSpPr>
          <p:spPr bwMode="auto">
            <a:xfrm>
              <a:off x="1668" y="2114"/>
              <a:ext cx="40" cy="6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5" name="Oval 2117"/>
            <p:cNvSpPr>
              <a:spLocks noChangeArrowheads="1"/>
            </p:cNvSpPr>
            <p:nvPr/>
          </p:nvSpPr>
          <p:spPr bwMode="auto">
            <a:xfrm>
              <a:off x="1564" y="2114"/>
              <a:ext cx="40" cy="6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6" name="Oval 2118"/>
            <p:cNvSpPr>
              <a:spLocks noChangeArrowheads="1"/>
            </p:cNvSpPr>
            <p:nvPr/>
          </p:nvSpPr>
          <p:spPr bwMode="auto">
            <a:xfrm>
              <a:off x="1612" y="1066"/>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7" name="Oval 2119"/>
            <p:cNvSpPr>
              <a:spLocks noChangeArrowheads="1"/>
            </p:cNvSpPr>
            <p:nvPr/>
          </p:nvSpPr>
          <p:spPr bwMode="auto">
            <a:xfrm>
              <a:off x="1892" y="1330"/>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8" name="Oval 2120"/>
            <p:cNvSpPr>
              <a:spLocks noChangeArrowheads="1"/>
            </p:cNvSpPr>
            <p:nvPr/>
          </p:nvSpPr>
          <p:spPr bwMode="auto">
            <a:xfrm>
              <a:off x="1244" y="1322"/>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89" name="Oval 2121"/>
            <p:cNvSpPr>
              <a:spLocks noChangeArrowheads="1"/>
            </p:cNvSpPr>
            <p:nvPr/>
          </p:nvSpPr>
          <p:spPr bwMode="auto">
            <a:xfrm>
              <a:off x="2100" y="1706"/>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0" name="Oval 2122"/>
            <p:cNvSpPr>
              <a:spLocks noChangeArrowheads="1"/>
            </p:cNvSpPr>
            <p:nvPr/>
          </p:nvSpPr>
          <p:spPr bwMode="auto">
            <a:xfrm>
              <a:off x="1100" y="1730"/>
              <a:ext cx="192" cy="2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1" name="Oval 2123"/>
            <p:cNvSpPr>
              <a:spLocks noChangeArrowheads="1"/>
            </p:cNvSpPr>
            <p:nvPr/>
          </p:nvSpPr>
          <p:spPr bwMode="auto">
            <a:xfrm>
              <a:off x="1364" y="1682"/>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2" name="Oval 2124"/>
            <p:cNvSpPr>
              <a:spLocks noChangeArrowheads="1"/>
            </p:cNvSpPr>
            <p:nvPr/>
          </p:nvSpPr>
          <p:spPr bwMode="auto">
            <a:xfrm>
              <a:off x="1540" y="1586"/>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3" name="Oval 2125"/>
            <p:cNvSpPr>
              <a:spLocks noChangeArrowheads="1"/>
            </p:cNvSpPr>
            <p:nvPr/>
          </p:nvSpPr>
          <p:spPr bwMode="auto">
            <a:xfrm>
              <a:off x="1548" y="1378"/>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4" name="Oval 2126"/>
            <p:cNvSpPr>
              <a:spLocks noChangeArrowheads="1"/>
            </p:cNvSpPr>
            <p:nvPr/>
          </p:nvSpPr>
          <p:spPr bwMode="auto">
            <a:xfrm>
              <a:off x="1668" y="1594"/>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5" name="Oval 2127"/>
            <p:cNvSpPr>
              <a:spLocks noChangeArrowheads="1"/>
            </p:cNvSpPr>
            <p:nvPr/>
          </p:nvSpPr>
          <p:spPr bwMode="auto">
            <a:xfrm>
              <a:off x="1964" y="1738"/>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6" name="Oval 2128"/>
            <p:cNvSpPr>
              <a:spLocks noChangeArrowheads="1"/>
            </p:cNvSpPr>
            <p:nvPr/>
          </p:nvSpPr>
          <p:spPr bwMode="auto">
            <a:xfrm>
              <a:off x="1748" y="1778"/>
              <a:ext cx="32" cy="4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7" name="Freeform 2129"/>
            <p:cNvSpPr>
              <a:spLocks/>
            </p:cNvSpPr>
            <p:nvPr/>
          </p:nvSpPr>
          <p:spPr bwMode="auto">
            <a:xfrm>
              <a:off x="1260" y="1450"/>
              <a:ext cx="153" cy="33"/>
            </a:xfrm>
            <a:custGeom>
              <a:avLst/>
              <a:gdLst>
                <a:gd name="T0" fmla="*/ 0 w 153"/>
                <a:gd name="T1" fmla="*/ 0 h 33"/>
                <a:gd name="T2" fmla="*/ 16 w 153"/>
                <a:gd name="T3" fmla="*/ 8 h 33"/>
                <a:gd name="T4" fmla="*/ 32 w 153"/>
                <a:gd name="T5" fmla="*/ 0 h 33"/>
                <a:gd name="T6" fmla="*/ 48 w 153"/>
                <a:gd name="T7" fmla="*/ 8 h 33"/>
                <a:gd name="T8" fmla="*/ 64 w 153"/>
                <a:gd name="T9" fmla="*/ 8 h 33"/>
                <a:gd name="T10" fmla="*/ 72 w 153"/>
                <a:gd name="T11" fmla="*/ 24 h 33"/>
                <a:gd name="T12" fmla="*/ 88 w 153"/>
                <a:gd name="T13" fmla="*/ 32 h 33"/>
                <a:gd name="T14" fmla="*/ 96 w 153"/>
                <a:gd name="T15" fmla="*/ 16 h 33"/>
                <a:gd name="T16" fmla="*/ 104 w 153"/>
                <a:gd name="T17" fmla="*/ 0 h 33"/>
                <a:gd name="T18" fmla="*/ 120 w 153"/>
                <a:gd name="T19" fmla="*/ 0 h 33"/>
                <a:gd name="T20" fmla="*/ 136 w 153"/>
                <a:gd name="T21" fmla="*/ 0 h 33"/>
                <a:gd name="T22" fmla="*/ 152 w 15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33">
                  <a:moveTo>
                    <a:pt x="0" y="0"/>
                  </a:moveTo>
                  <a:lnTo>
                    <a:pt x="16" y="8"/>
                  </a:lnTo>
                  <a:lnTo>
                    <a:pt x="32" y="0"/>
                  </a:lnTo>
                  <a:lnTo>
                    <a:pt x="48" y="8"/>
                  </a:lnTo>
                  <a:lnTo>
                    <a:pt x="64" y="8"/>
                  </a:lnTo>
                  <a:lnTo>
                    <a:pt x="72" y="24"/>
                  </a:lnTo>
                  <a:lnTo>
                    <a:pt x="88" y="32"/>
                  </a:lnTo>
                  <a:lnTo>
                    <a:pt x="96" y="16"/>
                  </a:lnTo>
                  <a:lnTo>
                    <a:pt x="104" y="0"/>
                  </a:lnTo>
                  <a:lnTo>
                    <a:pt x="120" y="0"/>
                  </a:lnTo>
                  <a:lnTo>
                    <a:pt x="136" y="0"/>
                  </a:lnTo>
                  <a:lnTo>
                    <a:pt x="152"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FFFFFF"/>
                </a:solidFill>
              </a:endParaRPr>
            </a:p>
          </p:txBody>
        </p:sp>
        <p:sp>
          <p:nvSpPr>
            <p:cNvPr id="60498" name="Line 2130"/>
            <p:cNvSpPr>
              <a:spLocks noChangeShapeType="1"/>
            </p:cNvSpPr>
            <p:nvPr/>
          </p:nvSpPr>
          <p:spPr bwMode="auto">
            <a:xfrm flipV="1">
              <a:off x="1660" y="1114"/>
              <a:ext cx="128" cy="144"/>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499" name="Line 2131"/>
            <p:cNvSpPr>
              <a:spLocks noChangeShapeType="1"/>
            </p:cNvSpPr>
            <p:nvPr/>
          </p:nvSpPr>
          <p:spPr bwMode="auto">
            <a:xfrm flipV="1">
              <a:off x="1980" y="1330"/>
              <a:ext cx="0" cy="16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500" name="Oval 2132"/>
            <p:cNvSpPr>
              <a:spLocks noChangeArrowheads="1"/>
            </p:cNvSpPr>
            <p:nvPr/>
          </p:nvSpPr>
          <p:spPr bwMode="auto">
            <a:xfrm>
              <a:off x="628" y="2194"/>
              <a:ext cx="280" cy="34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501" name="Oval 2133"/>
            <p:cNvSpPr>
              <a:spLocks noChangeArrowheads="1"/>
            </p:cNvSpPr>
            <p:nvPr/>
          </p:nvSpPr>
          <p:spPr bwMode="auto">
            <a:xfrm>
              <a:off x="724" y="2330"/>
              <a:ext cx="80" cy="96"/>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60502" name="Rectangle 2134"/>
            <p:cNvSpPr>
              <a:spLocks noChangeArrowheads="1"/>
            </p:cNvSpPr>
            <p:nvPr/>
          </p:nvSpPr>
          <p:spPr bwMode="auto">
            <a:xfrm>
              <a:off x="322" y="2851"/>
              <a:ext cx="733"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i="1">
                  <a:solidFill>
                    <a:srgbClr val="FFFFFF"/>
                  </a:solidFill>
                  <a:latin typeface="Arial" charset="0"/>
                </a:rPr>
                <a:t>U/C horn</a:t>
              </a:r>
            </a:p>
            <a:p>
              <a:pPr eaLnBrk="0" hangingPunct="0"/>
              <a:r>
                <a:rPr lang="en-US" sz="1800" i="1">
                  <a:solidFill>
                    <a:srgbClr val="FFFFFF"/>
                  </a:solidFill>
                  <a:latin typeface="Arial" charset="0"/>
                </a:rPr>
                <a:t>cut-out </a:t>
              </a:r>
            </a:p>
            <a:p>
              <a:pPr eaLnBrk="0" hangingPunct="0"/>
              <a:r>
                <a:rPr lang="en-US" sz="1800" i="1">
                  <a:solidFill>
                    <a:srgbClr val="FFFFFF"/>
                  </a:solidFill>
                  <a:latin typeface="Arial" charset="0"/>
                </a:rPr>
                <a:t>button </a:t>
              </a:r>
            </a:p>
          </p:txBody>
        </p:sp>
        <p:sp>
          <p:nvSpPr>
            <p:cNvPr id="60503" name="Line 2135"/>
            <p:cNvSpPr>
              <a:spLocks noChangeShapeType="1"/>
            </p:cNvSpPr>
            <p:nvPr/>
          </p:nvSpPr>
          <p:spPr bwMode="auto">
            <a:xfrm flipV="1">
              <a:off x="516" y="2562"/>
              <a:ext cx="168" cy="30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grpSp>
      <p:sp>
        <p:nvSpPr>
          <p:cNvPr id="60506" name="Rectangle 2138"/>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3101652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0"/>
            <a:ext cx="4868863"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0" name="Text Box 4"/>
          <p:cNvSpPr txBox="1">
            <a:spLocks noChangeArrowheads="1"/>
          </p:cNvSpPr>
          <p:nvPr/>
        </p:nvSpPr>
        <p:spPr bwMode="auto">
          <a:xfrm>
            <a:off x="63443" y="5729751"/>
            <a:ext cx="8583728" cy="9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eaLnBrk="0" hangingPunct="0"/>
            <a:r>
              <a:rPr lang="en-US" sz="2800" dirty="0">
                <a:solidFill>
                  <a:srgbClr val="FFFFFF"/>
                </a:solidFill>
                <a:latin typeface="Comic Sans MS" charset="0"/>
              </a:rPr>
              <a:t>Darn these hooves! I hit the wrong switch again!</a:t>
            </a:r>
            <a:br>
              <a:rPr lang="en-US" sz="2800" dirty="0">
                <a:solidFill>
                  <a:srgbClr val="FFFFFF"/>
                </a:solidFill>
                <a:latin typeface="Comic Sans MS" charset="0"/>
              </a:rPr>
            </a:br>
            <a:r>
              <a:rPr lang="en-US" sz="2800" dirty="0">
                <a:solidFill>
                  <a:srgbClr val="FFFFFF"/>
                </a:solidFill>
                <a:latin typeface="Comic Sans MS" charset="0"/>
              </a:rPr>
              <a:t>Who designs these instrument panels, raccoons?</a:t>
            </a:r>
            <a:endParaRPr lang="en-US" sz="1800" b="1" dirty="0">
              <a:solidFill>
                <a:srgbClr val="FFFFFF"/>
              </a:solidFill>
              <a:latin typeface="Brush Script MT" charset="0"/>
            </a:endParaRPr>
          </a:p>
        </p:txBody>
      </p:sp>
    </p:spTree>
    <p:extLst>
      <p:ext uri="{BB962C8B-B14F-4D97-AF65-F5344CB8AC3E}">
        <p14:creationId xmlns:p14="http://schemas.microsoft.com/office/powerpoint/2010/main" val="21919871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716338"/>
            <a:ext cx="2759075" cy="29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845" name="Rectangle 5"/>
          <p:cNvSpPr>
            <a:spLocks noGrp="1" noChangeArrowheads="1"/>
          </p:cNvSpPr>
          <p:nvPr>
            <p:ph type="title"/>
          </p:nvPr>
        </p:nvSpPr>
        <p:spPr/>
        <p:txBody>
          <a:bodyPr>
            <a:normAutofit fontScale="90000"/>
          </a:bodyPr>
          <a:lstStyle/>
          <a:p>
            <a:r>
              <a:rPr lang="en-US" dirty="0" smtClean="0"/>
              <a:t>Motorway Communication System</a:t>
            </a:r>
            <a:endParaRPr lang="en-US" dirty="0"/>
          </a:p>
        </p:txBody>
      </p:sp>
      <p:sp>
        <p:nvSpPr>
          <p:cNvPr id="35846" name="Rectangle 6"/>
          <p:cNvSpPr>
            <a:spLocks noGrp="1" noChangeArrowheads="1"/>
          </p:cNvSpPr>
          <p:nvPr>
            <p:ph type="body" idx="1"/>
          </p:nvPr>
        </p:nvSpPr>
        <p:spPr/>
        <p:txBody>
          <a:bodyPr>
            <a:normAutofit fontScale="85000" lnSpcReduction="20000"/>
          </a:bodyPr>
          <a:lstStyle/>
          <a:p>
            <a:r>
              <a:rPr lang="en-US" dirty="0"/>
              <a:t>Britain 1976 </a:t>
            </a:r>
          </a:p>
          <a:p>
            <a:pPr lvl="1"/>
            <a:r>
              <a:rPr lang="en-US" dirty="0"/>
              <a:t>Motorway communication system operated 40% of </a:t>
            </a:r>
            <a:r>
              <a:rPr lang="en-US" dirty="0" smtClean="0"/>
              <a:t>its </a:t>
            </a:r>
            <a:r>
              <a:rPr lang="en-US" dirty="0"/>
              <a:t>highways</a:t>
            </a:r>
          </a:p>
          <a:p>
            <a:pPr lvl="1"/>
            <a:r>
              <a:rPr lang="en-US" dirty="0"/>
              <a:t>police controlled it in real time to </a:t>
            </a:r>
          </a:p>
          <a:p>
            <a:pPr lvl="2"/>
            <a:r>
              <a:rPr lang="en-US" dirty="0"/>
              <a:t>change lane signs, direction signs, speed limits, </a:t>
            </a:r>
            <a:r>
              <a:rPr lang="en-US" dirty="0" err="1"/>
              <a:t>etc</a:t>
            </a:r>
            <a:endParaRPr lang="en-US" dirty="0"/>
          </a:p>
          <a:p>
            <a:pPr lvl="2">
              <a:buFontTx/>
              <a:buNone/>
            </a:pPr>
            <a:r>
              <a:rPr lang="en-US" dirty="0"/>
              <a:t/>
            </a:r>
            <a:br>
              <a:rPr lang="en-US" dirty="0"/>
            </a:br>
            <a:endParaRPr lang="en-US" dirty="0"/>
          </a:p>
          <a:p>
            <a:pPr lvl="1"/>
            <a:r>
              <a:rPr lang="en-US" dirty="0"/>
              <a:t>On December 10th, police failed to change the </a:t>
            </a:r>
            <a:br>
              <a:rPr lang="en-US" dirty="0"/>
            </a:br>
            <a:r>
              <a:rPr lang="en-US" dirty="0"/>
              <a:t>speed limit signs when fog descended</a:t>
            </a:r>
          </a:p>
          <a:p>
            <a:pPr lvl="2"/>
            <a:r>
              <a:rPr lang="en-US" dirty="0"/>
              <a:t>34 vehicles crashed</a:t>
            </a:r>
          </a:p>
          <a:p>
            <a:pPr lvl="2"/>
            <a:r>
              <a:rPr lang="en-US" dirty="0"/>
              <a:t>3 people killed</a:t>
            </a:r>
          </a:p>
          <a:p>
            <a:pPr lvl="2"/>
            <a:r>
              <a:rPr lang="en-US" dirty="0"/>
              <a:t>11 people injured and trapped in their vehicles </a:t>
            </a:r>
          </a:p>
          <a:p>
            <a:pPr lvl="2"/>
            <a:r>
              <a:rPr lang="en-US" dirty="0"/>
              <a:t>motorway closed for 6.5 hours</a:t>
            </a:r>
          </a:p>
        </p:txBody>
      </p:sp>
      <p:sp>
        <p:nvSpPr>
          <p:cNvPr id="35847" name="Rectangle 7"/>
          <p:cNvSpPr>
            <a:spLocks noChangeArrowheads="1"/>
          </p:cNvSpPr>
          <p:nvPr/>
        </p:nvSpPr>
        <p:spPr bwMode="auto">
          <a:xfrm>
            <a:off x="0" y="6669088"/>
            <a:ext cx="19796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Slide ideas from David Hill</a:t>
            </a:r>
            <a:endParaRPr lang="en-US" sz="900" i="1">
              <a:solidFill>
                <a:srgbClr val="000066"/>
              </a:solidFill>
            </a:endParaRPr>
          </a:p>
        </p:txBody>
      </p:sp>
    </p:spTree>
    <p:extLst>
      <p:ext uri="{BB962C8B-B14F-4D97-AF65-F5344CB8AC3E}">
        <p14:creationId xmlns:p14="http://schemas.microsoft.com/office/powerpoint/2010/main" val="1420759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2075" tIns="46038" rIns="92075" bIns="46038"/>
          <a:lstStyle/>
          <a:p>
            <a:r>
              <a:rPr lang="en-US" dirty="0"/>
              <a:t>Some quotes</a:t>
            </a:r>
          </a:p>
        </p:txBody>
      </p:sp>
      <p:sp>
        <p:nvSpPr>
          <p:cNvPr id="37891" name="Rectangle 3"/>
          <p:cNvSpPr>
            <a:spLocks noGrp="1" noChangeArrowheads="1"/>
          </p:cNvSpPr>
          <p:nvPr>
            <p:ph type="body" idx="1"/>
          </p:nvPr>
        </p:nvSpPr>
        <p:spPr>
          <a:noFill/>
          <a:ln/>
        </p:spPr>
        <p:txBody>
          <a:bodyPr lIns="92075" tIns="46038" rIns="92075" bIns="46038">
            <a:normAutofit lnSpcReduction="10000"/>
          </a:bodyPr>
          <a:lstStyle/>
          <a:p>
            <a:pPr>
              <a:lnSpc>
                <a:spcPct val="90000"/>
              </a:lnSpc>
            </a:pPr>
            <a:r>
              <a:rPr lang="en-US" sz="2000"/>
              <a:t>Police (at inquest)</a:t>
            </a:r>
          </a:p>
          <a:p>
            <a:pPr lvl="1">
              <a:lnSpc>
                <a:spcPct val="90000"/>
              </a:lnSpc>
            </a:pPr>
            <a:r>
              <a:rPr lang="ja-JP" altLang="en-US" sz="1600">
                <a:latin typeface="Arial"/>
              </a:rPr>
              <a:t>“</a:t>
            </a:r>
            <a:r>
              <a:rPr lang="en-US" sz="1600"/>
              <a:t>The system did not accept the instruction</a:t>
            </a:r>
            <a:r>
              <a:rPr lang="ja-JP" altLang="en-US" sz="1600">
                <a:latin typeface="Arial"/>
              </a:rPr>
              <a:t>”</a:t>
            </a:r>
            <a:r>
              <a:rPr lang="en-US" sz="1600"/>
              <a:t/>
            </a:r>
            <a:br>
              <a:rPr lang="en-US" sz="1600"/>
            </a:br>
            <a:endParaRPr lang="en-US" sz="1600"/>
          </a:p>
          <a:p>
            <a:pPr>
              <a:lnSpc>
                <a:spcPct val="90000"/>
              </a:lnSpc>
            </a:pPr>
            <a:r>
              <a:rPr lang="en-US" sz="2000"/>
              <a:t>Dept of Transport (after examining computer logs)</a:t>
            </a:r>
          </a:p>
          <a:p>
            <a:pPr lvl="1">
              <a:lnSpc>
                <a:spcPct val="90000"/>
              </a:lnSpc>
            </a:pPr>
            <a:r>
              <a:rPr lang="ja-JP" altLang="en-US" sz="1600">
                <a:latin typeface="Arial"/>
              </a:rPr>
              <a:t>“</a:t>
            </a:r>
            <a:r>
              <a:rPr lang="en-US" sz="1600"/>
              <a:t>There is no evidence of technical failure</a:t>
            </a:r>
            <a:r>
              <a:rPr lang="ja-JP" altLang="en-US" sz="1600">
                <a:latin typeface="Arial"/>
              </a:rPr>
              <a:t>”</a:t>
            </a:r>
            <a:r>
              <a:rPr lang="en-US" sz="1600"/>
              <a:t/>
            </a:r>
            <a:br>
              <a:rPr lang="en-US" sz="1600"/>
            </a:br>
            <a:endParaRPr lang="en-US" sz="1600"/>
          </a:p>
          <a:p>
            <a:pPr>
              <a:lnSpc>
                <a:spcPct val="90000"/>
              </a:lnSpc>
            </a:pPr>
            <a:r>
              <a:rPr lang="en-US" sz="2000"/>
              <a:t>System designers</a:t>
            </a:r>
          </a:p>
          <a:p>
            <a:pPr lvl="1">
              <a:lnSpc>
                <a:spcPct val="90000"/>
              </a:lnSpc>
            </a:pPr>
            <a:r>
              <a:rPr lang="en-US" sz="1600"/>
              <a:t>after emphasizing that they have no responsibility for the system</a:t>
            </a:r>
          </a:p>
          <a:p>
            <a:pPr lvl="2">
              <a:lnSpc>
                <a:spcPct val="90000"/>
              </a:lnSpc>
            </a:pPr>
            <a:r>
              <a:rPr lang="ja-JP" altLang="en-US" sz="1400">
                <a:latin typeface="Arial"/>
              </a:rPr>
              <a:t>“</a:t>
            </a:r>
            <a:r>
              <a:rPr lang="en-US" sz="1400"/>
              <a:t>We supplied it over 5 years ago and have never been called </a:t>
            </a:r>
            <a:br>
              <a:rPr lang="en-US" sz="1400"/>
            </a:br>
            <a:r>
              <a:rPr lang="en-US" sz="1400"/>
              <a:t>  to look at that problem</a:t>
            </a:r>
            <a:r>
              <a:rPr lang="ja-JP" altLang="en-US" sz="1400">
                <a:latin typeface="Arial"/>
              </a:rPr>
              <a:t>”</a:t>
            </a:r>
            <a:r>
              <a:rPr lang="en-US" sz="1400"/>
              <a:t/>
            </a:r>
            <a:br>
              <a:rPr lang="en-US" sz="1400"/>
            </a:br>
            <a:endParaRPr lang="en-US" sz="1400"/>
          </a:p>
          <a:p>
            <a:pPr>
              <a:lnSpc>
                <a:spcPct val="90000"/>
              </a:lnSpc>
            </a:pPr>
            <a:r>
              <a:rPr lang="en-US" sz="2000"/>
              <a:t>The Coroner</a:t>
            </a:r>
            <a:r>
              <a:rPr lang="ja-JP" altLang="en-US" sz="2000">
                <a:latin typeface="Arial"/>
              </a:rPr>
              <a:t>’</a:t>
            </a:r>
            <a:r>
              <a:rPr lang="en-US" sz="2000"/>
              <a:t>s court</a:t>
            </a:r>
          </a:p>
          <a:p>
            <a:pPr lvl="1">
              <a:lnSpc>
                <a:spcPct val="90000"/>
              </a:lnSpc>
            </a:pPr>
            <a:r>
              <a:rPr lang="en-US" sz="1600"/>
              <a:t>judged it as "operator error"</a:t>
            </a:r>
          </a:p>
          <a:p>
            <a:pPr lvl="2">
              <a:lnSpc>
                <a:spcPct val="90000"/>
              </a:lnSpc>
            </a:pPr>
            <a:r>
              <a:rPr lang="en-US" sz="1400"/>
              <a:t>the police operator:</a:t>
            </a:r>
          </a:p>
          <a:p>
            <a:pPr lvl="2">
              <a:lnSpc>
                <a:spcPct val="90000"/>
              </a:lnSpc>
              <a:buFontTx/>
              <a:buNone/>
            </a:pPr>
            <a:r>
              <a:rPr lang="en-US" sz="1400"/>
              <a:t>    </a:t>
            </a:r>
            <a:r>
              <a:rPr lang="ja-JP" altLang="en-US" sz="1400">
                <a:latin typeface="Arial"/>
              </a:rPr>
              <a:t>“</a:t>
            </a:r>
            <a:r>
              <a:rPr lang="en-US" sz="1400"/>
              <a:t>failed to follow written instructions for entering the relevant data</a:t>
            </a:r>
            <a:r>
              <a:rPr lang="ja-JP" altLang="en-US" sz="1400">
                <a:latin typeface="Arial"/>
              </a:rPr>
              <a:t>”</a:t>
            </a:r>
            <a:endParaRPr lang="en-US" sz="1400"/>
          </a:p>
          <a:p>
            <a:pPr>
              <a:lnSpc>
                <a:spcPct val="90000"/>
              </a:lnSpc>
            </a:pPr>
            <a:r>
              <a:rPr lang="en-US" sz="2000"/>
              <a:t/>
            </a:r>
            <a:br>
              <a:rPr lang="en-US" sz="2000"/>
            </a:br>
            <a:r>
              <a:rPr lang="en-US" sz="2800" i="1"/>
              <a:t>Where have we heard this before?</a:t>
            </a:r>
            <a:endParaRPr lang="en-US" sz="2800"/>
          </a:p>
        </p:txBody>
      </p:sp>
      <p:sp>
        <p:nvSpPr>
          <p:cNvPr id="37895" name="AutoShape 7"/>
          <p:cNvSpPr>
            <a:spLocks noChangeArrowheads="1"/>
          </p:cNvSpPr>
          <p:nvPr/>
        </p:nvSpPr>
        <p:spPr bwMode="auto">
          <a:xfrm>
            <a:off x="7926388" y="4054475"/>
            <a:ext cx="1139825" cy="882650"/>
          </a:xfrm>
          <a:prstGeom prst="wedgeEllipseCallout">
            <a:avLst>
              <a:gd name="adj1" fmla="val -27019"/>
              <a:gd name="adj2" fmla="val 88671"/>
            </a:avLst>
          </a:prstGeom>
          <a:solidFill>
            <a:srgbClr val="FFFF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lgn="ctr" eaLnBrk="0" hangingPunct="0"/>
            <a:r>
              <a:rPr lang="en-US" sz="1800" b="1">
                <a:latin typeface="Arial" charset="0"/>
              </a:rPr>
              <a:t>Not me!</a:t>
            </a:r>
          </a:p>
        </p:txBody>
      </p:sp>
      <p:graphicFrame>
        <p:nvGraphicFramePr>
          <p:cNvPr id="37896" name="Object 8"/>
          <p:cNvGraphicFramePr>
            <a:graphicFrameLocks noChangeAspect="1"/>
          </p:cNvGraphicFramePr>
          <p:nvPr/>
        </p:nvGraphicFramePr>
        <p:xfrm>
          <a:off x="7092950" y="5313363"/>
          <a:ext cx="1828800" cy="1544637"/>
        </p:xfrm>
        <a:graphic>
          <a:graphicData uri="http://schemas.openxmlformats.org/presentationml/2006/ole">
            <mc:AlternateContent xmlns:mc="http://schemas.openxmlformats.org/markup-compatibility/2006">
              <mc:Choice xmlns:v="urn:schemas-microsoft-com:vml" Requires="v">
                <p:oleObj spid="_x0000_s24581" name="Clip" r:id="rId4" imgW="2286000" imgH="1930680" progId="MS_ClipArt_Gallery.2">
                  <p:embed/>
                </p:oleObj>
              </mc:Choice>
              <mc:Fallback>
                <p:oleObj name="Clip" r:id="rId4" imgW="2286000" imgH="1930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313363"/>
                        <a:ext cx="18288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50959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noFill/>
          <a:ln/>
        </p:spPr>
        <p:txBody>
          <a:bodyPr lIns="92075" tIns="46038" rIns="92075" bIns="46038"/>
          <a:lstStyle/>
          <a:p>
            <a:r>
              <a:rPr lang="en-US"/>
              <a:t>Example problems</a:t>
            </a:r>
          </a:p>
        </p:txBody>
      </p:sp>
      <p:sp>
        <p:nvSpPr>
          <p:cNvPr id="39939" name="Rectangle 1027"/>
          <p:cNvSpPr>
            <a:spLocks noGrp="1" noChangeArrowheads="1"/>
          </p:cNvSpPr>
          <p:nvPr>
            <p:ph type="body" idx="1"/>
          </p:nvPr>
        </p:nvSpPr>
        <p:spPr>
          <a:noFill/>
          <a:ln/>
        </p:spPr>
        <p:txBody>
          <a:bodyPr lIns="92075" tIns="46038" rIns="92075" bIns="46038">
            <a:normAutofit lnSpcReduction="10000"/>
          </a:bodyPr>
          <a:lstStyle/>
          <a:p>
            <a:r>
              <a:rPr lang="en-US" sz="2000"/>
              <a:t>cryptic input codes</a:t>
            </a:r>
          </a:p>
          <a:p>
            <a:pPr lvl="1"/>
            <a:r>
              <a:rPr lang="en-US" sz="1600"/>
              <a:t>XR300/1: change (X)  sign 300 on highway M5 (R) to code 1 </a:t>
            </a:r>
          </a:p>
          <a:p>
            <a:pPr lvl="1"/>
            <a:r>
              <a:rPr lang="en-US" sz="1600"/>
              <a:t>i.e. change particular sign to indicate fog condition</a:t>
            </a:r>
            <a:br>
              <a:rPr lang="en-US" sz="1600"/>
            </a:br>
            <a:endParaRPr lang="en-US" sz="1600"/>
          </a:p>
          <a:p>
            <a:r>
              <a:rPr lang="en-US" sz="2000"/>
              <a:t>no feedback</a:t>
            </a:r>
          </a:p>
          <a:p>
            <a:pPr lvl="1"/>
            <a:r>
              <a:rPr lang="en-US" sz="1600"/>
              <a:t>operator entered command, no visible effect of system response</a:t>
            </a:r>
            <a:br>
              <a:rPr lang="en-US" sz="1600"/>
            </a:br>
            <a:endParaRPr lang="en-US" sz="1600"/>
          </a:p>
          <a:p>
            <a:r>
              <a:rPr lang="en-US" sz="2000"/>
              <a:t>cryptic error messages</a:t>
            </a:r>
          </a:p>
          <a:p>
            <a:pPr lvl="1"/>
            <a:r>
              <a:rPr lang="ja-JP" altLang="en-US" sz="1600">
                <a:latin typeface="Arial"/>
              </a:rPr>
              <a:t>“</a:t>
            </a:r>
            <a:r>
              <a:rPr lang="en-US" sz="1600"/>
              <a:t>Error code 7</a:t>
            </a:r>
            <a:r>
              <a:rPr lang="ja-JP" altLang="en-US" sz="1600">
                <a:latin typeface="Arial"/>
              </a:rPr>
              <a:t>”</a:t>
            </a:r>
            <a:endParaRPr lang="en-US" sz="1600"/>
          </a:p>
          <a:p>
            <a:r>
              <a:rPr lang="en-US" sz="2000"/>
              <a:t/>
            </a:r>
            <a:br>
              <a:rPr lang="en-US" sz="2000"/>
            </a:br>
            <a:r>
              <a:rPr lang="en-US" sz="2000"/>
              <a:t>teletype machine was old, text illegible</a:t>
            </a:r>
          </a:p>
          <a:p>
            <a:pPr lvl="1"/>
            <a:r>
              <a:rPr lang="en-US" sz="1600"/>
              <a:t>people could not see what they typed or system</a:t>
            </a:r>
            <a:r>
              <a:rPr lang="ja-JP" altLang="en-US" sz="1600">
                <a:latin typeface="Arial"/>
              </a:rPr>
              <a:t>’</a:t>
            </a:r>
            <a:r>
              <a:rPr lang="en-US" sz="1600"/>
              <a:t>s reply</a:t>
            </a:r>
            <a:br>
              <a:rPr lang="en-US" sz="1600"/>
            </a:br>
            <a:endParaRPr lang="en-US" sz="1600"/>
          </a:p>
          <a:p>
            <a:r>
              <a:rPr lang="en-US" sz="2000"/>
              <a:t>operator overloaded with other chores</a:t>
            </a:r>
          </a:p>
          <a:p>
            <a:pPr lvl="1"/>
            <a:r>
              <a:rPr lang="en-US" sz="1600"/>
              <a:t>also handled radio and telephone traffic</a:t>
            </a:r>
          </a:p>
        </p:txBody>
      </p:sp>
    </p:spTree>
    <p:extLst>
      <p:ext uri="{BB962C8B-B14F-4D97-AF65-F5344CB8AC3E}">
        <p14:creationId xmlns:p14="http://schemas.microsoft.com/office/powerpoint/2010/main" val="561205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48" descr="jd_hdo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65" y="468128"/>
            <a:ext cx="5850427" cy="4234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7" descr="100-0007_AUT_G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317" y="4124325"/>
            <a:ext cx="4883150"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87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noFill/>
          <a:ln/>
        </p:spPr>
        <p:txBody>
          <a:bodyPr lIns="92075" tIns="46038" rIns="92075" bIns="46038">
            <a:normAutofit/>
          </a:bodyPr>
          <a:lstStyle/>
          <a:p>
            <a:r>
              <a:rPr lang="en-US" dirty="0" smtClean="0"/>
              <a:t>The single </a:t>
            </a:r>
            <a:r>
              <a:rPr lang="en-US" dirty="0"/>
              <a:t>key press</a:t>
            </a:r>
          </a:p>
        </p:txBody>
      </p:sp>
      <p:sp>
        <p:nvSpPr>
          <p:cNvPr id="44035" name="Rectangle 1027"/>
          <p:cNvSpPr>
            <a:spLocks noGrp="1" noChangeArrowheads="1"/>
          </p:cNvSpPr>
          <p:nvPr>
            <p:ph type="body" idx="1"/>
          </p:nvPr>
        </p:nvSpPr>
        <p:spPr>
          <a:xfrm>
            <a:off x="468313" y="1773238"/>
            <a:ext cx="7170737" cy="3821112"/>
          </a:xfrm>
          <a:noFill/>
          <a:ln/>
        </p:spPr>
        <p:txBody>
          <a:bodyPr lIns="92075" tIns="46038" rIns="92075" bIns="46038">
            <a:normAutofit lnSpcReduction="10000"/>
          </a:bodyPr>
          <a:lstStyle/>
          <a:p>
            <a:r>
              <a:rPr lang="en-US"/>
              <a:t> from InfoWorld, Dec </a:t>
            </a:r>
            <a:r>
              <a:rPr lang="ja-JP" altLang="en-US">
                <a:latin typeface="Arial"/>
              </a:rPr>
              <a:t>’</a:t>
            </a:r>
            <a:r>
              <a:rPr lang="en-US"/>
              <a:t>86</a:t>
            </a:r>
          </a:p>
          <a:p>
            <a:pPr lvl="1"/>
            <a:r>
              <a:rPr lang="ja-JP" altLang="en-US">
                <a:latin typeface="Arial"/>
              </a:rPr>
              <a:t>“</a:t>
            </a:r>
            <a:r>
              <a:rPr lang="en-US"/>
              <a:t>London—</a:t>
            </a:r>
            <a:br>
              <a:rPr lang="en-US"/>
            </a:br>
            <a:r>
              <a:rPr lang="en-US"/>
              <a:t/>
            </a:r>
            <a:br>
              <a:rPr lang="en-US"/>
            </a:br>
            <a:r>
              <a:rPr lang="en-US" sz="2000"/>
              <a:t>An inexperienced computer operator pressed the wrong key on a terminal in early December, causing chaos at the London Stock Exchange. The error at [the stockbrokers office] led to systems staff working through the night in an attempt to cure the problem</a:t>
            </a:r>
            <a:r>
              <a:rPr lang="ja-JP" altLang="en-US" sz="2000">
                <a:latin typeface="Arial"/>
              </a:rPr>
              <a:t>”</a:t>
            </a:r>
            <a:endParaRPr lang="en-US"/>
          </a:p>
          <a:p>
            <a:r>
              <a:rPr lang="en-US"/>
              <a:t/>
            </a:r>
            <a:br>
              <a:rPr lang="en-US"/>
            </a:br>
            <a:endParaRPr lang="en-US"/>
          </a:p>
        </p:txBody>
      </p:sp>
    </p:spTree>
    <p:extLst>
      <p:ext uri="{BB962C8B-B14F-4D97-AF65-F5344CB8AC3E}">
        <p14:creationId xmlns:p14="http://schemas.microsoft.com/office/powerpoint/2010/main" val="742773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noFill/>
          <a:ln/>
        </p:spPr>
        <p:txBody>
          <a:bodyPr lIns="92075" tIns="46038" rIns="92075" bIns="46038">
            <a:normAutofit/>
          </a:bodyPr>
          <a:lstStyle/>
          <a:p>
            <a:r>
              <a:rPr lang="en-US" dirty="0" smtClean="0"/>
              <a:t>More powerful key presses</a:t>
            </a:r>
            <a:endParaRPr lang="en-US" dirty="0"/>
          </a:p>
        </p:txBody>
      </p:sp>
      <p:sp>
        <p:nvSpPr>
          <p:cNvPr id="46083" name="Rectangle 1027"/>
          <p:cNvSpPr>
            <a:spLocks noGrp="1" noChangeArrowheads="1"/>
          </p:cNvSpPr>
          <p:nvPr>
            <p:ph type="body" idx="1"/>
          </p:nvPr>
        </p:nvSpPr>
        <p:spPr>
          <a:xfrm>
            <a:off x="684213" y="1787525"/>
            <a:ext cx="7920037" cy="3735388"/>
          </a:xfrm>
          <a:noFill/>
          <a:ln/>
        </p:spPr>
        <p:txBody>
          <a:bodyPr lIns="92075" tIns="46038" rIns="92075" bIns="46038">
            <a:normAutofit fontScale="92500"/>
          </a:bodyPr>
          <a:lstStyle/>
          <a:p>
            <a:r>
              <a:rPr lang="en-US"/>
              <a:t>from </a:t>
            </a:r>
            <a:r>
              <a:rPr lang="en-US" i="1"/>
              <a:t>Science</a:t>
            </a:r>
            <a:r>
              <a:rPr lang="en-US"/>
              <a:t> magazine</a:t>
            </a:r>
          </a:p>
          <a:p>
            <a:pPr lvl="1"/>
            <a:r>
              <a:rPr lang="en-US"/>
              <a:t>In 1988, the Soviet Union</a:t>
            </a:r>
            <a:r>
              <a:rPr lang="ja-JP" altLang="en-US">
                <a:latin typeface="Arial"/>
              </a:rPr>
              <a:t>’</a:t>
            </a:r>
            <a:r>
              <a:rPr lang="en-US"/>
              <a:t>s Phobos 1 satellite was lost on its way to Mars, when it went into a tumble from which it never recovered.</a:t>
            </a:r>
            <a:br>
              <a:rPr lang="en-US"/>
            </a:br>
            <a:r>
              <a:rPr lang="en-US"/>
              <a:t/>
            </a:r>
            <a:br>
              <a:rPr lang="en-US"/>
            </a:br>
            <a:r>
              <a:rPr lang="ja-JP" altLang="en-US" sz="2000">
                <a:latin typeface="Arial"/>
              </a:rPr>
              <a:t>“</a:t>
            </a:r>
            <a:r>
              <a:rPr lang="en-US" sz="2000"/>
              <a:t>not long after the launch, a ground controller omitted a single letter in a series of digital commands sent to the spacecraft. And </a:t>
            </a:r>
            <a:r>
              <a:rPr lang="en-US" sz="2000" i="1"/>
              <a:t>by malignant bad luck</a:t>
            </a:r>
            <a:r>
              <a:rPr lang="en-US" sz="2000"/>
              <a:t>, that omission caused the code to be mistranslated in such a way as to trigger the [ROM] test sequence [that was intended to be used only during checkout of the spacecraft on the ground]</a:t>
            </a:r>
            <a:r>
              <a:rPr lang="ja-JP" altLang="en-US" sz="2000">
                <a:latin typeface="Arial"/>
              </a:rPr>
              <a:t>”</a:t>
            </a:r>
            <a:endParaRPr lang="en-US"/>
          </a:p>
        </p:txBody>
      </p:sp>
    </p:spTree>
    <p:extLst>
      <p:ext uri="{BB962C8B-B14F-4D97-AF65-F5344CB8AC3E}">
        <p14:creationId xmlns:p14="http://schemas.microsoft.com/office/powerpoint/2010/main" val="1506353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Inane Dialog Boxes</a:t>
            </a:r>
            <a:endParaRPr lang="en-CA"/>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8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7830" name="Picture 6" descr="What if it's not 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581525"/>
            <a:ext cx="4125913" cy="1463675"/>
          </a:xfrm>
          <a:prstGeom prst="rect">
            <a:avLst/>
          </a:prstGeom>
          <a:noFill/>
          <a:extLst>
            <a:ext uri="{909E8E84-426E-40dd-AFC4-6F175D3DCCD1}">
              <a14:hiddenFill xmlns:a14="http://schemas.microsoft.com/office/drawing/2010/main">
                <a:solidFill>
                  <a:srgbClr val="FFFFFF"/>
                </a:solidFill>
              </a14:hiddenFill>
            </a:ext>
          </a:extLst>
        </p:spPr>
      </p:pic>
      <p:pic>
        <p:nvPicPr>
          <p:cNvPr id="77832" name="Picture 8" descr="A philosophical enig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16113"/>
            <a:ext cx="4354513" cy="1531937"/>
          </a:xfrm>
          <a:prstGeom prst="rect">
            <a:avLst/>
          </a:prstGeom>
          <a:noFill/>
          <a:extLst>
            <a:ext uri="{909E8E84-426E-40dd-AFC4-6F175D3DCCD1}">
              <a14:hiddenFill xmlns:a14="http://schemas.microsoft.com/office/drawing/2010/main">
                <a:solidFill>
                  <a:srgbClr val="FFFFFF"/>
                </a:solidFill>
              </a14:hiddenFill>
            </a:ext>
          </a:extLst>
        </p:spPr>
      </p:pic>
      <p:sp>
        <p:nvSpPr>
          <p:cNvPr id="77833" name="Text Box 9"/>
          <p:cNvSpPr txBox="1">
            <a:spLocks noChangeArrowheads="1"/>
          </p:cNvSpPr>
          <p:nvPr/>
        </p:nvSpPr>
        <p:spPr bwMode="auto">
          <a:xfrm>
            <a:off x="4724400" y="3544888"/>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1800">
                <a:solidFill>
                  <a:srgbClr val="FFFFFF"/>
                </a:solidFill>
              </a:rPr>
              <a:t>What happens when you </a:t>
            </a:r>
            <a:br>
              <a:rPr lang="en-US" sz="1800">
                <a:solidFill>
                  <a:srgbClr val="FFFFFF"/>
                </a:solidFill>
              </a:rPr>
            </a:br>
            <a:r>
              <a:rPr lang="en-US" sz="1800">
                <a:solidFill>
                  <a:srgbClr val="FFFFFF"/>
                </a:solidFill>
              </a:rPr>
              <a:t>cancel a cancelled operation?</a:t>
            </a:r>
            <a:endParaRPr lang="en-CA" sz="1800">
              <a:solidFill>
                <a:srgbClr val="FFFFFF"/>
              </a:solidFill>
            </a:endParaRPr>
          </a:p>
        </p:txBody>
      </p:sp>
      <p:sp>
        <p:nvSpPr>
          <p:cNvPr id="77834" name="Text Box 10"/>
          <p:cNvSpPr txBox="1">
            <a:spLocks noChangeArrowheads="1"/>
          </p:cNvSpPr>
          <p:nvPr/>
        </p:nvSpPr>
        <p:spPr bwMode="auto">
          <a:xfrm>
            <a:off x="395288" y="6076950"/>
            <a:ext cx="283736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a:solidFill>
                  <a:srgbClr val="FFFFFF"/>
                </a:solidFill>
              </a:rPr>
              <a:t>Do I have any choice in this?</a:t>
            </a:r>
            <a:endParaRPr lang="en-CA" sz="1800">
              <a:solidFill>
                <a:srgbClr val="FFFFFF"/>
              </a:solidFill>
            </a:endParaRPr>
          </a:p>
        </p:txBody>
      </p:sp>
      <p:sp>
        <p:nvSpPr>
          <p:cNvPr id="77835" name="Text Box 11"/>
          <p:cNvSpPr txBox="1">
            <a:spLocks noChangeArrowheads="1"/>
          </p:cNvSpPr>
          <p:nvPr/>
        </p:nvSpPr>
        <p:spPr bwMode="auto">
          <a:xfrm>
            <a:off x="247650" y="3363913"/>
            <a:ext cx="2998768"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800" dirty="0">
                <a:solidFill>
                  <a:srgbClr val="FFFFFF"/>
                </a:solidFill>
              </a:rPr>
              <a:t>Umm, thanks for the warning,</a:t>
            </a:r>
          </a:p>
          <a:p>
            <a:pPr eaLnBrk="0" hangingPunct="0"/>
            <a:r>
              <a:rPr lang="en-US" sz="1800" dirty="0">
                <a:solidFill>
                  <a:srgbClr val="FFFFFF"/>
                </a:solidFill>
              </a:rPr>
              <a:t>but what should I do?</a:t>
            </a:r>
            <a:endParaRPr lang="en-CA" sz="1800" dirty="0">
              <a:solidFill>
                <a:srgbClr val="FFFFFF"/>
              </a:solidFill>
            </a:endParaRPr>
          </a:p>
        </p:txBody>
      </p:sp>
      <p:pic>
        <p:nvPicPr>
          <p:cNvPr id="77837" name="Picture 13" descr="macr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581525"/>
            <a:ext cx="2835275" cy="1131888"/>
          </a:xfrm>
          <a:prstGeom prst="rect">
            <a:avLst/>
          </a:prstGeom>
          <a:noFill/>
          <a:extLst>
            <a:ext uri="{909E8E84-426E-40dd-AFC4-6F175D3DCCD1}">
              <a14:hiddenFill xmlns:a14="http://schemas.microsoft.com/office/drawing/2010/main">
                <a:solidFill>
                  <a:srgbClr val="FFFFFF"/>
                </a:solidFill>
              </a14:hiddenFill>
            </a:ext>
          </a:extLst>
        </p:spPr>
      </p:pic>
      <p:sp>
        <p:nvSpPr>
          <p:cNvPr id="77840" name="Text Box 16"/>
          <p:cNvSpPr txBox="1">
            <a:spLocks noChangeArrowheads="1"/>
          </p:cNvSpPr>
          <p:nvPr/>
        </p:nvSpPr>
        <p:spPr bwMode="auto">
          <a:xfrm>
            <a:off x="4716463" y="6092825"/>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1800">
                <a:solidFill>
                  <a:srgbClr val="FFFFFF"/>
                </a:solidFill>
              </a:rPr>
              <a:t>Uhhh… I give up on this one </a:t>
            </a:r>
            <a:endParaRPr lang="en-CA" sz="1800">
              <a:solidFill>
                <a:srgbClr val="FFFFFF"/>
              </a:solidFill>
            </a:endParaRPr>
          </a:p>
        </p:txBody>
      </p:sp>
      <p:sp>
        <p:nvSpPr>
          <p:cNvPr id="77842" name="Rectangle 18"/>
          <p:cNvSpPr>
            <a:spLocks noChangeArrowheads="1"/>
          </p:cNvSpPr>
          <p:nvPr/>
        </p:nvSpPr>
        <p:spPr bwMode="auto">
          <a:xfrm>
            <a:off x="0" y="6675438"/>
            <a:ext cx="9144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spAutoFit/>
          </a:bodyPr>
          <a:lstStyle/>
          <a:p>
            <a:pPr>
              <a:spcBef>
                <a:spcPct val="20000"/>
              </a:spcBef>
            </a:pPr>
            <a:r>
              <a:rPr lang="en-US" sz="900">
                <a:solidFill>
                  <a:schemeClr val="bg2"/>
                </a:solidFill>
              </a:rPr>
              <a:t>Some of these interfaces were posted on Interface Hall of Shame</a:t>
            </a:r>
            <a:endParaRPr lang="en-US" sz="900" i="1">
              <a:solidFill>
                <a:srgbClr val="000066"/>
              </a:solidFill>
            </a:endParaRPr>
          </a:p>
        </p:txBody>
      </p:sp>
    </p:spTree>
    <p:extLst>
      <p:ext uri="{BB962C8B-B14F-4D97-AF65-F5344CB8AC3E}">
        <p14:creationId xmlns:p14="http://schemas.microsoft.com/office/powerpoint/2010/main" val="10721125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Inane Dialog Boxes</a:t>
            </a:r>
            <a:endParaRPr lang="en-CA"/>
          </a:p>
        </p:txBody>
      </p:sp>
      <p:sp>
        <p:nvSpPr>
          <p:cNvPr id="78851" name="Rectangle 3"/>
          <p:cNvSpPr>
            <a:spLocks noGrp="1" noChangeArrowheads="1"/>
          </p:cNvSpPr>
          <p:nvPr>
            <p:ph type="body" idx="1"/>
          </p:nvPr>
        </p:nvSpPr>
        <p:spPr/>
        <p:txBody>
          <a:bodyPr/>
          <a:lstStyle/>
          <a:p>
            <a:r>
              <a:rPr lang="en-US"/>
              <a:t>These are too good not to show</a:t>
            </a:r>
            <a:endParaRPr lang="en-CA"/>
          </a:p>
        </p:txBody>
      </p:sp>
      <p:pic>
        <p:nvPicPr>
          <p:cNvPr id="78853" name="Picture 5" descr="Contradi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4754562" cy="1235075"/>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Platform Independent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2708275"/>
            <a:ext cx="4411662" cy="1760538"/>
          </a:xfrm>
          <a:prstGeom prst="rect">
            <a:avLst/>
          </a:prstGeom>
          <a:noFill/>
          <a:extLst>
            <a:ext uri="{909E8E84-426E-40dd-AFC4-6F175D3DCCD1}">
              <a14:hiddenFill xmlns:a14="http://schemas.microsoft.com/office/drawing/2010/main">
                <a:solidFill>
                  <a:srgbClr val="FFFFFF"/>
                </a:solidFill>
              </a14:hiddenFill>
            </a:ext>
          </a:extLst>
        </p:spPr>
      </p:pic>
      <p:pic>
        <p:nvPicPr>
          <p:cNvPr id="78857" name="Picture 9" descr="Don't touch t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644900"/>
            <a:ext cx="4876800" cy="2943225"/>
          </a:xfrm>
          <a:prstGeom prst="rect">
            <a:avLst/>
          </a:prstGeom>
          <a:noFill/>
          <a:extLst>
            <a:ext uri="{909E8E84-426E-40dd-AFC4-6F175D3DCCD1}">
              <a14:hiddenFill xmlns:a14="http://schemas.microsoft.com/office/drawing/2010/main">
                <a:solidFill>
                  <a:srgbClr val="FFFFFF"/>
                </a:solidFill>
              </a14:hiddenFill>
            </a:ext>
          </a:extLst>
        </p:spPr>
      </p:pic>
      <p:sp>
        <p:nvSpPr>
          <p:cNvPr id="78859" name="Rectangle 11"/>
          <p:cNvSpPr>
            <a:spLocks noChangeArrowheads="1"/>
          </p:cNvSpPr>
          <p:nvPr/>
        </p:nvSpPr>
        <p:spPr bwMode="auto">
          <a:xfrm>
            <a:off x="0" y="6675438"/>
            <a:ext cx="9144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spAutoFit/>
          </a:bodyPr>
          <a:lstStyle/>
          <a:p>
            <a:pPr>
              <a:spcBef>
                <a:spcPct val="20000"/>
              </a:spcBef>
            </a:pPr>
            <a:r>
              <a:rPr lang="en-US" sz="900">
                <a:solidFill>
                  <a:schemeClr val="bg2"/>
                </a:solidFill>
              </a:rPr>
              <a:t>Some of these interfaces were posted on Interface Hall of Shame</a:t>
            </a:r>
            <a:endParaRPr lang="en-US" sz="900" i="1">
              <a:solidFill>
                <a:srgbClr val="000066"/>
              </a:solidFill>
            </a:endParaRPr>
          </a:p>
        </p:txBody>
      </p:sp>
    </p:spTree>
    <p:extLst>
      <p:ext uri="{BB962C8B-B14F-4D97-AF65-F5344CB8AC3E}">
        <p14:creationId xmlns:p14="http://schemas.microsoft.com/office/powerpoint/2010/main" val="26101605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Inane Dialog Boxes</a:t>
            </a:r>
            <a:endParaRPr lang="en-CA"/>
          </a:p>
        </p:txBody>
      </p:sp>
      <p:sp>
        <p:nvSpPr>
          <p:cNvPr id="79875" name="Rectangle 3"/>
          <p:cNvSpPr>
            <a:spLocks noChangeArrowheads="1"/>
          </p:cNvSpPr>
          <p:nvPr/>
        </p:nvSpPr>
        <p:spPr bwMode="auto">
          <a:xfrm>
            <a:off x="312738" y="162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endParaRPr lang="en-US"/>
          </a:p>
        </p:txBody>
      </p:sp>
      <p:pic>
        <p:nvPicPr>
          <p:cNvPr id="79877" name="Picture 5" descr="The world's longest error 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5715000" cy="3521075"/>
          </a:xfrm>
          <a:prstGeom prst="rect">
            <a:avLst/>
          </a:prstGeom>
          <a:noFill/>
          <a:extLst>
            <a:ext uri="{909E8E84-426E-40dd-AFC4-6F175D3DCCD1}">
              <a14:hiddenFill xmlns:a14="http://schemas.microsoft.com/office/drawing/2010/main">
                <a:solidFill>
                  <a:srgbClr val="FFFFFF"/>
                </a:solidFill>
              </a14:hiddenFill>
            </a:ext>
          </a:extLst>
        </p:spPr>
      </p:pic>
      <p:sp>
        <p:nvSpPr>
          <p:cNvPr id="79878" name="Rectangle 6"/>
          <p:cNvSpPr>
            <a:spLocks noChangeArrowheads="1"/>
          </p:cNvSpPr>
          <p:nvPr/>
        </p:nvSpPr>
        <p:spPr bwMode="auto">
          <a:xfrm>
            <a:off x="674688" y="1819275"/>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eaLnBrk="0" hangingPunct="0"/>
            <a:r>
              <a:rPr lang="en-US" sz="2400" i="1">
                <a:latin typeface="Times New Roman" charset="0"/>
              </a:rPr>
              <a:t>Midwest Microwave's</a:t>
            </a:r>
            <a:r>
              <a:rPr lang="en-US" sz="2400">
                <a:latin typeface="Times New Roman" charset="0"/>
              </a:rPr>
              <a:t> online catalog </a:t>
            </a:r>
          </a:p>
        </p:txBody>
      </p:sp>
      <p:sp>
        <p:nvSpPr>
          <p:cNvPr id="79879" name="Rectangle 7"/>
          <p:cNvSpPr>
            <a:spLocks noChangeArrowheads="1"/>
          </p:cNvSpPr>
          <p:nvPr/>
        </p:nvSpPr>
        <p:spPr bwMode="auto">
          <a:xfrm>
            <a:off x="0" y="6675438"/>
            <a:ext cx="9144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spAutoFit/>
          </a:bodyPr>
          <a:lstStyle/>
          <a:p>
            <a:pPr>
              <a:spcBef>
                <a:spcPct val="20000"/>
              </a:spcBef>
            </a:pPr>
            <a:r>
              <a:rPr lang="en-US" sz="900">
                <a:solidFill>
                  <a:schemeClr val="bg2"/>
                </a:solidFill>
              </a:rPr>
              <a:t>Some of these interfaces were posted on Interface Hall of Shame</a:t>
            </a:r>
            <a:endParaRPr lang="en-US" sz="900" i="1">
              <a:solidFill>
                <a:srgbClr val="000066"/>
              </a:solidFill>
            </a:endParaRPr>
          </a:p>
        </p:txBody>
      </p:sp>
    </p:spTree>
    <p:extLst>
      <p:ext uri="{BB962C8B-B14F-4D97-AF65-F5344CB8AC3E}">
        <p14:creationId xmlns:p14="http://schemas.microsoft.com/office/powerpoint/2010/main" val="30152649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Inane Dialog Boxes</a:t>
            </a:r>
            <a:endParaRPr lang="en-CA"/>
          </a:p>
        </p:txBody>
      </p:sp>
      <p:sp>
        <p:nvSpPr>
          <p:cNvPr id="80899" name="Rectangle 3"/>
          <p:cNvSpPr>
            <a:spLocks noChangeArrowheads="1"/>
          </p:cNvSpPr>
          <p:nvPr/>
        </p:nvSpPr>
        <p:spPr bwMode="auto">
          <a:xfrm>
            <a:off x="16510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endParaRPr lang="en-US"/>
          </a:p>
        </p:txBody>
      </p:sp>
      <p:pic>
        <p:nvPicPr>
          <p:cNvPr id="80901" name="Picture 5" descr="Translation difficul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4125912" cy="2079625"/>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Stupid Messages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644900"/>
            <a:ext cx="4264025" cy="1360488"/>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A purposeless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1412875"/>
            <a:ext cx="4194175" cy="1417638"/>
          </a:xfrm>
          <a:prstGeom prst="rect">
            <a:avLst/>
          </a:prstGeom>
          <a:noFill/>
          <a:extLst>
            <a:ext uri="{909E8E84-426E-40dd-AFC4-6F175D3DCCD1}">
              <a14:hiddenFill xmlns:a14="http://schemas.microsoft.com/office/drawing/2010/main">
                <a:solidFill>
                  <a:srgbClr val="FFFFFF"/>
                </a:solidFill>
              </a14:hiddenFill>
            </a:ext>
          </a:extLst>
        </p:spPr>
      </p:pic>
      <p:sp>
        <p:nvSpPr>
          <p:cNvPr id="80908" name="Rectangle 12"/>
          <p:cNvSpPr>
            <a:spLocks noChangeArrowheads="1"/>
          </p:cNvSpPr>
          <p:nvPr/>
        </p:nvSpPr>
        <p:spPr bwMode="auto">
          <a:xfrm>
            <a:off x="4859338" y="2636838"/>
            <a:ext cx="4284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eaLnBrk="0" hangingPunct="0"/>
            <a:r>
              <a:rPr lang="en-US" sz="1400" i="1">
                <a:latin typeface="Times New Roman" charset="0"/>
              </a:rPr>
              <a:t>ClearCase</a:t>
            </a:r>
            <a:r>
              <a:rPr lang="en-US" sz="1400">
                <a:latin typeface="Times New Roman" charset="0"/>
              </a:rPr>
              <a:t>, source-code control Rational Software</a:t>
            </a:r>
          </a:p>
          <a:p>
            <a:pPr eaLnBrk="0" hangingPunct="0"/>
            <a:endParaRPr lang="en-US" sz="1400">
              <a:latin typeface="Times New Roman" charset="0"/>
            </a:endParaRPr>
          </a:p>
        </p:txBody>
      </p:sp>
      <p:pic>
        <p:nvPicPr>
          <p:cNvPr id="80910" name="Picture 14" descr="Well...Du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644900"/>
            <a:ext cx="2171700" cy="1222375"/>
          </a:xfrm>
          <a:prstGeom prst="rect">
            <a:avLst/>
          </a:prstGeom>
          <a:noFill/>
          <a:extLst>
            <a:ext uri="{909E8E84-426E-40dd-AFC4-6F175D3DCCD1}">
              <a14:hiddenFill xmlns:a14="http://schemas.microsoft.com/office/drawing/2010/main">
                <a:solidFill>
                  <a:srgbClr val="FFFFFF"/>
                </a:solidFill>
              </a14:hiddenFill>
            </a:ext>
          </a:extLst>
        </p:spPr>
      </p:pic>
      <p:pic>
        <p:nvPicPr>
          <p:cNvPr id="80911" name="Picture 15" descr="We have a wi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157788"/>
            <a:ext cx="4194175" cy="1439862"/>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0" y="6669088"/>
            <a:ext cx="91440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lstStyle/>
          <a:p>
            <a:pPr>
              <a:spcBef>
                <a:spcPct val="20000"/>
              </a:spcBef>
            </a:pPr>
            <a:r>
              <a:rPr lang="en-US" sz="900">
                <a:solidFill>
                  <a:schemeClr val="bg2"/>
                </a:solidFill>
              </a:rPr>
              <a:t>Some of these interfaces were posted on Interface Hall of Shame</a:t>
            </a:r>
            <a:endParaRPr lang="en-US" sz="900" i="1">
              <a:solidFill>
                <a:srgbClr val="000066"/>
              </a:solidFill>
            </a:endParaRPr>
          </a:p>
        </p:txBody>
      </p:sp>
    </p:spTree>
    <p:extLst>
      <p:ext uri="{BB962C8B-B14F-4D97-AF65-F5344CB8AC3E}">
        <p14:creationId xmlns:p14="http://schemas.microsoft.com/office/powerpoint/2010/main" val="5161840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hosting company system</a:t>
            </a:r>
            <a:endParaRPr lang="en-US" dirty="0"/>
          </a:p>
        </p:txBody>
      </p:sp>
      <p:sp>
        <p:nvSpPr>
          <p:cNvPr id="3" name="Slide Number Placeholder 2"/>
          <p:cNvSpPr>
            <a:spLocks noGrp="1"/>
          </p:cNvSpPr>
          <p:nvPr>
            <p:ph type="sldNum" sz="quarter" idx="12"/>
          </p:nvPr>
        </p:nvSpPr>
        <p:spPr/>
        <p:txBody>
          <a:bodyPr/>
          <a:lstStyle/>
          <a:p>
            <a:fld id="{F5887A73-35C7-7A4B-A6C6-784A660F531C}" type="slidenum">
              <a:rPr lang="en-US" smtClean="0"/>
              <a:pPr/>
              <a:t>36</a:t>
            </a:fld>
            <a:endParaRPr lang="en-US"/>
          </a:p>
        </p:txBody>
      </p:sp>
      <p:pic>
        <p:nvPicPr>
          <p:cNvPr id="4" name="Picture 3"/>
          <p:cNvPicPr>
            <a:picLocks noChangeAspect="1"/>
          </p:cNvPicPr>
          <p:nvPr/>
        </p:nvPicPr>
        <p:blipFill>
          <a:blip r:embed="rId2"/>
          <a:stretch>
            <a:fillRect/>
          </a:stretch>
        </p:blipFill>
        <p:spPr>
          <a:xfrm>
            <a:off x="457200" y="1594929"/>
            <a:ext cx="3200400" cy="1092200"/>
          </a:xfrm>
          <a:prstGeom prst="rect">
            <a:avLst/>
          </a:prstGeom>
        </p:spPr>
      </p:pic>
      <p:pic>
        <p:nvPicPr>
          <p:cNvPr id="5" name="Picture 4"/>
          <p:cNvPicPr>
            <a:picLocks noChangeAspect="1"/>
          </p:cNvPicPr>
          <p:nvPr/>
        </p:nvPicPr>
        <p:blipFill>
          <a:blip r:embed="rId3"/>
          <a:stretch>
            <a:fillRect/>
          </a:stretch>
        </p:blipFill>
        <p:spPr>
          <a:xfrm>
            <a:off x="1066800" y="1417638"/>
            <a:ext cx="6997700" cy="5765800"/>
          </a:xfrm>
          <a:prstGeom prst="rect">
            <a:avLst/>
          </a:prstGeom>
        </p:spPr>
      </p:pic>
    </p:spTree>
    <p:extLst>
      <p:ext uri="{BB962C8B-B14F-4D97-AF65-F5344CB8AC3E}">
        <p14:creationId xmlns:p14="http://schemas.microsoft.com/office/powerpoint/2010/main" val="89275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noChangeArrowheads="1"/>
          </p:cNvSpPr>
          <p:nvPr>
            <p:ph type="title"/>
          </p:nvPr>
        </p:nvSpPr>
        <p:spPr/>
        <p:txBody>
          <a:bodyPr/>
          <a:lstStyle/>
          <a:p>
            <a:r>
              <a:rPr lang="en-US"/>
              <a:t>Why should you care?</a:t>
            </a:r>
          </a:p>
        </p:txBody>
      </p:sp>
      <p:sp>
        <p:nvSpPr>
          <p:cNvPr id="117766" name="Rectangle 6"/>
          <p:cNvSpPr>
            <a:spLocks noGrp="1" noChangeArrowheads="1"/>
          </p:cNvSpPr>
          <p:nvPr>
            <p:ph type="body" idx="1"/>
          </p:nvPr>
        </p:nvSpPr>
        <p:spPr/>
        <p:txBody>
          <a:bodyPr>
            <a:normAutofit fontScale="92500" lnSpcReduction="10000"/>
          </a:bodyPr>
          <a:lstStyle/>
          <a:p>
            <a:r>
              <a:rPr lang="en-US"/>
              <a:t>Past</a:t>
            </a:r>
          </a:p>
          <a:p>
            <a:pPr lvl="1"/>
            <a:r>
              <a:rPr lang="en-US"/>
              <a:t>manufacturers had little incentive to emphasize usability</a:t>
            </a:r>
            <a:br>
              <a:rPr lang="en-US"/>
            </a:br>
            <a:endParaRPr lang="en-US"/>
          </a:p>
          <a:p>
            <a:pPr lvl="1"/>
            <a:r>
              <a:rPr lang="en-US"/>
              <a:t>customers have no experience until after they buy the product</a:t>
            </a:r>
            <a:br>
              <a:rPr lang="en-US"/>
            </a:br>
            <a:endParaRPr lang="en-US"/>
          </a:p>
          <a:p>
            <a:pPr lvl="1"/>
            <a:r>
              <a:rPr lang="en-US"/>
              <a:t>early technology adaptors were </a:t>
            </a:r>
            <a:r>
              <a:rPr lang="ja-JP" altLang="en-US">
                <a:latin typeface="Arial"/>
              </a:rPr>
              <a:t>‘</a:t>
            </a:r>
            <a:r>
              <a:rPr lang="en-US"/>
              <a:t>resilient</a:t>
            </a:r>
            <a:r>
              <a:rPr lang="ja-JP" altLang="en-US">
                <a:latin typeface="Arial"/>
              </a:rPr>
              <a:t>’</a:t>
            </a:r>
            <a:r>
              <a:rPr lang="en-US"/>
              <a:t> </a:t>
            </a:r>
          </a:p>
          <a:p>
            <a:pPr lvl="2"/>
            <a:r>
              <a:rPr lang="en-US"/>
              <a:t>willing to put up with annoyances</a:t>
            </a:r>
            <a:br>
              <a:rPr lang="en-US"/>
            </a:br>
            <a:endParaRPr lang="en-US"/>
          </a:p>
          <a:p>
            <a:pPr lvl="1"/>
            <a:r>
              <a:rPr lang="en-US"/>
              <a:t>consequences of bad design typically small (annoyances)</a:t>
            </a:r>
          </a:p>
          <a:p>
            <a:pPr lvl="1"/>
            <a:endParaRPr lang="en-US"/>
          </a:p>
        </p:txBody>
      </p:sp>
      <p:sp>
        <p:nvSpPr>
          <p:cNvPr id="117764" name="Rectangle 4"/>
          <p:cNvSpPr>
            <a:spLocks noChangeArrowheads="1"/>
          </p:cNvSpPr>
          <p:nvPr/>
        </p:nvSpPr>
        <p:spPr bwMode="auto">
          <a:xfrm>
            <a:off x="73025" y="6669088"/>
            <a:ext cx="341947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spAutoFit/>
          </a:bodyPr>
          <a:lstStyle/>
          <a:p>
            <a:pPr>
              <a:spcBef>
                <a:spcPct val="20000"/>
              </a:spcBef>
            </a:pPr>
            <a:r>
              <a:rPr lang="en-US" sz="900">
                <a:solidFill>
                  <a:schemeClr val="bg2"/>
                </a:solidFill>
              </a:rPr>
              <a:t>Slide idea from Jacob Nielsen Alertbox March 15, 2004</a:t>
            </a:r>
            <a:endParaRPr lang="en-US" sz="900" i="1">
              <a:solidFill>
                <a:srgbClr val="000066"/>
              </a:solidFill>
            </a:endParaRPr>
          </a:p>
        </p:txBody>
      </p:sp>
    </p:spTree>
    <p:extLst>
      <p:ext uri="{BB962C8B-B14F-4D97-AF65-F5344CB8AC3E}">
        <p14:creationId xmlns:p14="http://schemas.microsoft.com/office/powerpoint/2010/main" val="38813976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Why should you care?</a:t>
            </a:r>
          </a:p>
        </p:txBody>
      </p:sp>
      <p:sp>
        <p:nvSpPr>
          <p:cNvPr id="118787" name="Rectangle 3"/>
          <p:cNvSpPr>
            <a:spLocks noGrp="1" noChangeArrowheads="1"/>
          </p:cNvSpPr>
          <p:nvPr>
            <p:ph type="body" idx="1"/>
          </p:nvPr>
        </p:nvSpPr>
        <p:spPr/>
        <p:txBody>
          <a:bodyPr>
            <a:normAutofit fontScale="77500" lnSpcReduction="20000"/>
          </a:bodyPr>
          <a:lstStyle/>
          <a:p>
            <a:r>
              <a:rPr lang="en-US"/>
              <a:t>Today: Usability sells</a:t>
            </a:r>
          </a:p>
          <a:p>
            <a:pPr lvl="1"/>
            <a:r>
              <a:rPr lang="en-US"/>
              <a:t>product reviews emphasize usability (e.g., Consumer Reports)</a:t>
            </a:r>
            <a:br>
              <a:rPr lang="en-US"/>
            </a:br>
            <a:endParaRPr lang="en-US"/>
          </a:p>
          <a:p>
            <a:pPr lvl="1"/>
            <a:r>
              <a:rPr lang="en-US"/>
              <a:t>customers have used related products, and can often download trial versions (including competitors)</a:t>
            </a:r>
            <a:br>
              <a:rPr lang="en-US"/>
            </a:br>
            <a:endParaRPr lang="en-US"/>
          </a:p>
          <a:p>
            <a:pPr lvl="1"/>
            <a:r>
              <a:rPr lang="en-US"/>
              <a:t>today</a:t>
            </a:r>
            <a:r>
              <a:rPr lang="ja-JP" altLang="en-US">
                <a:latin typeface="Arial"/>
              </a:rPr>
              <a:t>’</a:t>
            </a:r>
            <a:r>
              <a:rPr lang="en-US"/>
              <a:t>s users are impatient and intolerant of bad design</a:t>
            </a:r>
            <a:br>
              <a:rPr lang="en-US"/>
            </a:br>
            <a:endParaRPr lang="en-US"/>
          </a:p>
          <a:p>
            <a:r>
              <a:rPr lang="en-US"/>
              <a:t>consequences of bad design now large</a:t>
            </a:r>
          </a:p>
          <a:p>
            <a:pPr lvl="1"/>
            <a:r>
              <a:rPr lang="en-US"/>
              <a:t>costly errors in serious systems (e.g., financial institutes)</a:t>
            </a:r>
          </a:p>
          <a:p>
            <a:pPr lvl="1"/>
            <a:r>
              <a:rPr lang="en-US"/>
              <a:t>widespread effects (e.g., incorrect billing, failures)</a:t>
            </a:r>
          </a:p>
          <a:p>
            <a:pPr lvl="1"/>
            <a:r>
              <a:rPr lang="en-US"/>
              <a:t>life-critical systems (medical, air traffic control)</a:t>
            </a:r>
          </a:p>
          <a:p>
            <a:pPr lvl="1"/>
            <a:r>
              <a:rPr lang="en-US"/>
              <a:t>safety (in-car navigation systems) </a:t>
            </a:r>
          </a:p>
          <a:p>
            <a:pPr lvl="1">
              <a:buFontTx/>
              <a:buNone/>
            </a:pPr>
            <a:endParaRPr lang="en-US"/>
          </a:p>
        </p:txBody>
      </p:sp>
    </p:spTree>
    <p:extLst>
      <p:ext uri="{BB962C8B-B14F-4D97-AF65-F5344CB8AC3E}">
        <p14:creationId xmlns:p14="http://schemas.microsoft.com/office/powerpoint/2010/main" val="11263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Why should you care?</a:t>
            </a:r>
          </a:p>
        </p:txBody>
      </p:sp>
      <p:sp>
        <p:nvSpPr>
          <p:cNvPr id="119811" name="Rectangle 3"/>
          <p:cNvSpPr>
            <a:spLocks noGrp="1" noChangeArrowheads="1"/>
          </p:cNvSpPr>
          <p:nvPr>
            <p:ph type="body" idx="1"/>
          </p:nvPr>
        </p:nvSpPr>
        <p:spPr/>
        <p:txBody>
          <a:bodyPr>
            <a:normAutofit fontScale="77500" lnSpcReduction="20000"/>
          </a:bodyPr>
          <a:lstStyle/>
          <a:p>
            <a:r>
              <a:rPr lang="en-US"/>
              <a:t>Professionalism</a:t>
            </a:r>
          </a:p>
          <a:p>
            <a:pPr lvl="1"/>
            <a:r>
              <a:rPr lang="en-US"/>
              <a:t>software engineers are designers </a:t>
            </a:r>
          </a:p>
          <a:p>
            <a:pPr lvl="1"/>
            <a:r>
              <a:rPr lang="en-US"/>
              <a:t>we are ultimately responsible for the products we build</a:t>
            </a:r>
          </a:p>
          <a:p>
            <a:pPr lvl="1"/>
            <a:r>
              <a:rPr lang="en-US"/>
              <a:t>a history of </a:t>
            </a:r>
            <a:r>
              <a:rPr lang="ja-JP" altLang="en-US">
                <a:latin typeface="Arial"/>
              </a:rPr>
              <a:t>‘</a:t>
            </a:r>
            <a:r>
              <a:rPr lang="en-US"/>
              <a:t>hack</a:t>
            </a:r>
            <a:r>
              <a:rPr lang="ja-JP" altLang="en-US">
                <a:latin typeface="Arial"/>
              </a:rPr>
              <a:t>’</a:t>
            </a:r>
            <a:r>
              <a:rPr lang="en-US"/>
              <a:t> designs does not excuse our responsibilities</a:t>
            </a:r>
          </a:p>
          <a:p>
            <a:pPr lvl="1"/>
            <a:endParaRPr lang="en-US"/>
          </a:p>
          <a:p>
            <a:pPr lvl="1">
              <a:buFontTx/>
              <a:buNone/>
            </a:pPr>
            <a:endParaRPr lang="en-US"/>
          </a:p>
          <a:p>
            <a:r>
              <a:rPr lang="en-US"/>
              <a:t>Compared to civil engineers</a:t>
            </a:r>
          </a:p>
          <a:p>
            <a:pPr lvl="1"/>
            <a:r>
              <a:rPr lang="en-US"/>
              <a:t>What would happen to an engineer who built a bridge where people fell off of it into the river (because the guard rails were too low), and where accidents were high (because the bridge was too narrow)? </a:t>
            </a:r>
          </a:p>
          <a:p>
            <a:pPr lvl="1"/>
            <a:r>
              <a:rPr lang="en-US"/>
              <a:t>We would call this incompetence. </a:t>
            </a:r>
          </a:p>
          <a:p>
            <a:pPr lvl="1"/>
            <a:r>
              <a:rPr lang="en-US"/>
              <a:t>The same standard should apply to software engineers.</a:t>
            </a:r>
          </a:p>
          <a:p>
            <a:pPr lvl="1">
              <a:buFontTx/>
              <a:buNone/>
            </a:pPr>
            <a:endParaRPr lang="en-US"/>
          </a:p>
        </p:txBody>
      </p:sp>
    </p:spTree>
    <p:extLst>
      <p:ext uri="{BB962C8B-B14F-4D97-AF65-F5344CB8AC3E}">
        <p14:creationId xmlns:p14="http://schemas.microsoft.com/office/powerpoint/2010/main" val="4274971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AG Safety Database</a:t>
            </a:r>
            <a:endParaRPr lang="en-US" dirty="0"/>
          </a:p>
        </p:txBody>
      </p:sp>
      <p:sp>
        <p:nvSpPr>
          <p:cNvPr id="3" name="Content Placeholder 2"/>
          <p:cNvSpPr>
            <a:spLocks noGrp="1"/>
          </p:cNvSpPr>
          <p:nvPr>
            <p:ph idx="1"/>
          </p:nvPr>
        </p:nvSpPr>
        <p:spPr>
          <a:xfrm>
            <a:off x="457200" y="1600200"/>
            <a:ext cx="3925094" cy="4525963"/>
          </a:xfrm>
        </p:spPr>
        <p:txBody>
          <a:bodyPr/>
          <a:lstStyle/>
          <a:p>
            <a:r>
              <a:rPr lang="en-US" dirty="0" smtClean="0"/>
              <a:t>“tractor upsets cause more fatalities than other farm accidents”</a:t>
            </a:r>
          </a:p>
          <a:p>
            <a:endParaRPr lang="en-US" dirty="0" smtClean="0"/>
          </a:p>
          <a:p>
            <a:r>
              <a:rPr lang="en-US" dirty="0" smtClean="0"/>
              <a:t>“injuries often include a broken or crushed pelvis”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53" descr="tractor1.gif (65017 bytes)"/>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382294" y="1600200"/>
            <a:ext cx="4341812"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6881" y="4643381"/>
            <a:ext cx="3372638" cy="707886"/>
          </a:xfrm>
          <a:prstGeom prst="rect">
            <a:avLst/>
          </a:prstGeom>
          <a:noFill/>
        </p:spPr>
        <p:txBody>
          <a:bodyPr wrap="none" rtlCol="0">
            <a:spAutoFit/>
          </a:bodyPr>
          <a:lstStyle/>
          <a:p>
            <a:r>
              <a:rPr lang="en-US" sz="4000" b="1" dirty="0" smtClean="0">
                <a:solidFill>
                  <a:srgbClr val="FFFFFF"/>
                </a:solidFill>
              </a:rPr>
              <a:t>“Human error”</a:t>
            </a:r>
            <a:endParaRPr lang="en-US" sz="4000" b="1" dirty="0">
              <a:solidFill>
                <a:srgbClr val="FFFFFF"/>
              </a:solidFill>
            </a:endParaRPr>
          </a:p>
        </p:txBody>
      </p:sp>
    </p:spTree>
    <p:extLst>
      <p:ext uri="{BB962C8B-B14F-4D97-AF65-F5344CB8AC3E}">
        <p14:creationId xmlns:p14="http://schemas.microsoft.com/office/powerpoint/2010/main" val="2361344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Re-examination…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
        <p:nvSpPr>
          <p:cNvPr id="5" name="Rectangle 19"/>
          <p:cNvSpPr>
            <a:spLocks noChangeArrowheads="1"/>
          </p:cNvSpPr>
          <p:nvPr/>
        </p:nvSpPr>
        <p:spPr bwMode="auto">
          <a:xfrm>
            <a:off x="2744752" y="3357563"/>
            <a:ext cx="1430367"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dirty="0">
                <a:solidFill>
                  <a:srgbClr val="FFFFFF"/>
                </a:solidFill>
                <a:latin typeface="Arial" charset="0"/>
              </a:rPr>
              <a:t>narrow front </a:t>
            </a:r>
          </a:p>
          <a:p>
            <a:pPr eaLnBrk="0" hangingPunct="0"/>
            <a:r>
              <a:rPr lang="en-US" dirty="0">
                <a:solidFill>
                  <a:srgbClr val="FFFFFF"/>
                </a:solidFill>
                <a:latin typeface="Arial" charset="0"/>
              </a:rPr>
              <a:t>wheel base</a:t>
            </a:r>
          </a:p>
        </p:txBody>
      </p:sp>
      <p:pic>
        <p:nvPicPr>
          <p:cNvPr id="6" name="Picture 48" descr="jd_hdo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952" y="1484313"/>
            <a:ext cx="3816350" cy="27622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49"/>
          <p:cNvSpPr>
            <a:spLocks noChangeShapeType="1"/>
          </p:cNvSpPr>
          <p:nvPr/>
        </p:nvSpPr>
        <p:spPr bwMode="auto">
          <a:xfrm>
            <a:off x="3752814" y="1989138"/>
            <a:ext cx="1152525" cy="2159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endParaRPr lang="en-US" sz="2000">
              <a:solidFill>
                <a:srgbClr val="FFFFFF"/>
              </a:solidFill>
            </a:endParaRPr>
          </a:p>
        </p:txBody>
      </p:sp>
      <p:sp>
        <p:nvSpPr>
          <p:cNvPr id="8" name="Line 50"/>
          <p:cNvSpPr>
            <a:spLocks noChangeShapeType="1"/>
          </p:cNvSpPr>
          <p:nvPr/>
        </p:nvSpPr>
        <p:spPr bwMode="auto">
          <a:xfrm>
            <a:off x="4175119" y="3644900"/>
            <a:ext cx="801658" cy="71438"/>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ctr">
            <a:spAutoFit/>
          </a:bodyPr>
          <a:lstStyle/>
          <a:p>
            <a:endParaRPr lang="en-US" sz="2000">
              <a:solidFill>
                <a:srgbClr val="FFFFFF"/>
              </a:solidFill>
            </a:endParaRPr>
          </a:p>
        </p:txBody>
      </p:sp>
      <p:sp>
        <p:nvSpPr>
          <p:cNvPr id="9" name="Rectangle 17"/>
          <p:cNvSpPr>
            <a:spLocks noChangeArrowheads="1"/>
          </p:cNvSpPr>
          <p:nvPr/>
        </p:nvSpPr>
        <p:spPr bwMode="auto">
          <a:xfrm>
            <a:off x="2671727" y="1557338"/>
            <a:ext cx="132805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dirty="0">
                <a:solidFill>
                  <a:srgbClr val="FFFFFF"/>
                </a:solidFill>
                <a:latin typeface="Arial" charset="0"/>
              </a:rPr>
              <a:t>high center </a:t>
            </a:r>
          </a:p>
          <a:p>
            <a:pPr eaLnBrk="0" hangingPunct="0"/>
            <a:r>
              <a:rPr lang="en-US" dirty="0">
                <a:solidFill>
                  <a:srgbClr val="FFFFFF"/>
                </a:solidFill>
                <a:latin typeface="Arial" charset="0"/>
              </a:rPr>
              <a:t>of gravity</a:t>
            </a:r>
          </a:p>
        </p:txBody>
      </p:sp>
      <p:pic>
        <p:nvPicPr>
          <p:cNvPr id="10" name="Picture 57" descr="100-0007_AUT_G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89450"/>
            <a:ext cx="4883150" cy="2232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32769" y="5763846"/>
            <a:ext cx="184666" cy="369332"/>
          </a:xfrm>
          <a:prstGeom prst="rect">
            <a:avLst/>
          </a:prstGeom>
          <a:noFill/>
        </p:spPr>
        <p:txBody>
          <a:bodyPr wrap="none" rtlCol="0">
            <a:spAutoFit/>
          </a:bodyPr>
          <a:lstStyle/>
          <a:p>
            <a:endParaRPr lang="en-US" dirty="0"/>
          </a:p>
        </p:txBody>
      </p:sp>
      <p:sp>
        <p:nvSpPr>
          <p:cNvPr id="12" name="TextBox 11"/>
          <p:cNvSpPr txBox="1"/>
          <p:nvPr/>
        </p:nvSpPr>
        <p:spPr>
          <a:xfrm>
            <a:off x="5340350" y="4496250"/>
            <a:ext cx="3620553" cy="2594556"/>
          </a:xfrm>
          <a:prstGeom prst="rect">
            <a:avLst/>
          </a:prstGeom>
          <a:noFill/>
        </p:spPr>
        <p:txBody>
          <a:bodyPr wrap="none" rtlCol="0">
            <a:spAutoFit/>
          </a:bodyPr>
          <a:lstStyle/>
          <a:p>
            <a:pPr>
              <a:lnSpc>
                <a:spcPct val="90000"/>
              </a:lnSpc>
            </a:pPr>
            <a:r>
              <a:rPr lang="en-US" sz="2400" dirty="0">
                <a:solidFill>
                  <a:srgbClr val="FFFFFF"/>
                </a:solidFill>
              </a:rPr>
              <a:t>Terrain	</a:t>
            </a:r>
          </a:p>
          <a:p>
            <a:pPr lvl="1">
              <a:lnSpc>
                <a:spcPct val="90000"/>
              </a:lnSpc>
            </a:pPr>
            <a:r>
              <a:rPr lang="en-US" sz="2400" dirty="0" smtClean="0">
                <a:solidFill>
                  <a:srgbClr val="FFFFFF"/>
                </a:solidFill>
              </a:rPr>
              <a:t>» </a:t>
            </a:r>
            <a:r>
              <a:rPr lang="en-US" sz="2400" dirty="0" err="1" smtClean="0">
                <a:solidFill>
                  <a:srgbClr val="FFFFFF"/>
                </a:solidFill>
              </a:rPr>
              <a:t>unsurfaced</a:t>
            </a:r>
            <a:r>
              <a:rPr lang="en-US" sz="2400" dirty="0" smtClean="0">
                <a:solidFill>
                  <a:srgbClr val="FFFFFF"/>
                </a:solidFill>
              </a:rPr>
              <a:t> </a:t>
            </a:r>
            <a:r>
              <a:rPr lang="en-US" sz="2400" dirty="0">
                <a:solidFill>
                  <a:srgbClr val="FFFFFF"/>
                </a:solidFill>
              </a:rPr>
              <a:t>and </a:t>
            </a:r>
            <a:r>
              <a:rPr lang="en-US" sz="2400" dirty="0" smtClean="0">
                <a:solidFill>
                  <a:srgbClr val="FFFFFF"/>
                </a:solidFill>
              </a:rPr>
              <a:t>rough</a:t>
            </a:r>
            <a:endParaRPr lang="en-US" sz="2400" dirty="0">
              <a:solidFill>
                <a:srgbClr val="FFFFFF"/>
              </a:solidFill>
            </a:endParaRPr>
          </a:p>
          <a:p>
            <a:pPr lvl="1">
              <a:lnSpc>
                <a:spcPct val="90000"/>
              </a:lnSpc>
            </a:pPr>
            <a:r>
              <a:rPr lang="en-US" sz="2400" dirty="0" smtClean="0">
                <a:solidFill>
                  <a:srgbClr val="FFFFFF"/>
                </a:solidFill>
              </a:rPr>
              <a:t>» hilly</a:t>
            </a:r>
            <a:r>
              <a:rPr lang="en-US" sz="2400" dirty="0">
                <a:solidFill>
                  <a:srgbClr val="FFFFFF"/>
                </a:solidFill>
              </a:rPr>
              <a:t/>
            </a:r>
            <a:br>
              <a:rPr lang="en-US" sz="2400" dirty="0">
                <a:solidFill>
                  <a:srgbClr val="FFFFFF"/>
                </a:solidFill>
              </a:rPr>
            </a:br>
            <a:endParaRPr lang="en-US" sz="1000" dirty="0">
              <a:solidFill>
                <a:srgbClr val="FFFFFF"/>
              </a:solidFill>
            </a:endParaRPr>
          </a:p>
          <a:p>
            <a:pPr>
              <a:lnSpc>
                <a:spcPct val="90000"/>
              </a:lnSpc>
            </a:pPr>
            <a:r>
              <a:rPr lang="en-US" sz="2400" dirty="0" smtClean="0">
                <a:solidFill>
                  <a:srgbClr val="FFFFFF"/>
                </a:solidFill>
              </a:rPr>
              <a:t>Farmer</a:t>
            </a:r>
            <a:endParaRPr lang="en-US" sz="2400" dirty="0">
              <a:solidFill>
                <a:srgbClr val="FFFFFF"/>
              </a:solidFill>
            </a:endParaRPr>
          </a:p>
          <a:p>
            <a:pPr lvl="1">
              <a:lnSpc>
                <a:spcPct val="90000"/>
              </a:lnSpc>
            </a:pPr>
            <a:r>
              <a:rPr lang="en-US" sz="2400" dirty="0" smtClean="0">
                <a:solidFill>
                  <a:srgbClr val="FFFFFF"/>
                </a:solidFill>
              </a:rPr>
              <a:t>» works </a:t>
            </a:r>
            <a:r>
              <a:rPr lang="en-US" sz="2400" dirty="0">
                <a:solidFill>
                  <a:srgbClr val="FFFFFF"/>
                </a:solidFill>
              </a:rPr>
              <a:t>long </a:t>
            </a:r>
            <a:r>
              <a:rPr lang="en-US" sz="2400" dirty="0" smtClean="0">
                <a:solidFill>
                  <a:srgbClr val="FFFFFF"/>
                </a:solidFill>
              </a:rPr>
              <a:t>hours</a:t>
            </a:r>
          </a:p>
          <a:p>
            <a:pPr lvl="1">
              <a:lnSpc>
                <a:spcPct val="90000"/>
              </a:lnSpc>
            </a:pPr>
            <a:r>
              <a:rPr lang="en-US" sz="2400" dirty="0" smtClean="0">
                <a:solidFill>
                  <a:srgbClr val="FFFFFF"/>
                </a:solidFill>
              </a:rPr>
              <a:t>» works </a:t>
            </a:r>
            <a:r>
              <a:rPr lang="en-US" sz="2400" dirty="0">
                <a:solidFill>
                  <a:srgbClr val="FFFFFF"/>
                </a:solidFill>
              </a:rPr>
              <a:t>quickly</a:t>
            </a:r>
          </a:p>
          <a:p>
            <a:endParaRPr lang="en-US" sz="2400" dirty="0">
              <a:solidFill>
                <a:srgbClr val="FFFFFF"/>
              </a:solidFill>
            </a:endParaRPr>
          </a:p>
        </p:txBody>
      </p:sp>
    </p:spTree>
    <p:extLst>
      <p:ext uri="{BB962C8B-B14F-4D97-AF65-F5344CB8AC3E}">
        <p14:creationId xmlns:p14="http://schemas.microsoft.com/office/powerpoint/2010/main" val="234025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uman error or design error?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34" descr="modern_john_deere_tr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321" y="2042868"/>
            <a:ext cx="4531417" cy="3623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564244"/>
            <a:ext cx="3833121" cy="5293756"/>
          </a:xfrm>
          <a:prstGeom prst="rect">
            <a:avLst/>
          </a:prstGeom>
          <a:noFill/>
        </p:spPr>
        <p:txBody>
          <a:bodyPr wrap="square" rtlCol="0">
            <a:spAutoFit/>
          </a:bodyPr>
          <a:lstStyle/>
          <a:p>
            <a:r>
              <a:rPr lang="en-US" sz="3200" dirty="0">
                <a:solidFill>
                  <a:srgbClr val="FFFFFF"/>
                </a:solidFill>
              </a:rPr>
              <a:t>accidents less frequent as modern designs have </a:t>
            </a:r>
            <a:br>
              <a:rPr lang="en-US" sz="3200" dirty="0">
                <a:solidFill>
                  <a:srgbClr val="FFFFFF"/>
                </a:solidFill>
              </a:rPr>
            </a:br>
            <a:endParaRPr lang="en-US" sz="3200" dirty="0">
              <a:solidFill>
                <a:srgbClr val="FFFFFF"/>
              </a:solidFill>
            </a:endParaRPr>
          </a:p>
          <a:p>
            <a:pPr lvl="1"/>
            <a:r>
              <a:rPr lang="en-US" sz="3200" dirty="0">
                <a:solidFill>
                  <a:srgbClr val="FFFFFF"/>
                </a:solidFill>
              </a:rPr>
              <a:t>roll cage</a:t>
            </a:r>
            <a:br>
              <a:rPr lang="en-US" sz="3200" dirty="0">
                <a:solidFill>
                  <a:srgbClr val="FFFFFF"/>
                </a:solidFill>
              </a:rPr>
            </a:br>
            <a:endParaRPr lang="en-US" sz="3200" dirty="0">
              <a:solidFill>
                <a:srgbClr val="FFFFFF"/>
              </a:solidFill>
            </a:endParaRPr>
          </a:p>
          <a:p>
            <a:pPr lvl="1"/>
            <a:r>
              <a:rPr lang="en-US" sz="3200" dirty="0">
                <a:solidFill>
                  <a:srgbClr val="FFFFFF"/>
                </a:solidFill>
              </a:rPr>
              <a:t>low center of gravity</a:t>
            </a:r>
            <a:br>
              <a:rPr lang="en-US" sz="3200" dirty="0">
                <a:solidFill>
                  <a:srgbClr val="FFFFFF"/>
                </a:solidFill>
              </a:rPr>
            </a:br>
            <a:endParaRPr lang="en-US" sz="3200" dirty="0">
              <a:solidFill>
                <a:srgbClr val="FFFFFF"/>
              </a:solidFill>
            </a:endParaRPr>
          </a:p>
          <a:p>
            <a:pPr lvl="1"/>
            <a:r>
              <a:rPr lang="en-US" sz="3200" dirty="0">
                <a:solidFill>
                  <a:srgbClr val="FFFFFF"/>
                </a:solidFill>
              </a:rPr>
              <a:t>wider wheel bases</a:t>
            </a:r>
          </a:p>
          <a:p>
            <a:endParaRPr lang="en-US" dirty="0"/>
          </a:p>
        </p:txBody>
      </p:sp>
      <p:cxnSp>
        <p:nvCxnSpPr>
          <p:cNvPr id="8" name="Straight Arrow Connector 7"/>
          <p:cNvCxnSpPr/>
          <p:nvPr/>
        </p:nvCxnSpPr>
        <p:spPr>
          <a:xfrm flipV="1">
            <a:off x="2574566" y="2934546"/>
            <a:ext cx="2385764" cy="909538"/>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3097439" y="4822266"/>
            <a:ext cx="2772571" cy="426977"/>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4290321" y="5249243"/>
            <a:ext cx="3364722" cy="1107107"/>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27669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tell 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Lesson 1</a:t>
            </a:r>
          </a:p>
          <a:p>
            <a:pPr lvl="1"/>
            <a:r>
              <a:rPr lang="en-US" dirty="0" smtClean="0"/>
              <a:t>» many failures of human-machine systems are the result of designs that don’t recognize people’s capabilities and fallibilities</a:t>
            </a:r>
          </a:p>
          <a:p>
            <a:pPr lvl="1"/>
            <a:r>
              <a:rPr lang="en-US" dirty="0" smtClean="0"/>
              <a:t>» this leads to apparent machine misuse and human error</a:t>
            </a:r>
          </a:p>
          <a:p>
            <a:r>
              <a:rPr lang="en-US" dirty="0" smtClean="0"/>
              <a:t>Lesson 2</a:t>
            </a:r>
          </a:p>
          <a:p>
            <a:pPr lvl="1"/>
            <a:r>
              <a:rPr lang="en-US" dirty="0" smtClean="0"/>
              <a:t>» good design always accounts for human capabilities</a:t>
            </a:r>
          </a:p>
          <a:p>
            <a:endParaRPr lang="en-US" dirty="0"/>
          </a:p>
          <a:p>
            <a:r>
              <a:rPr lang="en-US" dirty="0" smtClean="0"/>
              <a:t>So, consider the following:</a:t>
            </a:r>
          </a:p>
          <a:p>
            <a:pPr lvl="1"/>
            <a:r>
              <a:rPr lang="en-US" dirty="0" smtClean="0"/>
              <a:t>» given examples of ‘human error’, critique them for possible ‘design errors’</a:t>
            </a:r>
          </a:p>
          <a:p>
            <a:pPr lvl="1"/>
            <a:r>
              <a:rPr lang="en-US" dirty="0" smtClean="0"/>
              <a:t>» propose designs that limit/remove these errors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104722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Psychopathology of Everyday Things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8437"/>
            <a:ext cx="4496774" cy="563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5200623" y="1664626"/>
            <a:ext cx="3486177" cy="4524315"/>
          </a:xfrm>
          <a:prstGeom prst="rect">
            <a:avLst/>
          </a:prstGeom>
          <a:noFill/>
        </p:spPr>
        <p:txBody>
          <a:bodyPr wrap="square" rtlCol="0">
            <a:spAutoFit/>
          </a:bodyPr>
          <a:lstStyle/>
          <a:p>
            <a:r>
              <a:rPr lang="en-US" sz="3200" dirty="0" smtClean="0">
                <a:solidFill>
                  <a:srgbClr val="FFFFFF"/>
                </a:solidFill>
              </a:rPr>
              <a:t>How many of you can program or use all aspects of your</a:t>
            </a:r>
          </a:p>
          <a:p>
            <a:pPr lvl="1"/>
            <a:r>
              <a:rPr lang="en-US" sz="2400" dirty="0" smtClean="0">
                <a:solidFill>
                  <a:srgbClr val="FFFFFF"/>
                </a:solidFill>
              </a:rPr>
              <a:t>» digital watch</a:t>
            </a:r>
          </a:p>
          <a:p>
            <a:pPr lvl="1"/>
            <a:r>
              <a:rPr lang="en-US" sz="2400" dirty="0" smtClean="0">
                <a:solidFill>
                  <a:srgbClr val="FFFFFF"/>
                </a:solidFill>
              </a:rPr>
              <a:t>» PVR</a:t>
            </a:r>
          </a:p>
          <a:p>
            <a:pPr lvl="1"/>
            <a:r>
              <a:rPr lang="en-US" sz="2400" dirty="0" smtClean="0">
                <a:solidFill>
                  <a:srgbClr val="FFFFFF"/>
                </a:solidFill>
              </a:rPr>
              <a:t>» sewing machine</a:t>
            </a:r>
          </a:p>
          <a:p>
            <a:pPr lvl="1"/>
            <a:r>
              <a:rPr lang="en-US" sz="2400" dirty="0" smtClean="0">
                <a:solidFill>
                  <a:srgbClr val="FFFFFF"/>
                </a:solidFill>
              </a:rPr>
              <a:t>» washer and dryer</a:t>
            </a:r>
          </a:p>
          <a:p>
            <a:pPr lvl="1"/>
            <a:r>
              <a:rPr lang="en-US" sz="2400" dirty="0" smtClean="0">
                <a:solidFill>
                  <a:srgbClr val="FFFFFF"/>
                </a:solidFill>
              </a:rPr>
              <a:t>» microwave</a:t>
            </a:r>
          </a:p>
          <a:p>
            <a:pPr lvl="1"/>
            <a:r>
              <a:rPr lang="en-US" sz="2400" dirty="0" smtClean="0">
                <a:solidFill>
                  <a:srgbClr val="FFFFFF"/>
                </a:solidFill>
              </a:rPr>
              <a:t>» home theatre</a:t>
            </a:r>
          </a:p>
          <a:p>
            <a:pPr lvl="1"/>
            <a:r>
              <a:rPr lang="en-US" sz="2400" dirty="0" smtClean="0">
                <a:solidFill>
                  <a:srgbClr val="FFFFFF"/>
                </a:solidFill>
              </a:rPr>
              <a:t>» cell phone</a:t>
            </a:r>
          </a:p>
          <a:p>
            <a:pPr lvl="1"/>
            <a:r>
              <a:rPr lang="en-US" sz="2400" dirty="0" smtClean="0">
                <a:solidFill>
                  <a:srgbClr val="FFFFFF"/>
                </a:solidFill>
              </a:rPr>
              <a:t>» …</a:t>
            </a:r>
            <a:endParaRPr lang="en-US" sz="2400" dirty="0">
              <a:solidFill>
                <a:srgbClr val="FFFFFF"/>
              </a:solidFill>
            </a:endParaRPr>
          </a:p>
        </p:txBody>
      </p:sp>
    </p:spTree>
    <p:extLst>
      <p:ext uri="{BB962C8B-B14F-4D97-AF65-F5344CB8AC3E}">
        <p14:creationId xmlns:p14="http://schemas.microsoft.com/office/powerpoint/2010/main" val="1743769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Controls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5" descr="Photo of a set of remote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7638"/>
            <a:ext cx="7048500" cy="41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65146708"/>
              </p:ext>
            </p:extLst>
          </p:nvPr>
        </p:nvGraphicFramePr>
        <p:xfrm>
          <a:off x="7702442" y="1417638"/>
          <a:ext cx="1132752" cy="4105275"/>
        </p:xfrm>
        <a:graphic>
          <a:graphicData uri="http://schemas.openxmlformats.org/presentationml/2006/ole">
            <mc:AlternateContent xmlns:mc="http://schemas.openxmlformats.org/markup-compatibility/2006">
              <mc:Choice xmlns:v="urn:schemas-microsoft-com:vml" Requires="v">
                <p:oleObj spid="_x0000_s6151" r:id="rId5" imgW="914286" imgH="3315163" progId="">
                  <p:embed/>
                </p:oleObj>
              </mc:Choice>
              <mc:Fallback>
                <p:oleObj r:id="rId5" imgW="914286" imgH="331516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442" y="1417638"/>
                        <a:ext cx="1132752" cy="4105275"/>
                      </a:xfrm>
                      <a:prstGeom prst="rect">
                        <a:avLst/>
                      </a:prstGeom>
                      <a:noFill/>
                      <a:ln>
                        <a:noFill/>
                      </a:ln>
                      <a:effectLst/>
                    </p:spPr>
                  </p:pic>
                </p:oleObj>
              </mc:Fallback>
            </mc:AlternateContent>
          </a:graphicData>
        </a:graphic>
      </p:graphicFrame>
      <p:sp>
        <p:nvSpPr>
          <p:cNvPr id="11" name="Text Box 7"/>
          <p:cNvSpPr txBox="1">
            <a:spLocks noChangeArrowheads="1"/>
          </p:cNvSpPr>
          <p:nvPr/>
        </p:nvSpPr>
        <p:spPr bwMode="auto">
          <a:xfrm>
            <a:off x="179388" y="5522913"/>
            <a:ext cx="756285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       cable box  digital video recorder   DVD           television  audio amplifier    VCR</a:t>
            </a:r>
            <a:r>
              <a:rPr kumimoji="0" lang="en-US" b="0" i="0" u="none" strike="noStrike" kern="0" cap="none" spc="0" normalizeH="0" baseline="0" noProof="0" dirty="0" smtClean="0">
                <a:ln>
                  <a:noFill/>
                </a:ln>
                <a:solidFill>
                  <a:srgbClr val="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rPr>
              <a:t>      six remote controls required to operate a modest home theater </a:t>
            </a:r>
          </a:p>
        </p:txBody>
      </p:sp>
    </p:spTree>
    <p:extLst>
      <p:ext uri="{BB962C8B-B14F-4D97-AF65-F5344CB8AC3E}">
        <p14:creationId xmlns:p14="http://schemas.microsoft.com/office/powerpoint/2010/main" val="14760515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17250</TotalTime>
  <Words>1448</Words>
  <Application>Microsoft Macintosh PowerPoint</Application>
  <PresentationFormat>On-screen Show (4:3)</PresentationFormat>
  <Paragraphs>353</Paragraphs>
  <Slides>39</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1-introduction</vt:lpstr>
      <vt:lpstr>2_Summer HCI</vt:lpstr>
      <vt:lpstr>Clip</vt:lpstr>
      <vt:lpstr>PowerPoint Presentation</vt:lpstr>
      <vt:lpstr>Pathological Designs</vt:lpstr>
      <vt:lpstr>PowerPoint Presentation</vt:lpstr>
      <vt:lpstr>National AG Safety Database</vt:lpstr>
      <vt:lpstr>Re-examination…</vt:lpstr>
      <vt:lpstr>human error or design error?</vt:lpstr>
      <vt:lpstr>So what does this tell us?</vt:lpstr>
      <vt:lpstr>Psychopathology of Everyday Things</vt:lpstr>
      <vt:lpstr>Remote Controls</vt:lpstr>
      <vt:lpstr>I hate my GPS</vt:lpstr>
      <vt:lpstr>I hate my GPS</vt:lpstr>
      <vt:lpstr>I hate my GPS</vt:lpstr>
      <vt:lpstr>I hate my GPS</vt:lpstr>
      <vt:lpstr>I hate my GPS</vt:lpstr>
      <vt:lpstr>I hate my GPS</vt:lpstr>
      <vt:lpstr>Pathological design: slide projector</vt:lpstr>
      <vt:lpstr>Pathological design: PHONES</vt:lpstr>
      <vt:lpstr>Pathological design: photocopiers</vt:lpstr>
      <vt:lpstr>Pathological design: photocopiers</vt:lpstr>
      <vt:lpstr>Getting serious about design</vt:lpstr>
      <vt:lpstr>What’s the altitude?</vt:lpstr>
      <vt:lpstr>Tape altimeter</vt:lpstr>
      <vt:lpstr>Harvard Airplane (World War II)</vt:lpstr>
      <vt:lpstr>The Harvard Control Panel</vt:lpstr>
      <vt:lpstr> </vt:lpstr>
      <vt:lpstr>PowerPoint Presentation</vt:lpstr>
      <vt:lpstr>Motorway Communication System</vt:lpstr>
      <vt:lpstr>Some quotes</vt:lpstr>
      <vt:lpstr>Example problems</vt:lpstr>
      <vt:lpstr>The single key press</vt:lpstr>
      <vt:lpstr>More powerful key presses</vt:lpstr>
      <vt:lpstr>Inane Dialog Boxes</vt:lpstr>
      <vt:lpstr>Inane Dialog Boxes</vt:lpstr>
      <vt:lpstr>Inane Dialog Boxes</vt:lpstr>
      <vt:lpstr>Inane Dialog Boxes</vt:lpstr>
      <vt:lpstr>Bad hosting company system</vt:lpstr>
      <vt:lpstr>Why should you care?</vt:lpstr>
      <vt:lpstr>Why should you care?</vt:lpstr>
      <vt:lpstr>Why should you 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124</cp:revision>
  <dcterms:created xsi:type="dcterms:W3CDTF">2012-08-20T05:23:43Z</dcterms:created>
  <dcterms:modified xsi:type="dcterms:W3CDTF">2012-10-31T16:44:36Z</dcterms:modified>
</cp:coreProperties>
</file>