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64" r:id="rId3"/>
    <p:sldId id="263" r:id="rId4"/>
    <p:sldId id="268" r:id="rId5"/>
    <p:sldId id="265" r:id="rId6"/>
    <p:sldId id="266" r:id="rId7"/>
    <p:sldId id="267" r:id="rId8"/>
    <p:sldId id="269" r:id="rId9"/>
    <p:sldId id="257" r:id="rId10"/>
    <p:sldId id="258" r:id="rId11"/>
    <p:sldId id="270" r:id="rId12"/>
    <p:sldId id="259" r:id="rId13"/>
    <p:sldId id="271" r:id="rId14"/>
    <p:sldId id="260" r:id="rId15"/>
    <p:sldId id="272" r:id="rId16"/>
    <p:sldId id="261" r:id="rId17"/>
    <p:sldId id="262" r:id="rId18"/>
    <p:sldId id="273" r:id="rId19"/>
    <p:sldId id="276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6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F218-F4DD-F541-940B-5E70D8B92B4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526F1-71BE-1F46-8ED1-0DB6A11F6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2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4526F1-71BE-1F46-8ED1-0DB6A11F64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9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</a:t>
            </a:r>
            <a:r>
              <a:rPr lang="en-US" baseline="0" dirty="0" smtClean="0"/>
              <a:t> brainstorming look like?</a:t>
            </a:r>
          </a:p>
          <a:p>
            <a:r>
              <a:rPr lang="en-US" baseline="0" dirty="0" smtClean="0"/>
              <a:t>What is production blocking?</a:t>
            </a:r>
          </a:p>
          <a:p>
            <a:r>
              <a:rPr lang="en-US" baseline="0" dirty="0" smtClean="0"/>
              <a:t>How does </a:t>
            </a:r>
            <a:r>
              <a:rPr lang="en-US" baseline="0" dirty="0" err="1" smtClean="0"/>
              <a:t>Cognoter</a:t>
            </a:r>
            <a:r>
              <a:rPr lang="en-US" baseline="0" dirty="0" smtClean="0"/>
              <a:t> work?</a:t>
            </a:r>
          </a:p>
          <a:p>
            <a:r>
              <a:rPr lang="en-US" baseline="0" dirty="0" smtClean="0"/>
              <a:t>What problem did it aim to solve?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4526F1-71BE-1F46-8ED1-0DB6A11F64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13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r>
              <a:rPr lang="en-US" baseline="0" dirty="0" smtClean="0"/>
              <a:t> the internet works – hopefully, this is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4526F1-71BE-1F46-8ED1-0DB6A11F646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44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4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0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92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l">
              <a:spcBef>
                <a:spcPts val="0"/>
              </a:spcBef>
              <a:buNone/>
              <a:defRPr/>
            </a:lvl1pPr>
            <a:lvl2pPr indent="0" algn="l">
              <a:spcBef>
                <a:spcPts val="0"/>
              </a:spcBef>
              <a:buNone/>
              <a:defRPr/>
            </a:lvl2pPr>
            <a:lvl3pPr indent="0" algn="l">
              <a:spcBef>
                <a:spcPts val="0"/>
              </a:spcBef>
              <a:buNone/>
              <a:defRPr/>
            </a:lvl3pPr>
            <a:lvl4pPr indent="0" algn="l">
              <a:spcBef>
                <a:spcPts val="0"/>
              </a:spcBef>
              <a:buNone/>
              <a:defRPr/>
            </a:lvl4pPr>
            <a:lvl5pPr indent="0" algn="l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7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0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46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2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8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2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30DE2-8AFF-A94D-B425-54F1FA7247FE}" type="datetimeFigureOut">
              <a:rPr lang="en-US" smtClean="0"/>
              <a:t>13-01-13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EC3A8-31B6-4D49-8ADF-E478B91A5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7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Models of Conversation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599.81</a:t>
            </a:r>
          </a:p>
          <a:p>
            <a:r>
              <a:rPr lang="en-US" dirty="0" smtClean="0"/>
              <a:t>Anthony Tang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60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would you use </a:t>
            </a:r>
            <a:r>
              <a:rPr lang="en-US" dirty="0" err="1" smtClean="0"/>
              <a:t>cognoter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how similar are your meetings with those in the video?</a:t>
            </a:r>
          </a:p>
          <a:p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hat does brainstorming look like?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94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method they use to evaluate this system?</a:t>
            </a:r>
          </a:p>
          <a:p>
            <a:endParaRPr lang="en-US" dirty="0" smtClean="0"/>
          </a:p>
          <a:p>
            <a:r>
              <a:rPr lang="en-US" dirty="0" smtClean="0"/>
              <a:t>What makes the evaluation of this collaborative system difficult?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for conversation: lessons from </a:t>
            </a:r>
            <a:r>
              <a:rPr lang="en-US" dirty="0" err="1" smtClean="0"/>
              <a:t>cognoter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models of conversation to explain what they saw: </a:t>
            </a:r>
            <a:r>
              <a:rPr lang="en-US" b="1" dirty="0" smtClean="0"/>
              <a:t>interactive vs. parcel-post</a:t>
            </a:r>
          </a:p>
          <a:p>
            <a:endParaRPr lang="en-US" dirty="0" smtClean="0"/>
          </a:p>
          <a:p>
            <a:r>
              <a:rPr lang="en-US" dirty="0" err="1" smtClean="0"/>
              <a:t>cognoter</a:t>
            </a:r>
            <a:r>
              <a:rPr lang="en-US" dirty="0" smtClean="0"/>
              <a:t> problems observed:</a:t>
            </a:r>
          </a:p>
          <a:p>
            <a:pPr>
              <a:buFontTx/>
              <a:buChar char="-"/>
            </a:pPr>
            <a:r>
              <a:rPr lang="en-US" dirty="0" smtClean="0"/>
              <a:t>users wanted to see more</a:t>
            </a:r>
          </a:p>
          <a:p>
            <a:pPr>
              <a:buFontTx/>
              <a:buChar char="-"/>
            </a:pPr>
            <a:r>
              <a:rPr lang="en-US" dirty="0" smtClean="0"/>
              <a:t>users couldn’t resolve deictic references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4034" name="Picture 2" descr="colabppl.jpg (44709 bytes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524000"/>
            <a:ext cx="3695700" cy="47148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695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some problems that they faced?</a:t>
            </a:r>
          </a:p>
          <a:p>
            <a:r>
              <a:rPr lang="en-US" dirty="0" smtClean="0"/>
              <a:t>» what is a deictic reference?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1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model of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“conversation is a highly coordinated activity in which meaning is attained and affirmed using a number of mechanisms that have context dependent functions” (pp192)</a:t>
            </a:r>
          </a:p>
          <a:p>
            <a:endParaRPr lang="en-US" dirty="0" smtClean="0"/>
          </a:p>
          <a:p>
            <a:r>
              <a:rPr lang="en-US" b="1" dirty="0" smtClean="0"/>
              <a:t>elementary</a:t>
            </a:r>
            <a:r>
              <a:rPr lang="en-US" dirty="0" smtClean="0"/>
              <a:t>: “the green thing on bookshelf”</a:t>
            </a:r>
          </a:p>
          <a:p>
            <a:r>
              <a:rPr lang="en-US" b="1" dirty="0" smtClean="0"/>
              <a:t>try marker</a:t>
            </a:r>
            <a:r>
              <a:rPr lang="en-US" dirty="0" smtClean="0"/>
              <a:t>: “so when I’m talking about this thing (try marker), you know what I’m talking about”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438400" y="5943600"/>
            <a:ext cx="4572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mid-course corrections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5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model of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Listener plays an active role in each “turn”</a:t>
            </a:r>
          </a:p>
          <a:p>
            <a:endParaRPr lang="en-US" dirty="0"/>
          </a:p>
          <a:p>
            <a:r>
              <a:rPr lang="en-US" dirty="0" smtClean="0"/>
              <a:t>Conversation is context-dependent</a:t>
            </a:r>
          </a:p>
          <a:p>
            <a:endParaRPr lang="en-US" dirty="0"/>
          </a:p>
          <a:p>
            <a:r>
              <a:rPr lang="en-US" dirty="0" smtClean="0"/>
              <a:t>Both speaker and listener have </a:t>
            </a:r>
            <a:r>
              <a:rPr lang="en-US" u="sng" dirty="0" smtClean="0"/>
              <a:t>mutual responsibility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2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lessons from prior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of actions involving whiteboards: those that involve </a:t>
            </a:r>
            <a:r>
              <a:rPr lang="en-US" b="1" dirty="0" smtClean="0"/>
              <a:t>production</a:t>
            </a:r>
            <a:r>
              <a:rPr lang="en-US" dirty="0" smtClean="0"/>
              <a:t> of objects, and those that involve </a:t>
            </a:r>
            <a:r>
              <a:rPr lang="en-US" b="1" dirty="0" smtClean="0"/>
              <a:t>use</a:t>
            </a:r>
            <a:r>
              <a:rPr lang="en-US" dirty="0" smtClean="0"/>
              <a:t> of (references to) those objects (</a:t>
            </a:r>
            <a:r>
              <a:rPr lang="en-US" dirty="0" err="1" smtClean="0"/>
              <a:t>Suchman</a:t>
            </a:r>
            <a:r>
              <a:rPr lang="en-US" dirty="0" smtClean="0"/>
              <a:t> 1988)</a:t>
            </a:r>
          </a:p>
          <a:p>
            <a:endParaRPr lang="en-US" dirty="0" smtClean="0"/>
          </a:p>
          <a:p>
            <a:r>
              <a:rPr lang="en-US" dirty="0" smtClean="0"/>
              <a:t>writing/recording takes time, so people manage that timing in the real world (Tang 1989)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93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specific lessons from </a:t>
            </a:r>
            <a:r>
              <a:rPr lang="en-US" dirty="0" err="1" smtClean="0"/>
              <a:t>cognoter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separation b/n speech and text creation</a:t>
            </a:r>
          </a:p>
          <a:p>
            <a:r>
              <a:rPr lang="en-US" dirty="0" smtClean="0"/>
              <a:t>loss </a:t>
            </a:r>
            <a:r>
              <a:rPr lang="en-US" dirty="0" smtClean="0"/>
              <a:t>of acknowledgements</a:t>
            </a:r>
          </a:p>
          <a:p>
            <a:endParaRPr lang="en-US" dirty="0" smtClean="0"/>
          </a:p>
          <a:p>
            <a:r>
              <a:rPr lang="en-US" dirty="0" smtClean="0"/>
              <a:t>unpredictable delay</a:t>
            </a:r>
          </a:p>
          <a:p>
            <a:endParaRPr lang="en-US" dirty="0" smtClean="0"/>
          </a:p>
          <a:p>
            <a:r>
              <a:rPr lang="en-US" dirty="0" smtClean="0"/>
              <a:t>private editing </a:t>
            </a:r>
            <a:r>
              <a:rPr lang="en-US" dirty="0" smtClean="0"/>
              <a:t>causes problems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80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they assume people work with one another?</a:t>
            </a:r>
          </a:p>
          <a:p>
            <a:endParaRPr lang="en-US" dirty="0"/>
          </a:p>
          <a:p>
            <a:r>
              <a:rPr lang="en-US" dirty="0" smtClean="0"/>
              <a:t>How do the ideas here square with your own understanding of conversation?</a:t>
            </a:r>
          </a:p>
          <a:p>
            <a:endParaRPr lang="en-US" dirty="0"/>
          </a:p>
          <a:p>
            <a:r>
              <a:rPr lang="en-US" dirty="0" smtClean="0"/>
              <a:t>How does this play out over BBM/SMS/IM?</a:t>
            </a:r>
          </a:p>
          <a:p>
            <a:endParaRPr lang="en-US" dirty="0"/>
          </a:p>
          <a:p>
            <a:r>
              <a:rPr lang="en-US" dirty="0" smtClean="0"/>
              <a:t>What effect does latency play in collaboration?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0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Punchlines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Designing for groups is challenging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Evaluating systems for groups can be challenging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Systems are embedded with our values, and our assumptions about how people (should/will) interact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5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Punchlines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Designing for groups is challenging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Evaluating systems for groups can be challenging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Systems are embedded with our values, and our assumptions about how people (should/will) interact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14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Look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Wednesday</a:t>
            </a:r>
            <a:r>
              <a:rPr lang="en-US" dirty="0" smtClean="0"/>
              <a:t>: basic networking, and touching on the architectures of the four toolkits</a:t>
            </a:r>
          </a:p>
          <a:p>
            <a:endParaRPr lang="en-US" dirty="0"/>
          </a:p>
          <a:p>
            <a:r>
              <a:rPr lang="en-US" u="sng" dirty="0" smtClean="0"/>
              <a:t>Monday:</a:t>
            </a:r>
            <a:r>
              <a:rPr lang="en-US" dirty="0" smtClean="0"/>
              <a:t> what is the nature of collaborative play within the context of health?</a:t>
            </a:r>
            <a:endParaRPr lang="en-US" u="sng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09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Questions about components?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Group assignments for tutorials</a:t>
            </a:r>
          </a:p>
          <a:p>
            <a:pPr marL="400050" lvl="1" indent="0">
              <a:buNone/>
            </a:pPr>
            <a:r>
              <a:rPr lang="en-US" dirty="0" smtClean="0"/>
              <a:t>» code, write, speak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Conversation &amp; </a:t>
            </a:r>
            <a:r>
              <a:rPr lang="en-US" dirty="0" err="1" smtClean="0"/>
              <a:t>Cognoter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look ahead</a:t>
            </a:r>
          </a:p>
        </p:txBody>
      </p:sp>
    </p:spTree>
    <p:extLst>
      <p:ext uri="{BB962C8B-B14F-4D97-AF65-F5344CB8AC3E}">
        <p14:creationId xmlns:p14="http://schemas.microsoft.com/office/powerpoint/2010/main" val="357008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Meaningful participation in discussion is the key</a:t>
            </a:r>
          </a:p>
          <a:p>
            <a:endParaRPr lang="en-US" dirty="0" smtClean="0"/>
          </a:p>
          <a:p>
            <a:r>
              <a:rPr lang="en-US" dirty="0" smtClean="0"/>
              <a:t>» online participation (twice a week: once with your thoughts; a second with your revised thoughts) – 15%</a:t>
            </a:r>
          </a:p>
          <a:p>
            <a:r>
              <a:rPr lang="en-US" dirty="0" smtClean="0"/>
              <a:t>» in-class participation – 15%</a:t>
            </a:r>
          </a:p>
        </p:txBody>
      </p:sp>
    </p:spTree>
    <p:extLst>
      <p:ext uri="{BB962C8B-B14F-4D97-AF65-F5344CB8AC3E}">
        <p14:creationId xmlns:p14="http://schemas.microsoft.com/office/powerpoint/2010/main" val="2982201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Assignments: you will build four whiteboard systems</a:t>
            </a:r>
          </a:p>
          <a:p>
            <a:pPr lvl="1"/>
            <a:r>
              <a:rPr lang="en-US" dirty="0" smtClean="0"/>
              <a:t>» three will be “replication”, where you build a whiteboard based on a tutorial that others have shown in class (individual assignments) –add some personal flare to these</a:t>
            </a:r>
          </a:p>
          <a:p>
            <a:pPr lvl="1"/>
            <a:r>
              <a:rPr lang="en-US" dirty="0" smtClean="0"/>
              <a:t>» one will be a tutorial that you construct with a small group of four (both an online tutorial, and an in-class tutorial)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32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r>
              <a:rPr lang="en-US" dirty="0"/>
              <a:t> </a:t>
            </a:r>
            <a:r>
              <a:rPr lang="en-US" dirty="0" smtClean="0"/>
              <a:t>theme: </a:t>
            </a:r>
            <a:r>
              <a:rPr lang="en-US" b="1" u="sng" dirty="0" smtClean="0"/>
              <a:t>play</a:t>
            </a:r>
          </a:p>
          <a:p>
            <a:endParaRPr lang="en-US" dirty="0" smtClean="0"/>
          </a:p>
          <a:p>
            <a:r>
              <a:rPr lang="en-US" dirty="0" smtClean="0"/>
              <a:t>» involve </a:t>
            </a:r>
            <a:r>
              <a:rPr lang="en-US" u="sng" dirty="0" smtClean="0"/>
              <a:t>collaborative play</a:t>
            </a:r>
            <a:r>
              <a:rPr lang="en-US" dirty="0" smtClean="0"/>
              <a:t> – one that involves interaction with others in a meaningful way that progresses the state of interaction (more on this next week)</a:t>
            </a:r>
          </a:p>
          <a:p>
            <a:endParaRPr lang="en-US" dirty="0" smtClean="0"/>
          </a:p>
          <a:p>
            <a:r>
              <a:rPr lang="en-US" dirty="0" smtClean="0"/>
              <a:t>» can be a study, or a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3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need three groups. You need several skill sets in each group: technical, writing, and speaking.</a:t>
            </a:r>
          </a:p>
          <a:p>
            <a:endParaRPr lang="en-US" dirty="0"/>
          </a:p>
          <a:p>
            <a:r>
              <a:rPr lang="en-US" dirty="0" smtClean="0"/>
              <a:t>Vote:</a:t>
            </a:r>
          </a:p>
          <a:p>
            <a:r>
              <a:rPr lang="en-US" dirty="0" smtClean="0"/>
              <a:t>» Tony-assigned groups?</a:t>
            </a:r>
          </a:p>
          <a:p>
            <a:r>
              <a:rPr lang="en-US" dirty="0" smtClean="0"/>
              <a:t>» Self-selected groups?</a:t>
            </a:r>
          </a:p>
        </p:txBody>
      </p:sp>
    </p:spTree>
    <p:extLst>
      <p:ext uri="{BB962C8B-B14F-4D97-AF65-F5344CB8AC3E}">
        <p14:creationId xmlns:p14="http://schemas.microsoft.com/office/powerpoint/2010/main" val="3829198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Conversation and </a:t>
            </a:r>
            <a:r>
              <a:rPr lang="en-US" dirty="0" err="1" smtClean="0"/>
              <a:t>Cognoter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How can we design team room technologies to support brainstorming?</a:t>
            </a:r>
          </a:p>
          <a:p>
            <a:endParaRPr lang="en-US" dirty="0"/>
          </a:p>
          <a:p>
            <a:r>
              <a:rPr lang="en-US" dirty="0" smtClean="0"/>
              <a:t>Q: What does our understanding of conversation tell us about the challenges people faced when using </a:t>
            </a:r>
            <a:r>
              <a:rPr lang="en-US" dirty="0" err="1" smtClean="0"/>
              <a:t>Cognoter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5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cognoter</a:t>
            </a:r>
            <a:r>
              <a:rPr lang="en-US" dirty="0" smtClean="0"/>
              <a:t> in </a:t>
            </a:r>
            <a:r>
              <a:rPr lang="en-US" dirty="0" err="1" smtClean="0"/>
              <a:t>colab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supporting presentation preparation</a:t>
            </a:r>
          </a:p>
          <a:p>
            <a:endParaRPr lang="en-US" dirty="0" smtClean="0"/>
          </a:p>
          <a:p>
            <a:r>
              <a:rPr lang="en-US" dirty="0" smtClean="0"/>
              <a:t>separation to 3 processes: brainstorming, organizing, evaluation</a:t>
            </a:r>
          </a:p>
          <a:p>
            <a:endParaRPr lang="en-US" dirty="0" err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8" name="Picture 2" descr="wpe1A.jpg (356214 bytes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3004" y="1752600"/>
            <a:ext cx="4420996" cy="3581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6339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712</Words>
  <Application>Microsoft Macintosh PowerPoint</Application>
  <PresentationFormat>On-screen Show (4:3)</PresentationFormat>
  <Paragraphs>115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Models of Conversation</vt:lpstr>
      <vt:lpstr>Punchlines</vt:lpstr>
      <vt:lpstr>Agenda</vt:lpstr>
      <vt:lpstr>Course components</vt:lpstr>
      <vt:lpstr>Course components</vt:lpstr>
      <vt:lpstr>Course components</vt:lpstr>
      <vt:lpstr>Group Assignment</vt:lpstr>
      <vt:lpstr>Conversation and Cognoter</vt:lpstr>
      <vt:lpstr>cognoter in colab</vt:lpstr>
      <vt:lpstr>questions</vt:lpstr>
      <vt:lpstr>More questions</vt:lpstr>
      <vt:lpstr>design for conversation: lessons from cognoter</vt:lpstr>
      <vt:lpstr>Questions</vt:lpstr>
      <vt:lpstr>interactive model of conversation</vt:lpstr>
      <vt:lpstr>Interactive model of conversation</vt:lpstr>
      <vt:lpstr>some lessons from prior work</vt:lpstr>
      <vt:lpstr>some specific lessons from cognoter</vt:lpstr>
      <vt:lpstr>Reflect</vt:lpstr>
      <vt:lpstr>Punchlines</vt:lpstr>
      <vt:lpstr>A Look Ahead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Tang</dc:creator>
  <cp:lastModifiedBy>Tony Tang</cp:lastModifiedBy>
  <cp:revision>11</cp:revision>
  <dcterms:created xsi:type="dcterms:W3CDTF">2013-01-14T00:46:42Z</dcterms:created>
  <dcterms:modified xsi:type="dcterms:W3CDTF">2013-01-14T03:20:00Z</dcterms:modified>
</cp:coreProperties>
</file>