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8" r:id="rId3"/>
    <p:sldId id="256" r:id="rId4"/>
    <p:sldId id="283" r:id="rId5"/>
    <p:sldId id="284" r:id="rId6"/>
    <p:sldId id="285" r:id="rId7"/>
    <p:sldId id="286" r:id="rId8"/>
    <p:sldId id="287" r:id="rId9"/>
    <p:sldId id="288" r:id="rId10"/>
    <p:sldId id="270" r:id="rId11"/>
    <p:sldId id="282" r:id="rId12"/>
    <p:sldId id="289" r:id="rId13"/>
    <p:sldId id="290" r:id="rId14"/>
    <p:sldId id="291" r:id="rId15"/>
    <p:sldId id="292" r:id="rId16"/>
    <p:sldId id="272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93" r:id="rId25"/>
    <p:sldId id="294" r:id="rId26"/>
    <p:sldId id="295" r:id="rId27"/>
    <p:sldId id="296" r:id="rId28"/>
    <p:sldId id="297" r:id="rId29"/>
    <p:sldId id="271" r:id="rId30"/>
    <p:sldId id="316" r:id="rId31"/>
    <p:sldId id="305" r:id="rId32"/>
    <p:sldId id="273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5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17" autoAdjust="0"/>
    <p:restoredTop sz="80042" autoAdjust="0"/>
  </p:normalViewPr>
  <p:slideViewPr>
    <p:cSldViewPr snapToGrid="0" snapToObjects="1">
      <p:cViewPr varScale="1">
        <p:scale>
          <a:sx n="52" d="100"/>
          <a:sy n="52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28-10-12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28-10-12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persuasive-patterns.com/users/1/collections/1640/entry/6798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Tabbing</a:t>
            </a:r>
            <a:r>
              <a:rPr lang="en-US" baseline="0" dirty="0" smtClean="0"/>
              <a:t> through puts you on “Disclaimer” rather than “Sign In”</a:t>
            </a:r>
          </a:p>
          <a:p>
            <a:r>
              <a:rPr lang="en-US" baseline="0" dirty="0" smtClean="0"/>
              <a:t>Or, in some browsers, (Safari), puts you right into the address field. </a:t>
            </a:r>
            <a:r>
              <a:rPr lang="en-US" baseline="0" dirty="0" err="1" smtClean="0"/>
              <a:t>Whha</a:t>
            </a:r>
            <a:r>
              <a:rPr lang="en-US" baseline="0" dirty="0" smtClean="0"/>
              <a:t>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 kinds of accelerators</a:t>
            </a:r>
            <a:r>
              <a:rPr lang="en-US" baseline="0" dirty="0" smtClean="0"/>
              <a:t> do you use in applications that you frequent?</a:t>
            </a:r>
          </a:p>
          <a:p>
            <a:r>
              <a:rPr lang="en-US" baseline="0" dirty="0" smtClean="0"/>
              <a:t>What is the trade-off with the current representation?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discoverable is this interface?</a:t>
            </a:r>
          </a:p>
          <a:p>
            <a:r>
              <a:rPr lang="en-US" baseline="0" dirty="0" smtClean="0"/>
              <a:t>How cluttered is this interface?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adamkochanowicz.com</a:t>
            </a:r>
            <a:r>
              <a:rPr lang="en-US" dirty="0" smtClean="0"/>
              <a:t>/?p=664</a:t>
            </a:r>
          </a:p>
          <a:p>
            <a:endParaRPr lang="en-US" dirty="0" smtClean="0"/>
          </a:p>
          <a:p>
            <a:r>
              <a:rPr lang="en-US" dirty="0" smtClean="0"/>
              <a:t>What did he get wrong here?</a:t>
            </a:r>
          </a:p>
          <a:p>
            <a:endParaRPr lang="en-US" dirty="0" smtClean="0"/>
          </a:p>
          <a:p>
            <a:r>
              <a:rPr lang="en-US" dirty="0" smtClean="0"/>
              <a:t>Can the user get help at any point? Are my help elements a feature to those needing help but not a burden to those needing not? Does my documentation clearly refer to the elements it documents?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http://persuasive-patterns.com/users/1/collections/1640/entry/6798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Rather than forcing you to</a:t>
            </a:r>
            <a:r>
              <a:rPr lang="en-US" baseline="0" dirty="0" smtClean="0"/>
              <a:t> name artists that you like,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provides you with a list of things that you can click. This is faster to do, and easier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vis.berkeley.edu</a:t>
            </a:r>
            <a:r>
              <a:rPr lang="en-US" dirty="0" smtClean="0"/>
              <a:t>/courses/cs160-sp12/wiki/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HeuristicEvaluation-Omar_Ali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r>
              <a:rPr lang="en-US" baseline="0" dirty="0" smtClean="0"/>
              <a:t> inside the fields</a:t>
            </a:r>
          </a:p>
          <a:p>
            <a:r>
              <a:rPr lang="en-US" baseline="0" dirty="0" smtClean="0"/>
              <a:t>Contrast</a:t>
            </a:r>
          </a:p>
          <a:p>
            <a:r>
              <a:rPr lang="en-US" baseline="0" dirty="0" smtClean="0"/>
              <a:t>Stands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information digestible or focus-dividing? Can the application provide abundant information and action without a cumbersome interface? Can large areas be broken up into parts (when beneficial to the user)?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28-10-12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2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Quick, turn off the burner!!</a:t>
            </a:r>
            <a:endParaRPr lang="en-US" dirty="0"/>
          </a:p>
        </p:txBody>
      </p:sp>
      <p:pic>
        <p:nvPicPr>
          <p:cNvPr id="1028" name="Picture 4" descr="http://www.ssw.com.au/ssw/Standards/Rules/Images/Bad-Ma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" y="1625056"/>
            <a:ext cx="8401154" cy="40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8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iLike.com has an unusual take on how to collect data about their users' tastes and preferences. Instead of asking users to recall their favorite bands from memory, they present a list of bands which each represent a certain music style. By just clicking on which bands they recall as being good, much more and a broader pool of data is collected in a way that is actual a fun challenge for the us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2464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6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0"/>
            <a:ext cx="4811238" cy="293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5" y="3340100"/>
            <a:ext cx="79883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427" y="66000"/>
            <a:ext cx="335037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Autocomplete is a nice example of how the system aids you. It is easier to recognize symbols rather than recall them from scratch.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605251"/>
            <a:ext cx="3505200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29" y="3954322"/>
            <a:ext cx="7878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It would be great if </a:t>
            </a:r>
            <a:r>
              <a:rPr lang="en-US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was a link</a:t>
            </a:r>
            <a:r>
              <a:rPr lang="en-US" sz="3200" dirty="0" smtClean="0">
                <a:solidFill>
                  <a:srgbClr val="FFFFFF"/>
                </a:solidFill>
              </a:rPr>
              <a:t>, but it’s not.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535" y="551097"/>
            <a:ext cx="33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kind of idea applies at both low-level, and high-level.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6" y="305546"/>
            <a:ext cx="2320347" cy="6050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SUPER is an audio/video converter tool</a:t>
            </a:r>
          </a:p>
          <a:p>
            <a:endParaRPr lang="en-US" dirty="0"/>
          </a:p>
          <a:p>
            <a:r>
              <a:rPr lang="en-US" dirty="0" smtClean="0"/>
              <a:t>Although I have selected “audio only”, all of the video stuff is still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3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Evaluation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4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02911"/>
            <a:ext cx="7810500" cy="35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369588"/>
            <a:ext cx="7738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Hover controls only appear when they are likely to be used (i.e. when the mouse is hovering over the activation area).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8" y="479343"/>
            <a:ext cx="8052457" cy="2818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3612338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Expanding forms provide interaction only when it is requested.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56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837642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does </a:t>
            </a:r>
            <a:r>
              <a:rPr lang="en-US" sz="2800" dirty="0" err="1" smtClean="0">
                <a:solidFill>
                  <a:schemeClr val="bg1"/>
                </a:solidFill>
              </a:rPr>
              <a:t>Twitter.com’s</a:t>
            </a:r>
            <a:r>
              <a:rPr lang="en-US" sz="2800" dirty="0" smtClean="0">
                <a:solidFill>
                  <a:schemeClr val="bg1"/>
                </a:solidFill>
              </a:rPr>
              <a:t> homepage guide the user’s attention?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 what ways has it used a minimalist design?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3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3537"/>
            <a:ext cx="8247156" cy="989108"/>
          </a:xfrm>
        </p:spPr>
        <p:txBody>
          <a:bodyPr/>
          <a:lstStyle/>
          <a:p>
            <a:r>
              <a:rPr lang="en-US" dirty="0" smtClean="0"/>
              <a:t>Anyone use tabs when filling out forms?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16000"/>
            <a:ext cx="7607300" cy="4813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57328" y="324884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057328" y="363330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498586" y="407245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6057328" y="4174916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06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Flexibility and efficiency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Accelerators -- unseen by the novice user -- may often speed up the interaction for the expert user such that the system can cater to both inexperienced and experienced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» allow existing/common accelerators to work</a:t>
            </a:r>
          </a:p>
          <a:p>
            <a:pPr lvl="1"/>
            <a:r>
              <a:rPr lang="en-US" dirty="0" smtClean="0"/>
              <a:t>» provide accelerators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users to tailor frequent </a:t>
            </a:r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» macros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PeopleSoft’s super-official speedy form fill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out a piece of paper, or something to scrawl something onto.</a:t>
            </a:r>
          </a:p>
          <a:p>
            <a:endParaRPr lang="en-US" dirty="0"/>
          </a:p>
          <a:p>
            <a:r>
              <a:rPr lang="en-US" dirty="0" smtClean="0"/>
              <a:t>Half of the class, put your head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0"/>
            <a:ext cx="5892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973" y="4254601"/>
            <a:ext cx="8257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When you’re using an accelerator, you feel and look like a Boss.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Taking these away makes it more annoying to use an interface if you are used to them.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Help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/>
              <a:t>though it is better if the system can be used without documentation, it may be necessary to provide help and documentation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such information should be easy to search, focused on the user's task, list concrete steps to be carried out, and not be too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08" y="254000"/>
            <a:ext cx="304469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example: width of the field provides a clue about the length of the input.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Contextual help is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6" y="473847"/>
            <a:ext cx="509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3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Tutorials / get started manuals</a:t>
            </a:r>
          </a:p>
          <a:p>
            <a:r>
              <a:rPr lang="en-US" dirty="0" smtClean="0"/>
              <a:t>Reference manuals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Wizards</a:t>
            </a:r>
          </a:p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 Heuristic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Pre-evaluation training</a:t>
            </a:r>
          </a:p>
          <a:p>
            <a:pPr lvl="1"/>
            <a:r>
              <a:rPr lang="en-US" dirty="0" smtClean="0"/>
              <a:t>» provide evaluators with domain knowledge and information on scenario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» individuals evaluate and then aggregate results</a:t>
            </a:r>
          </a:p>
          <a:p>
            <a:r>
              <a:rPr lang="en-US" dirty="0" smtClean="0"/>
              <a:t>Severity ratings</a:t>
            </a:r>
          </a:p>
          <a:p>
            <a:pPr lvl="1"/>
            <a:r>
              <a:rPr lang="en-US" dirty="0" smtClean="0"/>
              <a:t>» determine how severe each problem is (priority)</a:t>
            </a:r>
          </a:p>
          <a:p>
            <a:pPr lvl="1"/>
            <a:r>
              <a:rPr lang="en-US" dirty="0" smtClean="0"/>
              <a:t>» perform individually then as a group</a:t>
            </a:r>
          </a:p>
          <a:p>
            <a:r>
              <a:rPr lang="en-US" dirty="0" smtClean="0"/>
              <a:t>Debriefing</a:t>
            </a:r>
          </a:p>
          <a:p>
            <a:pPr lvl="1"/>
            <a:r>
              <a:rPr lang="en-US" dirty="0" smtClean="0"/>
              <a:t>» discuss outcome with design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evaluator performs at least two passes</a:t>
            </a:r>
          </a:p>
          <a:p>
            <a:pPr lvl="1"/>
            <a:r>
              <a:rPr lang="en-US" dirty="0" smtClean="0"/>
              <a:t>» first: get a feel for flow and scope of system</a:t>
            </a:r>
          </a:p>
          <a:p>
            <a:pPr lvl="1"/>
            <a:r>
              <a:rPr lang="en-US" dirty="0" smtClean="0"/>
              <a:t>» second: focus on specific elements</a:t>
            </a:r>
          </a:p>
          <a:p>
            <a:r>
              <a:rPr lang="en-US" dirty="0" smtClean="0"/>
              <a:t>Assistance: for walk-up and use interfaces, no need; otherwise, supply evaluators with scenarios</a:t>
            </a:r>
          </a:p>
          <a:p>
            <a:r>
              <a:rPr lang="en-US" dirty="0" smtClean="0"/>
              <a:t>Each evaluator produces a list of problems</a:t>
            </a:r>
          </a:p>
          <a:p>
            <a:pPr lvl="1"/>
            <a:r>
              <a:rPr lang="en-US" dirty="0" smtClean="0"/>
              <a:t>» explain why with respect to the heuristics or other information</a:t>
            </a:r>
          </a:p>
          <a:p>
            <a:pPr lvl="1"/>
            <a:r>
              <a:rPr lang="en-US" dirty="0" smtClean="0"/>
              <a:t>» be specific and list each problem 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cash advances doesn’t even work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“aesthetic and minimalist interface”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remove the link if the user can’t use it</a:t>
            </a:r>
          </a:p>
          <a:p>
            <a:r>
              <a:rPr lang="en-US" dirty="0" smtClean="0"/>
              <a:t>Tabbing 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list each violation?</a:t>
            </a:r>
          </a:p>
          <a:p>
            <a:endParaRPr lang="en-US" dirty="0" smtClean="0"/>
          </a:p>
          <a:p>
            <a:r>
              <a:rPr lang="en-US" dirty="0" smtClean="0"/>
              <a:t>Where problems may be found</a:t>
            </a:r>
          </a:p>
          <a:p>
            <a:pPr lvl="1"/>
            <a:r>
              <a:rPr lang="en-US" dirty="0" smtClean="0"/>
              <a:t>Single location in UI</a:t>
            </a:r>
          </a:p>
          <a:p>
            <a:pPr lvl="1"/>
            <a:r>
              <a:rPr lang="en-US" dirty="0" smtClean="0"/>
              <a:t>Two or more locations that need to be compared</a:t>
            </a:r>
          </a:p>
          <a:p>
            <a:pPr lvl="1"/>
            <a:r>
              <a:rPr lang="en-US" dirty="0" smtClean="0"/>
              <a:t>Overall structure of UI</a:t>
            </a:r>
          </a:p>
          <a:p>
            <a:pPr lvl="1"/>
            <a:r>
              <a:rPr lang="en-US" dirty="0" smtClean="0"/>
              <a:t>Something that is missing</a:t>
            </a:r>
          </a:p>
          <a:p>
            <a:pPr lvl="2"/>
            <a:r>
              <a:rPr lang="en-US" dirty="0" smtClean="0"/>
              <a:t>Hard w/ paper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allocate resources to fix problems</a:t>
            </a:r>
          </a:p>
          <a:p>
            <a:r>
              <a:rPr lang="en-US" dirty="0" smtClean="0"/>
              <a:t>Combination of: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Persistence (one time or repeating)</a:t>
            </a:r>
          </a:p>
          <a:p>
            <a:r>
              <a:rPr lang="en-US" dirty="0" smtClean="0"/>
              <a:t>Should be estimated after all problems have been seen</a:t>
            </a:r>
          </a:p>
          <a:p>
            <a:r>
              <a:rPr lang="en-US" dirty="0" smtClean="0"/>
              <a:t>Independently first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– don</a:t>
            </a:r>
            <a:r>
              <a:rPr lang="fr-FR" dirty="0" smtClean="0"/>
              <a:t>’</a:t>
            </a:r>
            <a:r>
              <a:rPr lang="en-US" dirty="0" smtClean="0"/>
              <a:t>t think this is a usability problem</a:t>
            </a:r>
          </a:p>
          <a:p>
            <a:r>
              <a:rPr lang="en-US" dirty="0" smtClean="0"/>
              <a:t>1 – cosmetic problem</a:t>
            </a:r>
          </a:p>
          <a:p>
            <a:r>
              <a:rPr lang="en-US" dirty="0" smtClean="0"/>
              <a:t>2 – minor usability problem</a:t>
            </a:r>
          </a:p>
          <a:p>
            <a:r>
              <a:rPr lang="en-US" dirty="0" smtClean="0"/>
              <a:t>3 – major usability problem; important to fix</a:t>
            </a:r>
          </a:p>
          <a:p>
            <a:r>
              <a:rPr lang="en-US" dirty="0" smtClean="0"/>
              <a:t>4 – usability catastrophe; must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my </a:t>
            </a:r>
            <a:r>
              <a:rPr lang="en-US" dirty="0" err="1" smtClean="0"/>
              <a:t>favourite</a:t>
            </a:r>
            <a:r>
              <a:rPr lang="en-US" dirty="0" smtClean="0"/>
              <a:t> half of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 smtClean="0"/>
              <a:t>Can you tell me the name of the president of Russia?</a:t>
            </a:r>
          </a:p>
          <a:p>
            <a:endParaRPr lang="en-US" dirty="0"/>
          </a:p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7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cash advances doesn’t even work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“aesthetic and minimalist interface”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remove the link if the user can’t use it</a:t>
            </a:r>
          </a:p>
          <a:p>
            <a:r>
              <a:rPr lang="en-US" dirty="0" smtClean="0"/>
              <a:t>Tabbing 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Conduct with evaluators, observers, and development team members</a:t>
            </a:r>
          </a:p>
          <a:p>
            <a:r>
              <a:rPr lang="en-US" sz="2800" dirty="0"/>
              <a:t>Discuss general characteristics of UI</a:t>
            </a:r>
          </a:p>
          <a:p>
            <a:r>
              <a:rPr lang="en-US" sz="2800" dirty="0"/>
              <a:t>Suggest potential improvements to address major usability problems</a:t>
            </a:r>
          </a:p>
          <a:p>
            <a:r>
              <a:rPr lang="en-US" sz="2800" dirty="0"/>
              <a:t>Dev. team rates how hard things are to fix</a:t>
            </a:r>
          </a:p>
          <a:p>
            <a:r>
              <a:rPr lang="en-US" sz="2800" dirty="0"/>
              <a:t>Make it a brainstorming session</a:t>
            </a:r>
          </a:p>
          <a:p>
            <a:pPr lvl="1"/>
            <a:r>
              <a:rPr lang="en-US" sz="2400" dirty="0"/>
              <a:t>little criticism until end of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my </a:t>
            </a:r>
            <a:r>
              <a:rPr lang="en-US" dirty="0" err="1" smtClean="0"/>
              <a:t>favourite</a:t>
            </a:r>
            <a:r>
              <a:rPr lang="en-US" dirty="0" smtClean="0"/>
              <a:t> half of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 smtClean="0"/>
              <a:t>Who is the president of Russia?</a:t>
            </a:r>
          </a:p>
          <a:p>
            <a:pPr marL="514350" indent="-514350">
              <a:buAutoNum type="alphaLcParenBoth"/>
            </a:pPr>
            <a:r>
              <a:rPr lang="en-US" dirty="0" err="1" smtClean="0"/>
              <a:t>Vladamir</a:t>
            </a:r>
            <a:r>
              <a:rPr lang="en-US" dirty="0" smtClean="0"/>
              <a:t> Putin</a:t>
            </a:r>
          </a:p>
          <a:p>
            <a:r>
              <a:rPr lang="en-US" dirty="0" smtClean="0"/>
              <a:t>(b) Boris Yeltsin</a:t>
            </a:r>
          </a:p>
          <a:p>
            <a:r>
              <a:rPr lang="en-US" dirty="0" smtClean="0"/>
              <a:t>(c) Mikhail Gorbachev</a:t>
            </a:r>
          </a:p>
          <a:p>
            <a:r>
              <a:rPr lang="en-US" dirty="0" smtClean="0"/>
              <a:t>(d) Someone else…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confident of their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14370</TotalTime>
  <Words>1531</Words>
  <Application>Microsoft Macintosh PowerPoint</Application>
  <PresentationFormat>On-screen Show (4:3)</PresentationFormat>
  <Paragraphs>224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1-introduction</vt:lpstr>
      <vt:lpstr>2_Summer HCI</vt:lpstr>
      <vt:lpstr>PowerPoint Presentation</vt:lpstr>
      <vt:lpstr>Heuristic Evaluation 3</vt:lpstr>
      <vt:lpstr>Split class…</vt:lpstr>
      <vt:lpstr>You are my favourite half of the class</vt:lpstr>
      <vt:lpstr>Switch!!!</vt:lpstr>
      <vt:lpstr>You are my favourite half of the class</vt:lpstr>
      <vt:lpstr>Up!</vt:lpstr>
      <vt:lpstr>So…</vt:lpstr>
      <vt:lpstr>7 Recognition rather than recall</vt:lpstr>
      <vt:lpstr>PowerPoint Presentation</vt:lpstr>
      <vt:lpstr>PowerPoint Presentation</vt:lpstr>
      <vt:lpstr>PowerPoint Presentation</vt:lpstr>
      <vt:lpstr>7 Recognition rather than recall</vt:lpstr>
      <vt:lpstr>PowerPoint Presentation</vt:lpstr>
      <vt:lpstr>8 Aesthetic and minimalist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Aesthetic and minimalist design</vt:lpstr>
      <vt:lpstr>PowerPoint Presentation</vt:lpstr>
      <vt:lpstr>9 Flexibility and efficiency of use</vt:lpstr>
      <vt:lpstr>Example of PeopleSoft’s super-official speedy form fill modes</vt:lpstr>
      <vt:lpstr>PowerPoint Presentation</vt:lpstr>
      <vt:lpstr>10 Help and documentation</vt:lpstr>
      <vt:lpstr>PowerPoint Presentation</vt:lpstr>
      <vt:lpstr>What constitutes help?</vt:lpstr>
      <vt:lpstr>Conducting a Heuristic Evaluation</vt:lpstr>
      <vt:lpstr>Evaluation</vt:lpstr>
      <vt:lpstr>Examples</vt:lpstr>
      <vt:lpstr>Evaluation</vt:lpstr>
      <vt:lpstr>Severity Rating</vt:lpstr>
      <vt:lpstr>Severity Ratings</vt:lpstr>
      <vt:lpstr>Examples - Severity</vt:lpstr>
      <vt:lpstr>Debriefing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113</cp:revision>
  <dcterms:created xsi:type="dcterms:W3CDTF">2012-08-20T05:23:43Z</dcterms:created>
  <dcterms:modified xsi:type="dcterms:W3CDTF">2012-10-29T01:49:34Z</dcterms:modified>
</cp:coreProperties>
</file>