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3"/>
  </p:notesMasterIdLst>
  <p:handoutMasterIdLst>
    <p:handoutMasterId r:id="rId54"/>
  </p:handoutMasterIdLst>
  <p:sldIdLst>
    <p:sldId id="258" r:id="rId3"/>
    <p:sldId id="256" r:id="rId4"/>
    <p:sldId id="257" r:id="rId5"/>
    <p:sldId id="260" r:id="rId6"/>
    <p:sldId id="259" r:id="rId7"/>
    <p:sldId id="261" r:id="rId8"/>
    <p:sldId id="262" r:id="rId9"/>
    <p:sldId id="263" r:id="rId10"/>
    <p:sldId id="264" r:id="rId11"/>
    <p:sldId id="265" r:id="rId12"/>
    <p:sldId id="286" r:id="rId13"/>
    <p:sldId id="267" r:id="rId14"/>
    <p:sldId id="266" r:id="rId15"/>
    <p:sldId id="268" r:id="rId16"/>
    <p:sldId id="288" r:id="rId17"/>
    <p:sldId id="289" r:id="rId18"/>
    <p:sldId id="290" r:id="rId19"/>
    <p:sldId id="291" r:id="rId20"/>
    <p:sldId id="303" r:id="rId21"/>
    <p:sldId id="287" r:id="rId22"/>
    <p:sldId id="292" r:id="rId23"/>
    <p:sldId id="282" r:id="rId24"/>
    <p:sldId id="283" r:id="rId25"/>
    <p:sldId id="284" r:id="rId26"/>
    <p:sldId id="285" r:id="rId27"/>
    <p:sldId id="269" r:id="rId28"/>
    <p:sldId id="293" r:id="rId29"/>
    <p:sldId id="294" r:id="rId30"/>
    <p:sldId id="295" r:id="rId31"/>
    <p:sldId id="296" r:id="rId32"/>
    <p:sldId id="297" r:id="rId33"/>
    <p:sldId id="298" r:id="rId34"/>
    <p:sldId id="305" r:id="rId35"/>
    <p:sldId id="299" r:id="rId36"/>
    <p:sldId id="300" r:id="rId37"/>
    <p:sldId id="302" r:id="rId38"/>
    <p:sldId id="304" r:id="rId39"/>
    <p:sldId id="301" r:id="rId40"/>
    <p:sldId id="270" r:id="rId41"/>
    <p:sldId id="272" r:id="rId42"/>
    <p:sldId id="271" r:id="rId43"/>
    <p:sldId id="273" r:id="rId44"/>
    <p:sldId id="274" r:id="rId45"/>
    <p:sldId id="275" r:id="rId46"/>
    <p:sldId id="276" r:id="rId47"/>
    <p:sldId id="277" r:id="rId48"/>
    <p:sldId id="278" r:id="rId49"/>
    <p:sldId id="279" r:id="rId50"/>
    <p:sldId id="280" r:id="rId51"/>
    <p:sldId id="281"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42" autoAdjust="0"/>
  </p:normalViewPr>
  <p:slideViewPr>
    <p:cSldViewPr snapToGrid="0" snapToObjects="1">
      <p:cViewPr varScale="1">
        <p:scale>
          <a:sx n="100" d="100"/>
          <a:sy n="100" d="100"/>
        </p:scale>
        <p:origin x="-90" y="-20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10/25/2012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10/25/2012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sw.com.au/ssw/Standards/Rules/RulesToBetterinterfaces.aspx"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ssw.com.au/ssw/Standards/Rules/RulesToBetterinterfaces.aspx"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thedailywtf.com</a:t>
            </a:r>
            <a:r>
              <a:rPr lang="en-US" dirty="0" smtClean="0"/>
              <a:t>/Articles/</a:t>
            </a:r>
            <a:r>
              <a:rPr lang="en-US" dirty="0" err="1" smtClean="0"/>
              <a:t>Enter_The_Matrix.aspx</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a:t>
            </a:fld>
            <a:endParaRPr lang="en-US"/>
          </a:p>
        </p:txBody>
      </p:sp>
    </p:spTree>
    <p:extLst>
      <p:ext uri="{BB962C8B-B14F-4D97-AF65-F5344CB8AC3E}">
        <p14:creationId xmlns:p14="http://schemas.microsoft.com/office/powerpoint/2010/main" val="2595483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www.retailshakennotstirred.com</a:t>
            </a:r>
            <a:r>
              <a:rPr lang="en-US" dirty="0" smtClean="0"/>
              <a:t>/retail-shaken-not-stirred/2009/10/conversion-tip-</a:t>
            </a:r>
            <a:r>
              <a:rPr lang="en-US" dirty="0" err="1" smtClean="0"/>
              <a:t>dont</a:t>
            </a:r>
            <a:r>
              <a:rPr lang="en-US" dirty="0" smtClean="0"/>
              <a:t>-let-bad-error-messages-cost-you-</a:t>
            </a:r>
            <a:r>
              <a:rPr lang="en-US" dirty="0" err="1" smtClean="0"/>
              <a:t>sales.html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15</a:t>
            </a:fld>
            <a:endParaRPr lang="en-US"/>
          </a:p>
        </p:txBody>
      </p:sp>
    </p:spTree>
    <p:extLst>
      <p:ext uri="{BB962C8B-B14F-4D97-AF65-F5344CB8AC3E}">
        <p14:creationId xmlns:p14="http://schemas.microsoft.com/office/powerpoint/2010/main" val="1788682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message should be worded </a:t>
            </a:r>
          </a:p>
          <a:p>
            <a:r>
              <a:rPr lang="en-US" dirty="0" smtClean="0"/>
              <a:t>to take as much blame as possible away from the </a:t>
            </a:r>
          </a:p>
          <a:p>
            <a:r>
              <a:rPr lang="en-US" dirty="0" smtClean="0"/>
              <a:t>user and heap the blame instead on the system.  </a:t>
            </a:r>
          </a:p>
          <a:p>
            <a:r>
              <a:rPr lang="en-US" dirty="0" smtClean="0"/>
              <a:t>Save the user’s face; don’t worry about the </a:t>
            </a:r>
          </a:p>
          <a:p>
            <a:r>
              <a:rPr lang="en-US" dirty="0" smtClean="0"/>
              <a:t>computer’s.  The computer doesn’t feel it, and in </a:t>
            </a:r>
          </a:p>
          <a:p>
            <a:r>
              <a:rPr lang="en-US" dirty="0" smtClean="0"/>
              <a:t>many cases it is the interface’s fault anyway for not </a:t>
            </a:r>
          </a:p>
          <a:p>
            <a:r>
              <a:rPr lang="en-US" dirty="0" smtClean="0"/>
              <a:t>finding a way to prevent the error in the first place. </a:t>
            </a:r>
          </a:p>
          <a:p>
            <a:r>
              <a:rPr lang="en-US" dirty="0" smtClean="0"/>
              <a:t>Many words that are unfortunately common in </a:t>
            </a:r>
          </a:p>
          <a:p>
            <a:r>
              <a:rPr lang="en-US" dirty="0" smtClean="0"/>
              <a:t>technical error messages have emotionally-charged </a:t>
            </a:r>
          </a:p>
          <a:p>
            <a:r>
              <a:rPr lang="en-US" dirty="0" smtClean="0"/>
              <a:t>meanings in ordinary language; examples include </a:t>
            </a:r>
          </a:p>
          <a:p>
            <a:r>
              <a:rPr lang="en-US" dirty="0" smtClean="0"/>
              <a:t>“fatal”, “illegal”, “abort”, etc.  Avoid them.  Use </a:t>
            </a:r>
          </a:p>
          <a:p>
            <a:r>
              <a:rPr lang="en-US" dirty="0" smtClean="0"/>
              <a:t>neutral language. </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18</a:t>
            </a:fld>
            <a:endParaRPr lang="en-US"/>
          </a:p>
        </p:txBody>
      </p:sp>
    </p:spTree>
    <p:extLst>
      <p:ext uri="{BB962C8B-B14F-4D97-AF65-F5344CB8AC3E}">
        <p14:creationId xmlns:p14="http://schemas.microsoft.com/office/powerpoint/2010/main" val="3490381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AutoCAD</a:t>
            </a:r>
            <a:r>
              <a:rPr lang="en-US" baseline="0" dirty="0" smtClean="0"/>
              <a:t> example!!</a:t>
            </a:r>
          </a:p>
          <a:p>
            <a:endParaRPr lang="en-US" baseline="0" dirty="0" smtClean="0"/>
          </a:p>
          <a:p>
            <a:r>
              <a:rPr lang="en-US" dirty="0" smtClean="0"/>
              <a:t>The tooltip shown at the bottom isn’t strictly an </a:t>
            </a:r>
          </a:p>
          <a:p>
            <a:r>
              <a:rPr lang="en-US" dirty="0" smtClean="0"/>
              <a:t>error message, but it actually appeared in a </a:t>
            </a:r>
          </a:p>
          <a:p>
            <a:r>
              <a:rPr lang="en-US" dirty="0" smtClean="0"/>
              <a:t>production version of </a:t>
            </a:r>
            <a:r>
              <a:rPr lang="en-US" dirty="0" err="1" smtClean="0"/>
              <a:t>AutoCad</a:t>
            </a:r>
            <a:r>
              <a:rPr lang="en-US" dirty="0" smtClean="0"/>
              <a:t>!  As the story goes, </a:t>
            </a:r>
          </a:p>
          <a:p>
            <a:r>
              <a:rPr lang="en-US" dirty="0" smtClean="0"/>
              <a:t>it was inserted by a programmer as a joke, but </a:t>
            </a:r>
          </a:p>
          <a:p>
            <a:r>
              <a:rPr lang="en-US" dirty="0" smtClean="0"/>
              <a:t>somehow never removed before release.  Even as a </a:t>
            </a:r>
          </a:p>
          <a:p>
            <a:r>
              <a:rPr lang="en-US" dirty="0" smtClean="0"/>
              <a:t>joke, it demonstrates a lack of respect for the </a:t>
            </a:r>
          </a:p>
          <a:p>
            <a:r>
              <a:rPr lang="en-US" dirty="0" smtClean="0"/>
              <a:t>intelligence of the human being on the other side of </a:t>
            </a:r>
          </a:p>
          <a:p>
            <a:r>
              <a:rPr lang="en-US" dirty="0" smtClean="0"/>
              <a:t>the screen.  That attitude is exactly wrong for user </a:t>
            </a:r>
          </a:p>
          <a:p>
            <a:r>
              <a:rPr lang="en-US" dirty="0" smtClean="0"/>
              <a:t>interface design.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19</a:t>
            </a:fld>
            <a:endParaRPr lang="en-US"/>
          </a:p>
        </p:txBody>
      </p:sp>
    </p:spTree>
    <p:extLst>
      <p:ext uri="{BB962C8B-B14F-4D97-AF65-F5344CB8AC3E}">
        <p14:creationId xmlns:p14="http://schemas.microsoft.com/office/powerpoint/2010/main" val="4131811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Error messages should be expressed in plain language (no codes), precisely indicate the problem, and constructively suggest a solution.</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21</a:t>
            </a:fld>
            <a:endParaRPr lang="en-US"/>
          </a:p>
        </p:txBody>
      </p:sp>
    </p:spTree>
    <p:extLst>
      <p:ext uri="{BB962C8B-B14F-4D97-AF65-F5344CB8AC3E}">
        <p14:creationId xmlns:p14="http://schemas.microsoft.com/office/powerpoint/2010/main" val="1526316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23</a:t>
            </a:fld>
            <a:endParaRPr lang="en-US"/>
          </a:p>
        </p:txBody>
      </p:sp>
    </p:spTree>
    <p:extLst>
      <p:ext uri="{BB962C8B-B14F-4D97-AF65-F5344CB8AC3E}">
        <p14:creationId xmlns:p14="http://schemas.microsoft.com/office/powerpoint/2010/main" val="329661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Ideal resolution: get rid of this restriction. Why should there be some upper</a:t>
            </a:r>
            <a:r>
              <a:rPr lang="en-US" baseline="0" dirty="0" smtClean="0"/>
              <a:t> bound? Is storage expensive??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24</a:t>
            </a:fld>
            <a:endParaRPr lang="en-US"/>
          </a:p>
        </p:txBody>
      </p:sp>
    </p:spTree>
    <p:extLst>
      <p:ext uri="{BB962C8B-B14F-4D97-AF65-F5344CB8AC3E}">
        <p14:creationId xmlns:p14="http://schemas.microsoft.com/office/powerpoint/2010/main" val="3546893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25</a:t>
            </a:fld>
            <a:endParaRPr lang="en-US"/>
          </a:p>
        </p:txBody>
      </p:sp>
    </p:spTree>
    <p:extLst>
      <p:ext uri="{BB962C8B-B14F-4D97-AF65-F5344CB8AC3E}">
        <p14:creationId xmlns:p14="http://schemas.microsoft.com/office/powerpoint/2010/main" val="1056945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 a scrollbar that keeps popping</a:t>
            </a:r>
            <a:r>
              <a:rPr lang="en-US" baseline="0" dirty="0" smtClean="0"/>
              <a:t> up with “too far! Too far!” Nonsense entries can be ignored</a:t>
            </a:r>
          </a:p>
          <a:p>
            <a:endParaRPr lang="en-US" baseline="0" dirty="0" smtClean="0"/>
          </a:p>
          <a:p>
            <a:r>
              <a:rPr lang="en-US" smtClean="0">
                <a:hlinkClick r:id="rId3"/>
              </a:rPr>
              <a:t>http://www.ssw.com.au/ssw/Standards/Rules/RulesToBetterinterfaces.aspx</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26</a:t>
            </a:fld>
            <a:endParaRPr lang="en-US"/>
          </a:p>
        </p:txBody>
      </p:sp>
    </p:spTree>
    <p:extLst>
      <p:ext uri="{BB962C8B-B14F-4D97-AF65-F5344CB8AC3E}">
        <p14:creationId xmlns:p14="http://schemas.microsoft.com/office/powerpoint/2010/main" val="2606315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to prevent errors is to allow users to select rather type.  Misspellings then become </a:t>
            </a:r>
          </a:p>
          <a:p>
            <a:endParaRPr lang="en-US" dirty="0" smtClean="0"/>
          </a:p>
          <a:p>
            <a:r>
              <a:rPr lang="en-US" dirty="0" smtClean="0"/>
              <a:t>impossible.  This attitude can be taken to an extreme, however, as shown in this example.</a:t>
            </a:r>
          </a:p>
          <a:p>
            <a:endParaRPr lang="en-US" dirty="0" smtClean="0"/>
          </a:p>
          <a:p>
            <a:r>
              <a:rPr lang="en-US" dirty="0" smtClean="0"/>
              <a:t>If a command is illegal in the current state of the interface – e.g., Copy is impossible if </a:t>
            </a:r>
          </a:p>
          <a:p>
            <a:endParaRPr lang="en-US" dirty="0" smtClean="0"/>
          </a:p>
          <a:p>
            <a:r>
              <a:rPr lang="en-US" dirty="0" smtClean="0"/>
              <a:t>nothing is selected – then the command should be disabled (“grayed out”) so that it simply </a:t>
            </a:r>
          </a:p>
          <a:p>
            <a:endParaRPr lang="en-US" dirty="0" smtClean="0"/>
          </a:p>
          <a:p>
            <a:r>
              <a:rPr lang="en-US" dirty="0" smtClean="0"/>
              <a:t>can’t be selected in the first place.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27</a:t>
            </a:fld>
            <a:endParaRPr lang="en-US"/>
          </a:p>
        </p:txBody>
      </p:sp>
    </p:spTree>
    <p:extLst>
      <p:ext uri="{BB962C8B-B14F-4D97-AF65-F5344CB8AC3E}">
        <p14:creationId xmlns:p14="http://schemas.microsoft.com/office/powerpoint/2010/main" val="2489913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Slips and lapses are found in skilled behavior – </a:t>
            </a:r>
          </a:p>
          <a:p>
            <a:r>
              <a:rPr lang="en-US" dirty="0" smtClean="0"/>
              <a:t>execution of procedures that the user has already </a:t>
            </a:r>
          </a:p>
          <a:p>
            <a:r>
              <a:rPr lang="en-US" dirty="0" smtClean="0"/>
              <a:t>learned.  For example, pressing an onscreen button </a:t>
            </a:r>
          </a:p>
          <a:p>
            <a:r>
              <a:rPr lang="en-US" dirty="0" smtClean="0"/>
              <a:t>– moving the mouse pointer over it, pressing the </a:t>
            </a:r>
          </a:p>
          <a:p>
            <a:r>
              <a:rPr lang="en-US" dirty="0" smtClean="0"/>
              <a:t>mouse button, releasing the mouse button – is a </a:t>
            </a:r>
          </a:p>
          <a:p>
            <a:r>
              <a:rPr lang="en-US" dirty="0" smtClean="0"/>
              <a:t>skill-based procedure for virtually any computer </a:t>
            </a:r>
          </a:p>
          <a:p>
            <a:r>
              <a:rPr lang="en-US" dirty="0" smtClean="0"/>
              <a:t>user.  An error in executing this procedure, like </a:t>
            </a:r>
          </a:p>
          <a:p>
            <a:r>
              <a:rPr lang="en-US" dirty="0" smtClean="0"/>
              <a:t>clicking before the mouse pointer is over the </a:t>
            </a:r>
          </a:p>
          <a:p>
            <a:r>
              <a:rPr lang="en-US" dirty="0" smtClean="0"/>
              <a:t>button, is a slip.  This is just a low-level example, </a:t>
            </a:r>
          </a:p>
          <a:p>
            <a:r>
              <a:rPr lang="en-US" dirty="0" smtClean="0"/>
              <a:t>of course.  We have many higher-level, learned </a:t>
            </a:r>
          </a:p>
          <a:p>
            <a:r>
              <a:rPr lang="en-US" dirty="0" smtClean="0"/>
              <a:t>procedures too – attaching a file to an email, </a:t>
            </a:r>
          </a:p>
          <a:p>
            <a:r>
              <a:rPr lang="en-US" dirty="0" smtClean="0"/>
              <a:t>submitting a search to Google, drawing a rectangle </a:t>
            </a:r>
          </a:p>
          <a:p>
            <a:r>
              <a:rPr lang="en-US" dirty="0" smtClean="0"/>
              <a:t>in a paint program, etc.  An error in execution of </a:t>
            </a:r>
          </a:p>
          <a:p>
            <a:r>
              <a:rPr lang="en-US" dirty="0" smtClean="0"/>
              <a:t>any learned procedure would be a slip. </a:t>
            </a:r>
          </a:p>
          <a:p>
            <a:r>
              <a:rPr lang="en-US" dirty="0" smtClean="0"/>
              <a:t>Slips are distinguished from lapses by the source of </a:t>
            </a:r>
          </a:p>
          <a:p>
            <a:r>
              <a:rPr lang="en-US" dirty="0" smtClean="0"/>
              <a:t>the failure.  A slip is a failure of execution or </a:t>
            </a:r>
          </a:p>
          <a:p>
            <a:r>
              <a:rPr lang="en-US" dirty="0" smtClean="0"/>
              <a:t>control – for example, substituting one action for </a:t>
            </a:r>
          </a:p>
          <a:p>
            <a:r>
              <a:rPr lang="en-US" dirty="0" smtClean="0"/>
              <a:t>another one in the procedure.  A lapse is a failure of </a:t>
            </a:r>
          </a:p>
          <a:p>
            <a:r>
              <a:rPr lang="en-US" dirty="0" smtClean="0"/>
              <a:t>memory – for example, forgetting the overall goal, </a:t>
            </a:r>
          </a:p>
          <a:p>
            <a:r>
              <a:rPr lang="en-US" dirty="0" smtClean="0"/>
              <a:t>or forgetting where you are in the procedure. </a:t>
            </a:r>
          </a:p>
          <a:p>
            <a:r>
              <a:rPr lang="en-US" dirty="0" smtClean="0"/>
              <a:t>A mistake, on the other hand, is an error made in </a:t>
            </a:r>
          </a:p>
          <a:p>
            <a:r>
              <a:rPr lang="en-US" dirty="0" smtClean="0"/>
              <a:t>planning or rule application.  One framework for </a:t>
            </a:r>
          </a:p>
          <a:p>
            <a:r>
              <a:rPr lang="en-US" dirty="0" smtClean="0"/>
              <a:t>classifying cognitive behavior divides behavior into </a:t>
            </a:r>
          </a:p>
          <a:p>
            <a:r>
              <a:rPr lang="en-US" dirty="0" smtClean="0"/>
              <a:t>skill-based (learned procedures), rule-based </a:t>
            </a:r>
          </a:p>
          <a:p>
            <a:r>
              <a:rPr lang="en-US" dirty="0" smtClean="0"/>
              <a:t>(application of learned if-then rules), and </a:t>
            </a:r>
          </a:p>
          <a:p>
            <a:r>
              <a:rPr lang="en-US" dirty="0" smtClean="0"/>
              <a:t>knowledge-based (problem solving, logic, </a:t>
            </a:r>
          </a:p>
          <a:p>
            <a:r>
              <a:rPr lang="en-US" dirty="0" smtClean="0"/>
              <a:t>experimentation, etc.)  Mistakes are errors in </a:t>
            </a:r>
            <a:r>
              <a:rPr lang="en-US" dirty="0" err="1" smtClean="0"/>
              <a:t>rulebased</a:t>
            </a:r>
            <a:r>
              <a:rPr lang="en-US" dirty="0" smtClean="0"/>
              <a:t> or </a:t>
            </a:r>
            <a:r>
              <a:rPr lang="en-US" dirty="0" err="1" smtClean="0"/>
              <a:t>knowlege</a:t>
            </a:r>
            <a:r>
              <a:rPr lang="en-US" dirty="0" smtClean="0"/>
              <a:t>-based behavior; e.g., applying a </a:t>
            </a:r>
          </a:p>
          <a:p>
            <a:r>
              <a:rPr lang="en-US" dirty="0" smtClean="0"/>
              <a:t>rule in a situation where it shouldn’t apply, or using </a:t>
            </a:r>
          </a:p>
          <a:p>
            <a:r>
              <a:rPr lang="en-US" dirty="0" smtClean="0"/>
              <a:t>faulty reasoning.  We won’t have much to say </a:t>
            </a:r>
          </a:p>
          <a:p>
            <a:r>
              <a:rPr lang="en-US" dirty="0" smtClean="0"/>
              <a:t>about mistakes in this course, but much research in human error is concerned with this level – e.g., </a:t>
            </a:r>
          </a:p>
          <a:p>
            <a:r>
              <a:rPr lang="en-US" dirty="0" smtClean="0"/>
              <a:t>suboptimal or even irrational heuristics that people </a:t>
            </a:r>
          </a:p>
          <a:p>
            <a:r>
              <a:rPr lang="en-US" dirty="0" smtClean="0"/>
              <a:t>use for decision making and planning. </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28</a:t>
            </a:fld>
            <a:endParaRPr lang="en-US"/>
          </a:p>
        </p:txBody>
      </p:sp>
    </p:spTree>
    <p:extLst>
      <p:ext uri="{BB962C8B-B14F-4D97-AF65-F5344CB8AC3E}">
        <p14:creationId xmlns:p14="http://schemas.microsoft.com/office/powerpoint/2010/main" val="275859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www.simplesystems.org</a:t>
            </a:r>
            <a:r>
              <a:rPr lang="en-US" dirty="0" smtClean="0"/>
              <a:t>/users/</a:t>
            </a:r>
            <a:r>
              <a:rPr lang="en-US" dirty="0" err="1" smtClean="0"/>
              <a:t>bfriesen</a:t>
            </a:r>
            <a:r>
              <a:rPr lang="en-US" dirty="0" smtClean="0"/>
              <a:t>/home-theater/</a:t>
            </a:r>
            <a:r>
              <a:rPr lang="en-US" dirty="0" err="1" smtClean="0"/>
              <a:t>index.html</a:t>
            </a:r>
            <a:endParaRPr lang="en-US" dirty="0" smtClean="0"/>
          </a:p>
          <a:p>
            <a:endParaRPr lang="en-US" dirty="0" smtClean="0"/>
          </a:p>
          <a:p>
            <a:r>
              <a:rPr lang="en-US" dirty="0" smtClean="0"/>
              <a:t>My friend, $2k TV, so proud of himself</a:t>
            </a:r>
          </a:p>
          <a:p>
            <a:r>
              <a:rPr lang="en-US" dirty="0" smtClean="0"/>
              <a:t>Two weeks later, frantic</a:t>
            </a:r>
            <a:r>
              <a:rPr lang="en-US" baseline="0" dirty="0" smtClean="0"/>
              <a:t> phone call from wife, “IT’S BROKEN!</a:t>
            </a:r>
          </a:p>
          <a:p>
            <a:r>
              <a:rPr lang="en-US" baseline="0" dirty="0" smtClean="0"/>
              <a:t>Turns out that it was set to PC/RGB mode, and not receiving input </a:t>
            </a:r>
            <a:r>
              <a:rPr lang="en-US" baseline="0" dirty="0" err="1" smtClean="0"/>
              <a:t>ffrom</a:t>
            </a:r>
            <a:r>
              <a:rPr lang="en-US" baseline="0" dirty="0" smtClean="0"/>
              <a:t> the TV tuner.</a:t>
            </a:r>
          </a:p>
          <a:p>
            <a:endParaRPr lang="en-US" baseline="0" dirty="0" smtClean="0"/>
          </a:p>
          <a:p>
            <a:r>
              <a:rPr lang="en-US" baseline="0" dirty="0" smtClean="0"/>
              <a:t>Wife not tech savvy? Maybe.</a:t>
            </a:r>
          </a:p>
          <a:p>
            <a:r>
              <a:rPr lang="en-US" baseline="0" dirty="0" smtClean="0"/>
              <a:t>But, these modes also get in the way.</a:t>
            </a:r>
          </a:p>
        </p:txBody>
      </p:sp>
      <p:sp>
        <p:nvSpPr>
          <p:cNvPr id="4" name="Slide Number Placeholder 3"/>
          <p:cNvSpPr>
            <a:spLocks noGrp="1"/>
          </p:cNvSpPr>
          <p:nvPr>
            <p:ph type="sldNum" sz="quarter" idx="10"/>
          </p:nvPr>
        </p:nvSpPr>
        <p:spPr/>
        <p:txBody>
          <a:bodyPr/>
          <a:lstStyle/>
          <a:p>
            <a:fld id="{2C9EC02C-7862-C04F-88CF-B6FBE0D0E7F9}" type="slidenum">
              <a:rPr lang="en-US" smtClean="0"/>
              <a:pPr/>
              <a:t>4</a:t>
            </a:fld>
            <a:endParaRPr lang="en-US"/>
          </a:p>
        </p:txBody>
      </p:sp>
    </p:spTree>
    <p:extLst>
      <p:ext uri="{BB962C8B-B14F-4D97-AF65-F5344CB8AC3E}">
        <p14:creationId xmlns:p14="http://schemas.microsoft.com/office/powerpoint/2010/main" val="500819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examples of common slips.  A </a:t>
            </a:r>
          </a:p>
          <a:p>
            <a:r>
              <a:rPr lang="en-US" dirty="0" smtClean="0"/>
              <a:t>capture slip occurs when a person starts executing </a:t>
            </a:r>
          </a:p>
          <a:p>
            <a:r>
              <a:rPr lang="en-US" dirty="0" smtClean="0"/>
              <a:t>one sequence of actions, but then veers off into </a:t>
            </a:r>
          </a:p>
          <a:p>
            <a:r>
              <a:rPr lang="en-US" dirty="0" smtClean="0"/>
              <a:t>another (usually more familiar) sequence that </a:t>
            </a:r>
          </a:p>
          <a:p>
            <a:r>
              <a:rPr lang="en-US" dirty="0" smtClean="0"/>
              <a:t>happened to start the same way.  A good mental </a:t>
            </a:r>
          </a:p>
          <a:p>
            <a:r>
              <a:rPr lang="en-US" dirty="0" smtClean="0"/>
              <a:t>picture for this is that you’ve developed a mental </a:t>
            </a:r>
          </a:p>
          <a:p>
            <a:r>
              <a:rPr lang="en-US" dirty="0" smtClean="0"/>
              <a:t>groove from executing the same sequence of </a:t>
            </a:r>
          </a:p>
          <a:p>
            <a:r>
              <a:rPr lang="en-US" dirty="0" smtClean="0"/>
              <a:t>actions repeatedly, and this groove tends to capture </a:t>
            </a:r>
          </a:p>
          <a:p>
            <a:r>
              <a:rPr lang="en-US" dirty="0" smtClean="0"/>
              <a:t>other sequences that start the same way.</a:t>
            </a:r>
          </a:p>
          <a:p>
            <a:endParaRPr lang="en-US" dirty="0" smtClean="0"/>
          </a:p>
          <a:p>
            <a:r>
              <a:rPr lang="en-US" dirty="0" smtClean="0"/>
              <a:t>A description slip occurs when two actions are </a:t>
            </a:r>
          </a:p>
          <a:p>
            <a:r>
              <a:rPr lang="en-US" dirty="0" smtClean="0"/>
              <a:t>very similar.  The user intends to do one action, but </a:t>
            </a:r>
          </a:p>
          <a:p>
            <a:r>
              <a:rPr lang="en-US" dirty="0" smtClean="0"/>
              <a:t>accidentally substitutes the other.  A classic </a:t>
            </a:r>
          </a:p>
          <a:p>
            <a:r>
              <a:rPr lang="en-US" dirty="0" smtClean="0"/>
              <a:t>example of a description error is reaching into the </a:t>
            </a:r>
          </a:p>
          <a:p>
            <a:r>
              <a:rPr lang="en-US" dirty="0" smtClean="0"/>
              <a:t>refrigerator for a carton of milk, but instead picking </a:t>
            </a:r>
          </a:p>
          <a:p>
            <a:r>
              <a:rPr lang="en-US" dirty="0" smtClean="0"/>
              <a:t>up a carton of orange juice and pouring it into your </a:t>
            </a:r>
          </a:p>
          <a:p>
            <a:r>
              <a:rPr lang="en-US" dirty="0" smtClean="0"/>
              <a:t>cereal.  The actions for pouring milk in cereal and </a:t>
            </a:r>
          </a:p>
          <a:p>
            <a:r>
              <a:rPr lang="en-US" dirty="0" smtClean="0"/>
              <a:t>pouring juice in a glass are nearly identical – open </a:t>
            </a:r>
          </a:p>
          <a:p>
            <a:r>
              <a:rPr lang="en-US" dirty="0" smtClean="0"/>
              <a:t>fridge, pick up half-gallon carton, open it, pour– </a:t>
            </a:r>
          </a:p>
          <a:p>
            <a:r>
              <a:rPr lang="en-US" dirty="0" smtClean="0"/>
              <a:t>but the user’s mental description of the action to </a:t>
            </a:r>
          </a:p>
          <a:p>
            <a:r>
              <a:rPr lang="en-US" dirty="0" smtClean="0"/>
              <a:t>execute has substituted the orange juice for the </a:t>
            </a:r>
          </a:p>
          <a:p>
            <a:r>
              <a:rPr lang="en-US" dirty="0" smtClean="0"/>
              <a:t>milk. </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29</a:t>
            </a:fld>
            <a:endParaRPr lang="en-US"/>
          </a:p>
        </p:txBody>
      </p:sp>
    </p:spTree>
    <p:extLst>
      <p:ext uri="{BB962C8B-B14F-4D97-AF65-F5344CB8AC3E}">
        <p14:creationId xmlns:p14="http://schemas.microsoft.com/office/powerpoint/2010/main" val="92621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Lapses are due to failures of memory, particularly </a:t>
            </a:r>
          </a:p>
          <a:p>
            <a:r>
              <a:rPr lang="en-US" dirty="0" smtClean="0"/>
              <a:t>the short-term memory that is managing the </a:t>
            </a:r>
          </a:p>
          <a:p>
            <a:r>
              <a:rPr lang="en-US" dirty="0" smtClean="0"/>
              <a:t>execution of a procedure.  A loss of intention lapse </a:t>
            </a:r>
          </a:p>
          <a:p>
            <a:r>
              <a:rPr lang="en-US" dirty="0" smtClean="0"/>
              <a:t>happens when you start executing a procedure and </a:t>
            </a:r>
          </a:p>
          <a:p>
            <a:r>
              <a:rPr lang="en-US" dirty="0" smtClean="0"/>
              <a:t>forget your goal in the interim.  For example, when </a:t>
            </a:r>
          </a:p>
          <a:p>
            <a:r>
              <a:rPr lang="en-US" dirty="0" smtClean="0"/>
              <a:t>you walk to another room to fetch something, and </a:t>
            </a:r>
          </a:p>
          <a:p>
            <a:r>
              <a:rPr lang="en-US" dirty="0" smtClean="0"/>
              <a:t>by the time you get there, you no longer remember </a:t>
            </a:r>
          </a:p>
          <a:p>
            <a:r>
              <a:rPr lang="en-US" dirty="0" smtClean="0"/>
              <a:t>what you wanted. </a:t>
            </a:r>
          </a:p>
          <a:p>
            <a:r>
              <a:rPr lang="en-US" dirty="0" smtClean="0"/>
              <a:t>Lapses can also happen because of interruptions, </a:t>
            </a:r>
          </a:p>
          <a:p>
            <a:r>
              <a:rPr lang="en-US" dirty="0" smtClean="0"/>
              <a:t>which disrupt short-term memory and make you </a:t>
            </a:r>
          </a:p>
          <a:p>
            <a:r>
              <a:rPr lang="en-US" dirty="0" smtClean="0"/>
              <a:t>lose track of your place in the interrupted </a:t>
            </a:r>
          </a:p>
          <a:p>
            <a:r>
              <a:rPr lang="en-US" dirty="0" smtClean="0"/>
              <a:t>procedure. </a:t>
            </a:r>
          </a:p>
          <a:p>
            <a:r>
              <a:rPr lang="en-US" dirty="0" smtClean="0"/>
              <a:t>Another common lapse happens when your goal is </a:t>
            </a:r>
          </a:p>
          <a:p>
            <a:r>
              <a:rPr lang="en-US" dirty="0" smtClean="0"/>
              <a:t>actually satisfied in the middle of the procedure.  </a:t>
            </a:r>
          </a:p>
          <a:p>
            <a:r>
              <a:rPr lang="en-US" dirty="0" smtClean="0"/>
              <a:t>The remaining steps are cleanup or shutdown </a:t>
            </a:r>
          </a:p>
          <a:p>
            <a:r>
              <a:rPr lang="en-US" dirty="0" smtClean="0"/>
              <a:t>subtasks, which you may forget because you’ve </a:t>
            </a:r>
          </a:p>
          <a:p>
            <a:r>
              <a:rPr lang="en-US" dirty="0" smtClean="0"/>
              <a:t>already discharged your original intention.  For </a:t>
            </a:r>
          </a:p>
          <a:p>
            <a:r>
              <a:rPr lang="en-US" dirty="0" smtClean="0"/>
              <a:t>example, if an ATM machine gives you the cash </a:t>
            </a:r>
          </a:p>
          <a:p>
            <a:r>
              <a:rPr lang="en-US" dirty="0" smtClean="0"/>
              <a:t>first, you may walk away from it without taking </a:t>
            </a:r>
          </a:p>
          <a:p>
            <a:r>
              <a:rPr lang="en-US" dirty="0" smtClean="0"/>
              <a:t>your card, because your original goal was getting </a:t>
            </a:r>
          </a:p>
          <a:p>
            <a:r>
              <a:rPr lang="en-US" dirty="0" smtClean="0"/>
              <a:t>cash.  This is a clear example of an error that good </a:t>
            </a:r>
          </a:p>
          <a:p>
            <a:r>
              <a:rPr lang="en-US" dirty="0" smtClean="0"/>
              <a:t>user interface design can prevent.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30</a:t>
            </a:fld>
            <a:endParaRPr lang="en-US"/>
          </a:p>
        </p:txBody>
      </p:sp>
    </p:spTree>
    <p:extLst>
      <p:ext uri="{BB962C8B-B14F-4D97-AF65-F5344CB8AC3E}">
        <p14:creationId xmlns:p14="http://schemas.microsoft.com/office/powerpoint/2010/main" val="92621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kind of error, clearly due to user interface, </a:t>
            </a:r>
          </a:p>
          <a:p>
            <a:r>
              <a:rPr lang="en-US" dirty="0" smtClean="0"/>
              <a:t>is a mode error. Modes are states in which the same </a:t>
            </a:r>
          </a:p>
          <a:p>
            <a:r>
              <a:rPr lang="en-US" dirty="0" smtClean="0"/>
              <a:t>action has different meanings.  For example, when </a:t>
            </a:r>
          </a:p>
          <a:p>
            <a:r>
              <a:rPr lang="en-US" dirty="0" smtClean="0"/>
              <a:t>Caps Lock mode is enabled on a keyboard, the </a:t>
            </a:r>
          </a:p>
          <a:p>
            <a:r>
              <a:rPr lang="en-US" dirty="0" smtClean="0"/>
              <a:t>letter keys produce uppercase letters.  The text </a:t>
            </a:r>
          </a:p>
          <a:p>
            <a:r>
              <a:rPr lang="en-US" dirty="0" smtClean="0"/>
              <a:t>editor vi is famous for its modes: in insert mode, </a:t>
            </a:r>
          </a:p>
          <a:p>
            <a:r>
              <a:rPr lang="en-US" dirty="0" smtClean="0"/>
              <a:t>letter keys are inserted into your text file, while in </a:t>
            </a:r>
          </a:p>
          <a:p>
            <a:r>
              <a:rPr lang="en-US" dirty="0" smtClean="0"/>
              <a:t>command mode (the default), the letter keys invoke </a:t>
            </a:r>
          </a:p>
          <a:p>
            <a:r>
              <a:rPr lang="en-US" dirty="0" smtClean="0"/>
              <a:t>editing commands.  In the first lecture, we talked </a:t>
            </a:r>
          </a:p>
          <a:p>
            <a:r>
              <a:rPr lang="en-US" dirty="0" smtClean="0"/>
              <a:t>about a mode error in Gimp: accidentally changing </a:t>
            </a:r>
          </a:p>
          <a:p>
            <a:r>
              <a:rPr lang="en-US" dirty="0" smtClean="0"/>
              <a:t>a menu shortcut because your mouse is hovering </a:t>
            </a:r>
          </a:p>
          <a:p>
            <a:r>
              <a:rPr lang="en-US" dirty="0" smtClean="0"/>
              <a:t>over it. </a:t>
            </a:r>
          </a:p>
          <a:p>
            <a:r>
              <a:rPr lang="en-US" dirty="0" smtClean="0"/>
              <a:t>Mode errors occur when the user tries to invoke an </a:t>
            </a:r>
          </a:p>
          <a:p>
            <a:r>
              <a:rPr lang="en-US" dirty="0" smtClean="0"/>
              <a:t>action that doesn’t have the desired effect in the </a:t>
            </a:r>
          </a:p>
          <a:p>
            <a:r>
              <a:rPr lang="en-US" dirty="0" smtClean="0"/>
              <a:t>current mode.  For example, if the user means to </a:t>
            </a:r>
          </a:p>
          <a:p>
            <a:r>
              <a:rPr lang="en-US" dirty="0" smtClean="0"/>
              <a:t>type lowercase letters but doesn’t notice that Caps </a:t>
            </a:r>
          </a:p>
          <a:p>
            <a:r>
              <a:rPr lang="en-US" dirty="0" smtClean="0"/>
              <a:t>Lock is enabled, then a mode error occurs. </a:t>
            </a:r>
          </a:p>
          <a:p>
            <a:r>
              <a:rPr lang="en-US" dirty="0" smtClean="0"/>
              <a:t>Mode errors are generally slips, an error in the </a:t>
            </a:r>
          </a:p>
          <a:p>
            <a:r>
              <a:rPr lang="en-US" dirty="0" smtClean="0"/>
              <a:t>execution of a learned procedure, caused by failing </a:t>
            </a:r>
          </a:p>
          <a:p>
            <a:r>
              <a:rPr lang="en-US" dirty="0" smtClean="0"/>
              <a:t>to correctly evaluate the state of the interface.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31</a:t>
            </a:fld>
            <a:endParaRPr lang="en-US"/>
          </a:p>
        </p:txBody>
      </p:sp>
    </p:spTree>
    <p:extLst>
      <p:ext uri="{BB962C8B-B14F-4D97-AF65-F5344CB8AC3E}">
        <p14:creationId xmlns:p14="http://schemas.microsoft.com/office/powerpoint/2010/main" val="1012617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discuss how to prevent errors of these sorts. </a:t>
            </a:r>
          </a:p>
          <a:p>
            <a:r>
              <a:rPr lang="en-US" dirty="0" smtClean="0"/>
              <a:t>In a computer interface, you can deal with capture </a:t>
            </a:r>
          </a:p>
          <a:p>
            <a:r>
              <a:rPr lang="en-US" dirty="0" smtClean="0"/>
              <a:t>errors by avoiding very common action sequences </a:t>
            </a:r>
          </a:p>
          <a:p>
            <a:r>
              <a:rPr lang="en-US" dirty="0" smtClean="0"/>
              <a:t>that have identical prefixes. </a:t>
            </a:r>
          </a:p>
          <a:p>
            <a:endParaRPr lang="en-US" dirty="0" smtClean="0"/>
          </a:p>
          <a:p>
            <a:r>
              <a:rPr lang="en-US" dirty="0" smtClean="0"/>
              <a:t>Description errors can be fought off by applying </a:t>
            </a:r>
          </a:p>
          <a:p>
            <a:r>
              <a:rPr lang="en-US" dirty="0" smtClean="0"/>
              <a:t>the converse of the Consistency heuristic: different </a:t>
            </a:r>
          </a:p>
          <a:p>
            <a:r>
              <a:rPr lang="en-US" dirty="0" smtClean="0"/>
              <a:t>things should look and act different, so that it will </a:t>
            </a:r>
          </a:p>
          <a:p>
            <a:r>
              <a:rPr lang="en-US" dirty="0" smtClean="0"/>
              <a:t>be harder to make description errors between them. </a:t>
            </a:r>
          </a:p>
          <a:p>
            <a:r>
              <a:rPr lang="en-US" dirty="0" smtClean="0"/>
              <a:t>Avoid actions with very similar descriptions, like </a:t>
            </a:r>
          </a:p>
          <a:p>
            <a:r>
              <a:rPr lang="en-US" dirty="0" smtClean="0"/>
              <a:t>long rows of identical buttons. </a:t>
            </a:r>
          </a:p>
          <a:p>
            <a:endParaRPr lang="en-US" dirty="0" smtClean="0"/>
          </a:p>
          <a:p>
            <a:r>
              <a:rPr lang="en-US" dirty="0" smtClean="0"/>
              <a:t>You can also reduce description errors by making </a:t>
            </a:r>
          </a:p>
          <a:p>
            <a:r>
              <a:rPr lang="en-US" dirty="0" smtClean="0"/>
              <a:t>sure that dangerous functions (hard to recover from </a:t>
            </a:r>
          </a:p>
          <a:p>
            <a:r>
              <a:rPr lang="en-US" dirty="0" smtClean="0"/>
              <a:t>if invoked accidentally) are well-separated from </a:t>
            </a:r>
          </a:p>
          <a:p>
            <a:r>
              <a:rPr lang="en-US" dirty="0" smtClean="0"/>
              <a:t>frequently-used commands.  Outlook 2003 makes </a:t>
            </a:r>
          </a:p>
          <a:p>
            <a:r>
              <a:rPr lang="en-US" dirty="0" smtClean="0"/>
              <a:t>this mistake: when you right-click on an email </a:t>
            </a:r>
          </a:p>
          <a:p>
            <a:r>
              <a:rPr lang="en-US" dirty="0" smtClean="0"/>
              <a:t>attachment, you get a menu that mixes common </a:t>
            </a:r>
          </a:p>
          <a:p>
            <a:r>
              <a:rPr lang="en-US" dirty="0" smtClean="0"/>
              <a:t>commands (Open, Save As) with less common and </a:t>
            </a:r>
          </a:p>
          <a:p>
            <a:r>
              <a:rPr lang="en-US" dirty="0" smtClean="0"/>
              <a:t>less recoverable ones – if you print that big file by </a:t>
            </a:r>
          </a:p>
          <a:p>
            <a:r>
              <a:rPr lang="en-US" dirty="0" smtClean="0"/>
              <a:t>mistake, you can’t get the paper back.  And if you </a:t>
            </a:r>
          </a:p>
          <a:p>
            <a:r>
              <a:rPr lang="en-US" dirty="0" smtClean="0"/>
              <a:t>Remove the attachment, it’s even worse – undo </a:t>
            </a:r>
          </a:p>
          <a:p>
            <a:r>
              <a:rPr lang="en-US" dirty="0" smtClean="0"/>
              <a:t>won’t bring it back!  (Thanks to Amir </a:t>
            </a:r>
            <a:r>
              <a:rPr lang="en-US" dirty="0" err="1" smtClean="0"/>
              <a:t>Karger</a:t>
            </a:r>
            <a:r>
              <a:rPr lang="en-US" dirty="0" smtClean="0"/>
              <a:t> for </a:t>
            </a:r>
          </a:p>
          <a:p>
            <a:r>
              <a:rPr lang="en-US" dirty="0" smtClean="0"/>
              <a:t>this example.) </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32</a:t>
            </a:fld>
            <a:endParaRPr lang="en-US"/>
          </a:p>
        </p:txBody>
      </p:sp>
    </p:spTree>
    <p:extLst>
      <p:ext uri="{BB962C8B-B14F-4D97-AF65-F5344CB8AC3E}">
        <p14:creationId xmlns:p14="http://schemas.microsoft.com/office/powerpoint/2010/main" val="1445618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http://www.ssw.com.au/ssw/Standards/Rules/RulesToBetterinterfaces.aspx</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33</a:t>
            </a:fld>
            <a:endParaRPr lang="en-US"/>
          </a:p>
        </p:txBody>
      </p:sp>
    </p:spTree>
    <p:extLst>
      <p:ext uri="{BB962C8B-B14F-4D97-AF65-F5344CB8AC3E}">
        <p14:creationId xmlns:p14="http://schemas.microsoft.com/office/powerpoint/2010/main" val="4097704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ways to avoid or mitigate mode </a:t>
            </a:r>
          </a:p>
          <a:p>
            <a:r>
              <a:rPr lang="en-US" dirty="0" smtClean="0"/>
              <a:t>errors.  Eliminating the modes entirely is best, </a:t>
            </a:r>
          </a:p>
          <a:p>
            <a:r>
              <a:rPr lang="en-US" dirty="0" smtClean="0"/>
              <a:t>although not always possible.  Modes do have some </a:t>
            </a:r>
          </a:p>
          <a:p>
            <a:r>
              <a:rPr lang="en-US" dirty="0" smtClean="0"/>
              <a:t>uses – they make command sets smaller, for </a:t>
            </a:r>
          </a:p>
          <a:p>
            <a:r>
              <a:rPr lang="en-US" dirty="0" smtClean="0"/>
              <a:t>example.  When modes are necessary, it’s essential </a:t>
            </a:r>
          </a:p>
          <a:p>
            <a:r>
              <a:rPr lang="en-US" dirty="0" smtClean="0"/>
              <a:t>to make the mode visible.  But visibility is a much </a:t>
            </a:r>
          </a:p>
          <a:p>
            <a:r>
              <a:rPr lang="en-US" dirty="0" smtClean="0"/>
              <a:t>harder problem for mode status than it is for </a:t>
            </a:r>
          </a:p>
          <a:p>
            <a:r>
              <a:rPr lang="en-US" dirty="0" smtClean="0"/>
              <a:t>affordances. When mode errors occur, the user isn’t </a:t>
            </a:r>
          </a:p>
          <a:p>
            <a:r>
              <a:rPr lang="en-US" dirty="0" smtClean="0"/>
              <a:t>actively looking for the mode, like they might </a:t>
            </a:r>
          </a:p>
          <a:p>
            <a:r>
              <a:rPr lang="en-US" dirty="0" smtClean="0"/>
              <a:t>actively look for a control.  As a result, mode status </a:t>
            </a:r>
          </a:p>
          <a:p>
            <a:r>
              <a:rPr lang="en-US" dirty="0" smtClean="0"/>
              <a:t>indicators must be visible in the user’s locus of </a:t>
            </a:r>
          </a:p>
          <a:p>
            <a:r>
              <a:rPr lang="en-US" dirty="0" smtClean="0"/>
              <a:t>attention.  That’s why the Caps Lock light, which </a:t>
            </a:r>
          </a:p>
          <a:p>
            <a:r>
              <a:rPr lang="en-US" dirty="0" smtClean="0"/>
              <a:t>displays the status of the Caps Lock mode on a </a:t>
            </a:r>
          </a:p>
          <a:p>
            <a:r>
              <a:rPr lang="en-US" dirty="0" smtClean="0"/>
              <a:t>keyboard, doesn’t really work. </a:t>
            </a:r>
          </a:p>
          <a:p>
            <a:r>
              <a:rPr lang="en-US" dirty="0" smtClean="0"/>
              <a:t>Other solutions are spring-loaded or temporary </a:t>
            </a:r>
          </a:p>
          <a:p>
            <a:r>
              <a:rPr lang="en-US" dirty="0" smtClean="0"/>
              <a:t>modes. With a spring-loaded mode, the user has to </a:t>
            </a:r>
          </a:p>
          <a:p>
            <a:r>
              <a:rPr lang="en-US" dirty="0" smtClean="0"/>
              <a:t>do something active to stay in the alternate mode, </a:t>
            </a:r>
          </a:p>
          <a:p>
            <a:r>
              <a:rPr lang="en-US" dirty="0" smtClean="0"/>
              <a:t>essentially eliminating the chance that they’ll forget </a:t>
            </a:r>
          </a:p>
          <a:p>
            <a:r>
              <a:rPr lang="en-US" dirty="0" smtClean="0"/>
              <a:t>what mode they’re in.  The Shift key is a </a:t>
            </a:r>
            <a:r>
              <a:rPr lang="en-US" dirty="0" err="1" smtClean="0"/>
              <a:t>springloaded</a:t>
            </a:r>
            <a:r>
              <a:rPr lang="en-US" dirty="0" smtClean="0"/>
              <a:t> version of the uppercase mode.  Drag-</a:t>
            </a:r>
            <a:r>
              <a:rPr lang="en-US" dirty="0" err="1" smtClean="0"/>
              <a:t>anddrop</a:t>
            </a:r>
            <a:r>
              <a:rPr lang="en-US" dirty="0" smtClean="0"/>
              <a:t> is another spring-loaded mode; you’re only </a:t>
            </a:r>
          </a:p>
          <a:p>
            <a:r>
              <a:rPr lang="en-US" dirty="0" smtClean="0"/>
              <a:t>dragging as long as you hold down the mouse </a:t>
            </a:r>
          </a:p>
          <a:p>
            <a:r>
              <a:rPr lang="en-US" dirty="0" smtClean="0"/>
              <a:t>button.  Temporary modes are similarly short-term.  </a:t>
            </a:r>
          </a:p>
          <a:p>
            <a:r>
              <a:rPr lang="en-US" dirty="0" smtClean="0"/>
              <a:t>For example, in many graphics programs, when </a:t>
            </a:r>
          </a:p>
          <a:p>
            <a:r>
              <a:rPr lang="en-US" dirty="0" smtClean="0"/>
              <a:t>you select a drawing object like a rectangle or line </a:t>
            </a:r>
          </a:p>
          <a:p>
            <a:r>
              <a:rPr lang="en-US" dirty="0" smtClean="0"/>
              <a:t>from the palette, that drawing mode is active only </a:t>
            </a:r>
          </a:p>
          <a:p>
            <a:r>
              <a:rPr lang="en-US" dirty="0" smtClean="0"/>
              <a:t>for one mouse gesture.  Once you’ve drawn one </a:t>
            </a:r>
          </a:p>
          <a:p>
            <a:r>
              <a:rPr lang="en-US" dirty="0" smtClean="0"/>
              <a:t>rectangle, the mode automatically reverts to </a:t>
            </a:r>
          </a:p>
          <a:p>
            <a:r>
              <a:rPr lang="en-US" dirty="0" smtClean="0"/>
              <a:t>ordinary pointer selection. </a:t>
            </a:r>
          </a:p>
          <a:p>
            <a:r>
              <a:rPr lang="en-US" dirty="0" smtClean="0"/>
              <a:t>Finally, you can also mitigate the effects of mode </a:t>
            </a:r>
          </a:p>
          <a:p>
            <a:r>
              <a:rPr lang="en-US" dirty="0" smtClean="0"/>
              <a:t>errors by designing action sets so that no two </a:t>
            </a:r>
          </a:p>
          <a:p>
            <a:r>
              <a:rPr lang="en-US" dirty="0" smtClean="0"/>
              <a:t>modes share any actions.  Mode errors may still </a:t>
            </a:r>
          </a:p>
          <a:p>
            <a:r>
              <a:rPr lang="en-US" dirty="0" smtClean="0"/>
              <a:t>occur, when the user invokes an action in the </a:t>
            </a:r>
          </a:p>
          <a:p>
            <a:r>
              <a:rPr lang="en-US" dirty="0" smtClean="0"/>
              <a:t>wrong mode, but the action can simply be ignored </a:t>
            </a:r>
          </a:p>
          <a:p>
            <a:r>
              <a:rPr lang="en-US" dirty="0" smtClean="0"/>
              <a:t>rather than triggering any undesired effect.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34</a:t>
            </a:fld>
            <a:endParaRPr lang="en-US"/>
          </a:p>
        </p:txBody>
      </p:sp>
    </p:spTree>
    <p:extLst>
      <p:ext uri="{BB962C8B-B14F-4D97-AF65-F5344CB8AC3E}">
        <p14:creationId xmlns:p14="http://schemas.microsoft.com/office/powerpoint/2010/main" val="2500472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to avoid lapses in procedure execution is </a:t>
            </a:r>
          </a:p>
          <a:p>
            <a:r>
              <a:rPr lang="en-US" dirty="0" smtClean="0"/>
              <a:t>to keep procedures short, so that users have fewer </a:t>
            </a:r>
          </a:p>
          <a:p>
            <a:r>
              <a:rPr lang="en-US" dirty="0" smtClean="0"/>
              <a:t>steps to potentially forget.  (Striving for simplicity </a:t>
            </a:r>
          </a:p>
          <a:p>
            <a:r>
              <a:rPr lang="en-US" dirty="0" smtClean="0"/>
              <a:t>often does this as a side-effect.)  It’s also helpful to </a:t>
            </a:r>
          </a:p>
          <a:p>
            <a:r>
              <a:rPr lang="en-US" dirty="0" smtClean="0"/>
              <a:t>put more obvious structure on the procedure, a </a:t>
            </a:r>
          </a:p>
          <a:p>
            <a:r>
              <a:rPr lang="en-US" dirty="0" smtClean="0"/>
              <a:t>technique called dialog closure (</a:t>
            </a:r>
            <a:r>
              <a:rPr lang="en-US" dirty="0" err="1" smtClean="0"/>
              <a:t>Shneiderman</a:t>
            </a:r>
            <a:r>
              <a:rPr lang="en-US" dirty="0" smtClean="0"/>
              <a:t>, </a:t>
            </a:r>
          </a:p>
          <a:p>
            <a:r>
              <a:rPr lang="en-US" dirty="0" smtClean="0"/>
              <a:t>Designing the User Interface). Action sequences </a:t>
            </a:r>
          </a:p>
          <a:p>
            <a:r>
              <a:rPr lang="en-US" dirty="0" smtClean="0"/>
              <a:t>should be designed with a beginning, a middle, and </a:t>
            </a:r>
          </a:p>
          <a:p>
            <a:r>
              <a:rPr lang="en-US" dirty="0" smtClean="0"/>
              <a:t>an end.  For example, think about drag and drop:  </a:t>
            </a:r>
          </a:p>
          <a:p>
            <a:r>
              <a:rPr lang="en-US" dirty="0" smtClean="0"/>
              <a:t>At the beginning, you press the mouse button and </a:t>
            </a:r>
          </a:p>
          <a:p>
            <a:r>
              <a:rPr lang="en-US" dirty="0" smtClean="0"/>
              <a:t>see the object picked up with your cursor. </a:t>
            </a:r>
          </a:p>
          <a:p>
            <a:r>
              <a:rPr lang="en-US" dirty="0" smtClean="0"/>
              <a:t>In the middle, you move the object across the </a:t>
            </a:r>
          </a:p>
          <a:p>
            <a:r>
              <a:rPr lang="en-US" dirty="0" smtClean="0"/>
              <a:t>screen towards your target, getting feedback that </a:t>
            </a:r>
          </a:p>
          <a:p>
            <a:r>
              <a:rPr lang="en-US" dirty="0" smtClean="0"/>
              <a:t>it’s coming along. </a:t>
            </a:r>
          </a:p>
          <a:p>
            <a:r>
              <a:rPr lang="en-US" dirty="0" smtClean="0"/>
              <a:t>At the end, you release the mouse button, and see </a:t>
            </a:r>
          </a:p>
          <a:p>
            <a:r>
              <a:rPr lang="en-US" dirty="0" smtClean="0"/>
              <a:t>the effects of the drop. </a:t>
            </a:r>
          </a:p>
          <a:p>
            <a:r>
              <a:rPr lang="en-US" dirty="0" smtClean="0"/>
              <a:t>The key feature of closure is the feedback you get </a:t>
            </a:r>
          </a:p>
          <a:p>
            <a:r>
              <a:rPr lang="en-US" dirty="0" smtClean="0"/>
              <a:t>at the end of the operation.  This assurance that the </a:t>
            </a:r>
          </a:p>
          <a:p>
            <a:r>
              <a:rPr lang="en-US" dirty="0" smtClean="0"/>
              <a:t>operation completed provides the user with a sense </a:t>
            </a:r>
          </a:p>
          <a:p>
            <a:r>
              <a:rPr lang="en-US" dirty="0" smtClean="0"/>
              <a:t>of accomplishment, some relief, and an opportunity </a:t>
            </a:r>
          </a:p>
          <a:p>
            <a:r>
              <a:rPr lang="en-US" dirty="0" smtClean="0"/>
              <a:t>to clear their working memory of the details of the </a:t>
            </a:r>
          </a:p>
          <a:p>
            <a:r>
              <a:rPr lang="en-US" dirty="0" smtClean="0"/>
              <a:t>task in preparation for another. </a:t>
            </a:r>
          </a:p>
          <a:p>
            <a:r>
              <a:rPr lang="en-US" dirty="0" smtClean="0"/>
              <a:t>Some lapses can be addressed by designing forcing </a:t>
            </a:r>
          </a:p>
          <a:p>
            <a:r>
              <a:rPr lang="en-US" dirty="0" smtClean="0"/>
              <a:t>functions into the interface.  A forcing function is a </a:t>
            </a:r>
          </a:p>
          <a:p>
            <a:r>
              <a:rPr lang="en-US" dirty="0" smtClean="0"/>
              <a:t>feature that forces one step to be performed before </a:t>
            </a:r>
          </a:p>
          <a:p>
            <a:r>
              <a:rPr lang="en-US" dirty="0" smtClean="0"/>
              <a:t>another step.  For example, many cash machines </a:t>
            </a:r>
          </a:p>
          <a:p>
            <a:r>
              <a:rPr lang="en-US" dirty="0" smtClean="0"/>
              <a:t>require you to take your card back before they </a:t>
            </a:r>
          </a:p>
          <a:p>
            <a:r>
              <a:rPr lang="en-US" dirty="0" smtClean="0"/>
              <a:t>dispense any cash to you.  Forcing functions should </a:t>
            </a:r>
          </a:p>
          <a:p>
            <a:r>
              <a:rPr lang="en-US" dirty="0" smtClean="0"/>
              <a:t>be used sparingly, since they reduce user control </a:t>
            </a:r>
          </a:p>
          <a:p>
            <a:r>
              <a:rPr lang="en-US" dirty="0" smtClean="0"/>
              <a:t>and freedom, but when the forced step would be a </a:t>
            </a:r>
          </a:p>
          <a:p>
            <a:r>
              <a:rPr lang="en-US" dirty="0" smtClean="0"/>
              <a:t>costly lapse (like leaving your ATM card behind), </a:t>
            </a:r>
          </a:p>
          <a:p>
            <a:r>
              <a:rPr lang="en-US" dirty="0" smtClean="0"/>
              <a:t>then a forcing function may be worth it.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35</a:t>
            </a:fld>
            <a:endParaRPr lang="en-US"/>
          </a:p>
        </p:txBody>
      </p:sp>
    </p:spTree>
    <p:extLst>
      <p:ext uri="{BB962C8B-B14F-4D97-AF65-F5344CB8AC3E}">
        <p14:creationId xmlns:p14="http://schemas.microsoft.com/office/powerpoint/2010/main" val="396603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unfortunately common strategy for error </a:t>
            </a:r>
          </a:p>
          <a:p>
            <a:r>
              <a:rPr lang="en-US" dirty="0" smtClean="0"/>
              <a:t>prevention is the confirmation dialog, or “Are you </a:t>
            </a:r>
          </a:p>
          <a:p>
            <a:r>
              <a:rPr lang="en-US" dirty="0" smtClean="0"/>
              <a:t>sure?” dialog.  It’s not a good approach, and should </a:t>
            </a:r>
          </a:p>
          <a:p>
            <a:r>
              <a:rPr lang="en-US" dirty="0" smtClean="0"/>
              <a:t>be used only sparingly, for several reasons: </a:t>
            </a:r>
          </a:p>
          <a:p>
            <a:r>
              <a:rPr lang="en-US" dirty="0" smtClean="0"/>
              <a:t>•Confirmation dialogs can substantially reduce the </a:t>
            </a:r>
          </a:p>
          <a:p>
            <a:r>
              <a:rPr lang="en-US" dirty="0" smtClean="0"/>
              <a:t>efficiency of the interface.  In the example above, a </a:t>
            </a:r>
          </a:p>
          <a:p>
            <a:r>
              <a:rPr lang="en-US" dirty="0" smtClean="0"/>
              <a:t>confirmation dialog pops up whenever the user </a:t>
            </a:r>
          </a:p>
          <a:p>
            <a:r>
              <a:rPr lang="en-US" dirty="0" smtClean="0"/>
              <a:t>deletes something, forcing the user to make two </a:t>
            </a:r>
          </a:p>
          <a:p>
            <a:r>
              <a:rPr lang="en-US" dirty="0" smtClean="0"/>
              <a:t>button presses for every delete, instead of just one.  </a:t>
            </a:r>
          </a:p>
          <a:p>
            <a:r>
              <a:rPr lang="en-US" dirty="0" smtClean="0"/>
              <a:t>Frequent commands should avoid confirmations. </a:t>
            </a:r>
          </a:p>
          <a:p>
            <a:r>
              <a:rPr lang="en-US" dirty="0" smtClean="0"/>
              <a:t>•If a confirmation dialog is frequently seen – for </a:t>
            </a:r>
          </a:p>
          <a:p>
            <a:r>
              <a:rPr lang="en-US" dirty="0" smtClean="0"/>
              <a:t>example, every time the Delete button is pressed – </a:t>
            </a:r>
          </a:p>
          <a:p>
            <a:r>
              <a:rPr lang="en-US" dirty="0" smtClean="0"/>
              <a:t>then the expert users will learn to expect it, and will </a:t>
            </a:r>
          </a:p>
          <a:p>
            <a:r>
              <a:rPr lang="en-US" dirty="0" smtClean="0"/>
              <a:t>start to include it in their habitual procedure.  In </a:t>
            </a:r>
          </a:p>
          <a:p>
            <a:r>
              <a:rPr lang="en-US" dirty="0" smtClean="0"/>
              <a:t>other words, to delete something, the user will learn </a:t>
            </a:r>
          </a:p>
          <a:p>
            <a:r>
              <a:rPr lang="en-US" dirty="0" smtClean="0"/>
              <a:t>to push Delete and then OK, without reading or </a:t>
            </a:r>
          </a:p>
          <a:p>
            <a:r>
              <a:rPr lang="en-US" dirty="0" smtClean="0"/>
              <a:t>even thinking about the confirmation dialog!  The </a:t>
            </a:r>
          </a:p>
          <a:p>
            <a:r>
              <a:rPr lang="en-US" dirty="0" smtClean="0"/>
              <a:t>dialog has then completely lost its effectiveness, </a:t>
            </a:r>
          </a:p>
          <a:p>
            <a:r>
              <a:rPr lang="en-US" dirty="0" smtClean="0"/>
              <a:t>serving only to slow down the interface without </a:t>
            </a:r>
          </a:p>
          <a:p>
            <a:r>
              <a:rPr lang="en-US" dirty="0" smtClean="0"/>
              <a:t>actually preventing any errors. </a:t>
            </a:r>
          </a:p>
          <a:p>
            <a:r>
              <a:rPr lang="en-US" dirty="0" smtClean="0"/>
              <a:t>In general, reversibility (i.e. undo) is a far better </a:t>
            </a:r>
          </a:p>
          <a:p>
            <a:r>
              <a:rPr lang="en-US" dirty="0" smtClean="0"/>
              <a:t>solution than confirmation.  Even a web interface </a:t>
            </a:r>
          </a:p>
          <a:p>
            <a:r>
              <a:rPr lang="en-US" dirty="0" smtClean="0"/>
              <a:t>can provide at least single-level undo (undoing the </a:t>
            </a:r>
          </a:p>
          <a:p>
            <a:r>
              <a:rPr lang="en-US" dirty="0" smtClean="0"/>
              <a:t>last operation).  Operations that are very hard to </a:t>
            </a:r>
          </a:p>
          <a:p>
            <a:r>
              <a:rPr lang="en-US" dirty="0" smtClean="0"/>
              <a:t>reverse may deserve confirmation, however.  For </a:t>
            </a:r>
          </a:p>
          <a:p>
            <a:r>
              <a:rPr lang="en-US" dirty="0" smtClean="0"/>
              <a:t>example, quitting an application with unsaved work </a:t>
            </a:r>
          </a:p>
          <a:p>
            <a:r>
              <a:rPr lang="en-US" dirty="0" smtClean="0"/>
              <a:t>is hard to undo – but a well-designed application </a:t>
            </a:r>
          </a:p>
          <a:p>
            <a:r>
              <a:rPr lang="en-US" dirty="0" smtClean="0"/>
              <a:t>could make even this undoable, using automatic </a:t>
            </a:r>
          </a:p>
          <a:p>
            <a:r>
              <a:rPr lang="en-US" dirty="0" smtClean="0"/>
              <a:t>save or keeping unsaved drafts in a special </a:t>
            </a:r>
          </a:p>
          <a:p>
            <a:r>
              <a:rPr lang="en-US" dirty="0" smtClean="0"/>
              <a:t>directory. </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36</a:t>
            </a:fld>
            <a:endParaRPr lang="en-US"/>
          </a:p>
        </p:txBody>
      </p:sp>
    </p:spTree>
    <p:extLst>
      <p:ext uri="{BB962C8B-B14F-4D97-AF65-F5344CB8AC3E}">
        <p14:creationId xmlns:p14="http://schemas.microsoft.com/office/powerpoint/2010/main" val="1037056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 a scrollbar that keeps popping</a:t>
            </a:r>
            <a:r>
              <a:rPr lang="en-US" baseline="0" dirty="0" smtClean="0"/>
              <a:t> up with “too far! Too far!” Nonsense entries can be ignored</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37</a:t>
            </a:fld>
            <a:endParaRPr lang="en-US"/>
          </a:p>
        </p:txBody>
      </p:sp>
    </p:spTree>
    <p:extLst>
      <p:ext uri="{BB962C8B-B14F-4D97-AF65-F5344CB8AC3E}">
        <p14:creationId xmlns:p14="http://schemas.microsoft.com/office/powerpoint/2010/main" val="2606315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43B1D3-DFCC-BC44-98FB-B4C871B1DD10}" type="slidenum">
              <a:rPr lang="en-US">
                <a:solidFill>
                  <a:prstClr val="black"/>
                </a:solidFill>
              </a:rPr>
              <a:pPr/>
              <a:t>43</a:t>
            </a:fld>
            <a:endParaRPr lang="en-US">
              <a:solidFill>
                <a:prstClr val="black"/>
              </a:solidFill>
            </a:endParaRPr>
          </a:p>
        </p:txBody>
      </p:sp>
      <p:sp>
        <p:nvSpPr>
          <p:cNvPr id="535554" name="Rectangle 2"/>
          <p:cNvSpPr>
            <a:spLocks noGrp="1" noRot="1" noChangeAspect="1" noChangeArrowheads="1"/>
          </p:cNvSpPr>
          <p:nvPr>
            <p:ph type="sldImg"/>
          </p:nvPr>
        </p:nvSpPr>
        <p:spPr bwMode="auto">
          <a:xfrm>
            <a:off x="1152525" y="692150"/>
            <a:ext cx="4554538" cy="3417888"/>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35555" name="Rectangle 3"/>
          <p:cNvSpPr>
            <a:spLocks noGrp="1" noChangeArrowheads="1"/>
          </p:cNvSpPr>
          <p:nvPr>
            <p:ph type="body" idx="1"/>
          </p:nvPr>
        </p:nvSpPr>
        <p:spPr bwMode="auto">
          <a:xfrm>
            <a:off x="913805" y="4342191"/>
            <a:ext cx="5030391" cy="411389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9878" tIns="44940" rIns="89878" bIns="44940"/>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a:t>
            </a:r>
            <a:r>
              <a:rPr lang="en-US" dirty="0" err="1" smtClean="0"/>
              <a:t>SvkQwiJdLZQ</a:t>
            </a:r>
            <a:endParaRPr lang="en-US" dirty="0" smtClean="0"/>
          </a:p>
          <a:p>
            <a:endParaRPr lang="en-US" dirty="0" smtClean="0"/>
          </a:p>
          <a:p>
            <a:r>
              <a:rPr lang="en-US" dirty="0" smtClean="0"/>
              <a:t>Imagine that opening the fridge from the left would let you “just see” what’s inside (glass panel)</a:t>
            </a:r>
          </a:p>
          <a:p>
            <a:r>
              <a:rPr lang="en-US" dirty="0" smtClean="0"/>
              <a:t>Opening</a:t>
            </a:r>
            <a:r>
              <a:rPr lang="en-US" baseline="0" dirty="0" smtClean="0"/>
              <a:t> on the right would let you actually use the things on the inside.</a:t>
            </a:r>
          </a:p>
          <a:p>
            <a:endParaRPr lang="en-US" baseline="0" dirty="0" smtClean="0"/>
          </a:p>
          <a:p>
            <a:r>
              <a:rPr lang="en-US" baseline="0" dirty="0" smtClean="0"/>
              <a:t>That’s obviously ridiculous, but it’s not much different from how modes work in computer tools.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6</a:t>
            </a:fld>
            <a:endParaRPr lang="en-US"/>
          </a:p>
        </p:txBody>
      </p:sp>
    </p:spTree>
    <p:extLst>
      <p:ext uri="{BB962C8B-B14F-4D97-AF65-F5344CB8AC3E}">
        <p14:creationId xmlns:p14="http://schemas.microsoft.com/office/powerpoint/2010/main" val="1785035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399ED9-D686-474B-BEC3-ABF77B459BBA}" type="slidenum">
              <a:rPr lang="en-US">
                <a:solidFill>
                  <a:prstClr val="black"/>
                </a:solidFill>
              </a:rPr>
              <a:pPr/>
              <a:t>44</a:t>
            </a:fld>
            <a:endParaRPr lang="en-US">
              <a:solidFill>
                <a:prstClr val="black"/>
              </a:solidFill>
            </a:endParaRPr>
          </a:p>
        </p:txBody>
      </p:sp>
      <p:sp>
        <p:nvSpPr>
          <p:cNvPr id="537602" name="Rectangle 2"/>
          <p:cNvSpPr>
            <a:spLocks noGrp="1" noRot="1" noChangeAspect="1" noChangeArrowheads="1"/>
          </p:cNvSpPr>
          <p:nvPr>
            <p:ph type="sldImg"/>
          </p:nvPr>
        </p:nvSpPr>
        <p:spPr bwMode="auto">
          <a:xfrm>
            <a:off x="1152525" y="692150"/>
            <a:ext cx="4554538" cy="3417888"/>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37603" name="Rectangle 3"/>
          <p:cNvSpPr>
            <a:spLocks noGrp="1" noChangeArrowheads="1"/>
          </p:cNvSpPr>
          <p:nvPr>
            <p:ph type="body" idx="1"/>
          </p:nvPr>
        </p:nvSpPr>
        <p:spPr bwMode="auto">
          <a:xfrm>
            <a:off x="913805" y="4342191"/>
            <a:ext cx="5030391" cy="411389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9878" tIns="44940" rIns="89878" bIns="44940"/>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390A4-A86D-8140-82D3-9777263642FB}" type="slidenum">
              <a:rPr lang="en-US">
                <a:solidFill>
                  <a:prstClr val="black"/>
                </a:solidFill>
              </a:rPr>
              <a:pPr/>
              <a:t>45</a:t>
            </a:fld>
            <a:endParaRPr lang="en-US">
              <a:solidFill>
                <a:prstClr val="black"/>
              </a:solidFill>
            </a:endParaRPr>
          </a:p>
        </p:txBody>
      </p:sp>
      <p:sp>
        <p:nvSpPr>
          <p:cNvPr id="539650" name="Rectangle 2"/>
          <p:cNvSpPr>
            <a:spLocks noGrp="1" noRot="1" noChangeAspect="1" noChangeArrowheads="1"/>
          </p:cNvSpPr>
          <p:nvPr>
            <p:ph type="sldImg"/>
          </p:nvPr>
        </p:nvSpPr>
        <p:spPr bwMode="auto">
          <a:xfrm>
            <a:off x="1152525" y="692150"/>
            <a:ext cx="4554538" cy="3417888"/>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39651" name="Rectangle 3"/>
          <p:cNvSpPr>
            <a:spLocks noGrp="1" noChangeArrowheads="1"/>
          </p:cNvSpPr>
          <p:nvPr>
            <p:ph type="body" idx="1"/>
          </p:nvPr>
        </p:nvSpPr>
        <p:spPr bwMode="auto">
          <a:xfrm>
            <a:off x="913805" y="4342191"/>
            <a:ext cx="5030391" cy="411389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9878" tIns="44940" rIns="89878" bIns="44940"/>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4AD0B7-95D1-5741-BAED-FDBC8BC9365D}" type="slidenum">
              <a:rPr lang="en-US">
                <a:solidFill>
                  <a:prstClr val="black"/>
                </a:solidFill>
              </a:rPr>
              <a:pPr/>
              <a:t>46</a:t>
            </a:fld>
            <a:endParaRPr lang="en-US">
              <a:solidFill>
                <a:prstClr val="black"/>
              </a:solidFill>
            </a:endParaRPr>
          </a:p>
        </p:txBody>
      </p:sp>
      <p:sp>
        <p:nvSpPr>
          <p:cNvPr id="541698" name="Rectangle 2"/>
          <p:cNvSpPr>
            <a:spLocks noGrp="1" noRot="1" noChangeAspect="1" noChangeArrowheads="1"/>
          </p:cNvSpPr>
          <p:nvPr>
            <p:ph type="sldImg"/>
          </p:nvPr>
        </p:nvSpPr>
        <p:spPr bwMode="auto">
          <a:xfrm>
            <a:off x="1152525" y="692150"/>
            <a:ext cx="4554538" cy="3417888"/>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41699" name="Rectangle 3"/>
          <p:cNvSpPr>
            <a:spLocks noGrp="1" noChangeArrowheads="1"/>
          </p:cNvSpPr>
          <p:nvPr>
            <p:ph type="body" idx="1"/>
          </p:nvPr>
        </p:nvSpPr>
        <p:spPr bwMode="auto">
          <a:xfrm>
            <a:off x="913805" y="4342191"/>
            <a:ext cx="5030391" cy="411389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9878" tIns="44940" rIns="89878" bIns="44940"/>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37DFA-EEA6-7742-8606-1B672C8BF495}" type="slidenum">
              <a:rPr lang="en-US">
                <a:solidFill>
                  <a:prstClr val="black"/>
                </a:solidFill>
              </a:rPr>
              <a:pPr/>
              <a:t>47</a:t>
            </a:fld>
            <a:endParaRPr lang="en-US">
              <a:solidFill>
                <a:prstClr val="black"/>
              </a:solidFill>
            </a:endParaRPr>
          </a:p>
        </p:txBody>
      </p:sp>
      <p:sp>
        <p:nvSpPr>
          <p:cNvPr id="543746" name="Rectangle 2"/>
          <p:cNvSpPr>
            <a:spLocks noGrp="1" noRot="1" noChangeAspect="1" noChangeArrowheads="1"/>
          </p:cNvSpPr>
          <p:nvPr>
            <p:ph type="sldImg"/>
          </p:nvPr>
        </p:nvSpPr>
        <p:spPr bwMode="auto">
          <a:xfrm>
            <a:off x="1152525" y="692150"/>
            <a:ext cx="4554538" cy="3417888"/>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43747" name="Rectangle 3"/>
          <p:cNvSpPr>
            <a:spLocks noGrp="1" noChangeArrowheads="1"/>
          </p:cNvSpPr>
          <p:nvPr>
            <p:ph type="body" idx="1"/>
          </p:nvPr>
        </p:nvSpPr>
        <p:spPr bwMode="auto">
          <a:xfrm>
            <a:off x="913805" y="4342191"/>
            <a:ext cx="5030391" cy="411389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9878" tIns="44940" rIns="89878" bIns="44940"/>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1A47E-31B1-3549-A9C1-1AC83675507A}" type="slidenum">
              <a:rPr lang="en-US">
                <a:solidFill>
                  <a:prstClr val="black"/>
                </a:solidFill>
              </a:rPr>
              <a:pPr/>
              <a:t>48</a:t>
            </a:fld>
            <a:endParaRPr lang="en-US">
              <a:solidFill>
                <a:prstClr val="black"/>
              </a:solidFill>
            </a:endParaRPr>
          </a:p>
        </p:txBody>
      </p:sp>
      <p:sp>
        <p:nvSpPr>
          <p:cNvPr id="545794" name="Rectangle 2"/>
          <p:cNvSpPr>
            <a:spLocks noGrp="1" noRot="1" noChangeAspect="1" noChangeArrowheads="1"/>
          </p:cNvSpPr>
          <p:nvPr>
            <p:ph type="sldImg"/>
          </p:nvPr>
        </p:nvSpPr>
        <p:spPr bwMode="auto">
          <a:xfrm>
            <a:off x="1152525" y="692150"/>
            <a:ext cx="4554538" cy="3417888"/>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45795" name="Rectangle 3"/>
          <p:cNvSpPr>
            <a:spLocks noGrp="1" noChangeArrowheads="1"/>
          </p:cNvSpPr>
          <p:nvPr>
            <p:ph type="body" idx="1"/>
          </p:nvPr>
        </p:nvSpPr>
        <p:spPr bwMode="auto">
          <a:xfrm>
            <a:off x="913805" y="4342191"/>
            <a:ext cx="5030391" cy="411389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9878" tIns="44940" rIns="89878" bIns="44940"/>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79838-50F3-D243-A923-F096BDCC4298}" type="slidenum">
              <a:rPr lang="en-US">
                <a:solidFill>
                  <a:prstClr val="black"/>
                </a:solidFill>
              </a:rPr>
              <a:pPr/>
              <a:t>49</a:t>
            </a:fld>
            <a:endParaRPr lang="en-US">
              <a:solidFill>
                <a:prstClr val="black"/>
              </a:solidFill>
            </a:endParaRPr>
          </a:p>
        </p:txBody>
      </p:sp>
      <p:sp>
        <p:nvSpPr>
          <p:cNvPr id="547842" name="Rectangle 2"/>
          <p:cNvSpPr>
            <a:spLocks noGrp="1" noRot="1" noChangeAspect="1" noChangeArrowheads="1"/>
          </p:cNvSpPr>
          <p:nvPr>
            <p:ph type="sldImg"/>
          </p:nvPr>
        </p:nvSpPr>
        <p:spPr bwMode="auto">
          <a:xfrm>
            <a:off x="1152525" y="692150"/>
            <a:ext cx="4554538" cy="3417888"/>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47843" name="Rectangle 3"/>
          <p:cNvSpPr>
            <a:spLocks noGrp="1" noChangeArrowheads="1"/>
          </p:cNvSpPr>
          <p:nvPr>
            <p:ph type="body" idx="1"/>
          </p:nvPr>
        </p:nvSpPr>
        <p:spPr bwMode="auto">
          <a:xfrm>
            <a:off x="913805" y="4342191"/>
            <a:ext cx="5030391" cy="411389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9878" tIns="44940" rIns="89878" bIns="44940"/>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037890-32ED-F14E-9AE4-EA6D9060640B}" type="slidenum">
              <a:rPr lang="en-US">
                <a:solidFill>
                  <a:prstClr val="black"/>
                </a:solidFill>
              </a:rPr>
              <a:pPr/>
              <a:t>50</a:t>
            </a:fld>
            <a:endParaRPr lang="en-US">
              <a:solidFill>
                <a:prstClr val="black"/>
              </a:solidFill>
            </a:endParaRPr>
          </a:p>
        </p:txBody>
      </p:sp>
      <p:sp>
        <p:nvSpPr>
          <p:cNvPr id="549890" name="Rectangle 2"/>
          <p:cNvSpPr>
            <a:spLocks noGrp="1" noRot="1" noChangeAspect="1" noChangeArrowheads="1"/>
          </p:cNvSpPr>
          <p:nvPr>
            <p:ph type="sldImg"/>
          </p:nvPr>
        </p:nvSpPr>
        <p:spPr bwMode="auto">
          <a:xfrm>
            <a:off x="1152525" y="692150"/>
            <a:ext cx="4554538" cy="3417888"/>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49891" name="Rectangle 3"/>
          <p:cNvSpPr>
            <a:spLocks noGrp="1" noChangeArrowheads="1"/>
          </p:cNvSpPr>
          <p:nvPr>
            <p:ph type="body" idx="1"/>
          </p:nvPr>
        </p:nvSpPr>
        <p:spPr bwMode="auto">
          <a:xfrm>
            <a:off x="913805" y="4342191"/>
            <a:ext cx="5030391" cy="411389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9878" tIns="44940" rIns="89878" bIns="44940"/>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www.dasmirnov.net</a:t>
            </a:r>
            <a:r>
              <a:rPr lang="en-US" dirty="0" smtClean="0"/>
              <a:t>/blog/</a:t>
            </a:r>
            <a:r>
              <a:rPr lang="en-US" dirty="0" err="1" smtClean="0"/>
              <a:t>apple_s_inconsistent_user_interface</a:t>
            </a:r>
            <a:endParaRPr lang="en-US" dirty="0" smtClean="0"/>
          </a:p>
          <a:p>
            <a:endParaRPr lang="en-US" dirty="0" smtClean="0"/>
          </a:p>
          <a:p>
            <a:r>
              <a:rPr lang="en-US" dirty="0" smtClean="0"/>
              <a:t>1) Different shades of grey.</a:t>
            </a:r>
          </a:p>
          <a:p>
            <a:r>
              <a:rPr lang="en-US" dirty="0" smtClean="0"/>
              <a:t>2) Different fonts, Safari is all blurry.</a:t>
            </a:r>
          </a:p>
          <a:p>
            <a:r>
              <a:rPr lang="en-US" dirty="0" smtClean="0"/>
              <a:t>3) Different shading of fonts, Safari looks in focus when it's not.</a:t>
            </a:r>
          </a:p>
          <a:p>
            <a:r>
              <a:rPr lang="en-US" dirty="0" smtClean="0"/>
              <a:t>4) Different sliders, Safari is the bright gel, yet iTunes is gray when not focused and just a plain blue when focused.</a:t>
            </a:r>
          </a:p>
          <a:p>
            <a:r>
              <a:rPr lang="en-US" dirty="0" smtClean="0"/>
              <a:t>5) Different size and </a:t>
            </a:r>
            <a:r>
              <a:rPr lang="en-US" dirty="0" err="1" smtClean="0"/>
              <a:t>colour</a:t>
            </a:r>
            <a:r>
              <a:rPr lang="en-US" dirty="0" smtClean="0"/>
              <a:t> arrows on the sliders.</a:t>
            </a:r>
          </a:p>
          <a:p>
            <a:r>
              <a:rPr lang="en-US" dirty="0" smtClean="0"/>
              <a:t>6) Window controls (close, </a:t>
            </a:r>
            <a:r>
              <a:rPr lang="en-US" dirty="0" err="1" smtClean="0"/>
              <a:t>maximise</a:t>
            </a:r>
            <a:r>
              <a:rPr lang="en-US" dirty="0" smtClean="0"/>
              <a:t>, </a:t>
            </a:r>
            <a:r>
              <a:rPr lang="en-US" dirty="0" err="1" smtClean="0"/>
              <a:t>etc</a:t>
            </a:r>
            <a:r>
              <a:rPr lang="en-US" dirty="0" smtClean="0"/>
              <a:t>) are different </a:t>
            </a:r>
            <a:r>
              <a:rPr lang="en-US" dirty="0" err="1" smtClean="0"/>
              <a:t>colours</a:t>
            </a:r>
            <a:r>
              <a:rPr lang="en-US" dirty="0" smtClean="0"/>
              <a:t>, and different sizes.</a:t>
            </a:r>
          </a:p>
          <a:p>
            <a:r>
              <a:rPr lang="en-US" dirty="0" smtClean="0"/>
              <a:t>7) The resize icons in the bottom-right are different </a:t>
            </a:r>
            <a:r>
              <a:rPr lang="en-US" dirty="0" err="1" smtClean="0"/>
              <a:t>colours</a:t>
            </a:r>
            <a:r>
              <a:rPr lang="en-US" dirty="0" smtClean="0"/>
              <a:t> and sizes.</a:t>
            </a:r>
          </a:p>
          <a:p>
            <a:r>
              <a:rPr lang="en-US" dirty="0" smtClean="0"/>
              <a:t>8) Search icons are different shades.</a:t>
            </a:r>
          </a:p>
          <a:p>
            <a:r>
              <a:rPr lang="en-US" dirty="0" smtClean="0"/>
              <a:t>9) File menu is in line with the title in iTunes, yet a line lower in QuickTime and Safari.</a:t>
            </a:r>
          </a:p>
          <a:p>
            <a:r>
              <a:rPr lang="en-US" dirty="0" smtClean="0"/>
              <a:t>10) Apple is used in the QuickTime title, yet not in the other applications.</a:t>
            </a:r>
          </a:p>
          <a:p>
            <a:r>
              <a:rPr lang="en-US" dirty="0" smtClean="0"/>
              <a:t>11) The buttons between applications are completely different styles.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7</a:t>
            </a:fld>
            <a:endParaRPr lang="en-US"/>
          </a:p>
        </p:txBody>
      </p:sp>
    </p:spTree>
    <p:extLst>
      <p:ext uri="{BB962C8B-B14F-4D97-AF65-F5344CB8AC3E}">
        <p14:creationId xmlns:p14="http://schemas.microsoft.com/office/powerpoint/2010/main" val="1993103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very important kind of consistency is in wording.  Use the same terms throughout your user interface.  If your interface </a:t>
            </a:r>
            <a:r>
              <a:rPr lang="en-US" baseline="0" dirty="0" smtClean="0"/>
              <a:t> </a:t>
            </a:r>
            <a:r>
              <a:rPr lang="en-US" dirty="0" smtClean="0"/>
              <a:t>says “share price” in one place, “stock price” in another, and “stock quote” in a third, users will wonder whether these are </a:t>
            </a:r>
            <a:r>
              <a:rPr lang="en-US" baseline="0" dirty="0" smtClean="0"/>
              <a:t> </a:t>
            </a:r>
            <a:r>
              <a:rPr lang="en-US" dirty="0" smtClean="0"/>
              <a:t>three different things you’re talking about.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8</a:t>
            </a:fld>
            <a:endParaRPr lang="en-US"/>
          </a:p>
        </p:txBody>
      </p:sp>
    </p:spTree>
    <p:extLst>
      <p:ext uri="{BB962C8B-B14F-4D97-AF65-F5344CB8AC3E}">
        <p14:creationId xmlns:p14="http://schemas.microsoft.com/office/powerpoint/2010/main" val="300858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does importance work?</a:t>
            </a:r>
          </a:p>
          <a:p>
            <a:endParaRPr lang="en-US" baseline="0" dirty="0" smtClean="0"/>
          </a:p>
          <a:p>
            <a:r>
              <a:rPr lang="en-US" baseline="0" dirty="0" smtClean="0"/>
              <a:t>Internal consistency is related to how well the thing just kind of works on its own</a:t>
            </a:r>
          </a:p>
          <a:p>
            <a:r>
              <a:rPr lang="en-US" baseline="0" dirty="0" smtClean="0"/>
              <a:t>External consistency is somewhat related to learnability – if it’s consistent with other things out there, it will be easy to pick up</a:t>
            </a:r>
          </a:p>
          <a:p>
            <a:r>
              <a:rPr lang="en-US" baseline="0" dirty="0" smtClean="0"/>
              <a:t>Metaphorical consistency is a little trickier. Think: ‘phone interfaces’, etc</a:t>
            </a:r>
            <a:r>
              <a:rPr lang="en-US" baseline="0" dirty="0" smtClean="0"/>
              <a:t>.</a:t>
            </a:r>
          </a:p>
          <a:p>
            <a:endParaRPr lang="en-US" baseline="0" dirty="0" smtClean="0"/>
          </a:p>
          <a:p>
            <a:r>
              <a:rPr lang="en-US" baseline="0" dirty="0" smtClean="0"/>
              <a:t>External consistency. Ctrl – apple –N creates a new slide in OS X; CTRL-M creates a </a:t>
            </a:r>
            <a:r>
              <a:rPr lang="en-US" baseline="0" smtClean="0"/>
              <a:t>new slide in Windows W T F</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10</a:t>
            </a:fld>
            <a:endParaRPr lang="en-US"/>
          </a:p>
        </p:txBody>
      </p:sp>
    </p:spTree>
    <p:extLst>
      <p:ext uri="{BB962C8B-B14F-4D97-AF65-F5344CB8AC3E}">
        <p14:creationId xmlns:p14="http://schemas.microsoft.com/office/powerpoint/2010/main" val="2237772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very important kind of consistency is in wording.  Use the same terms throughout your user interface.  If your interface </a:t>
            </a:r>
            <a:r>
              <a:rPr lang="en-US" baseline="0" dirty="0" smtClean="0"/>
              <a:t> </a:t>
            </a:r>
            <a:r>
              <a:rPr lang="en-US" dirty="0" smtClean="0"/>
              <a:t>says “share price” in one place, “stock price” in another, and “stock quote” in a third, users will wonder whether these are </a:t>
            </a:r>
            <a:r>
              <a:rPr lang="en-US" baseline="0" dirty="0" smtClean="0"/>
              <a:t> </a:t>
            </a:r>
            <a:r>
              <a:rPr lang="en-US" dirty="0" smtClean="0"/>
              <a:t>three different things you’re talking about.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12</a:t>
            </a:fld>
            <a:endParaRPr lang="en-US"/>
          </a:p>
        </p:txBody>
      </p:sp>
    </p:spTree>
    <p:extLst>
      <p:ext uri="{BB962C8B-B14F-4D97-AF65-F5344CB8AC3E}">
        <p14:creationId xmlns:p14="http://schemas.microsoft.com/office/powerpoint/2010/main" val="3008589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www.retailshakennotstirred.com</a:t>
            </a:r>
            <a:r>
              <a:rPr lang="en-US" dirty="0" smtClean="0"/>
              <a:t>/retail-shaken-not-stirred/2009/10/conversion-tip-</a:t>
            </a:r>
            <a:r>
              <a:rPr lang="en-US" dirty="0" err="1" smtClean="0"/>
              <a:t>dont</a:t>
            </a:r>
            <a:r>
              <a:rPr lang="en-US" dirty="0" smtClean="0"/>
              <a:t>-let-bad-error-messages-cost-you-</a:t>
            </a:r>
            <a:r>
              <a:rPr lang="en-US" dirty="0" err="1" smtClean="0"/>
              <a:t>sales.html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13</a:t>
            </a:fld>
            <a:endParaRPr lang="en-US"/>
          </a:p>
        </p:txBody>
      </p:sp>
    </p:spTree>
    <p:extLst>
      <p:ext uri="{BB962C8B-B14F-4D97-AF65-F5344CB8AC3E}">
        <p14:creationId xmlns:p14="http://schemas.microsoft.com/office/powerpoint/2010/main" val="244180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Error messages should be expressed in plain language (no codes), precisely indicate the problem, and constructively suggest a solution.</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14</a:t>
            </a:fld>
            <a:endParaRPr lang="en-US"/>
          </a:p>
        </p:txBody>
      </p:sp>
    </p:spTree>
    <p:extLst>
      <p:ext uri="{BB962C8B-B14F-4D97-AF65-F5344CB8AC3E}">
        <p14:creationId xmlns:p14="http://schemas.microsoft.com/office/powerpoint/2010/main" val="1526316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25/10/2012</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25/10/2012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25/10/2012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AC4C2E"/>
        </a:solidFill>
        <a:effectLst/>
      </p:bgPr>
    </p:bg>
    <p:spTree>
      <p:nvGrpSpPr>
        <p:cNvPr id="1" name=""/>
        <p:cNvGrpSpPr/>
        <p:nvPr/>
      </p:nvGrpSpPr>
      <p:grpSpPr>
        <a:xfrm>
          <a:off x="0" y="0"/>
          <a:ext cx="0" cy="0"/>
          <a:chOff x="0" y="0"/>
          <a:chExt cx="0" cy="0"/>
        </a:xfrm>
      </p:grpSpPr>
      <p:sp>
        <p:nvSpPr>
          <p:cNvPr id="926722" name="Rectangle 2"/>
          <p:cNvSpPr>
            <a:spLocks noGrp="1" noChangeArrowheads="1"/>
          </p:cNvSpPr>
          <p:nvPr>
            <p:ph type="ctrTitle"/>
          </p:nvPr>
        </p:nvSpPr>
        <p:spPr>
          <a:xfrm>
            <a:off x="685800" y="1676400"/>
            <a:ext cx="7772400" cy="1143000"/>
          </a:xfrm>
        </p:spPr>
        <p:txBody>
          <a:bodyPr/>
          <a:lstStyle>
            <a:lvl1pPr>
              <a:defRPr>
                <a:solidFill>
                  <a:srgbClr val="D39C39"/>
                </a:solidFill>
              </a:defRPr>
            </a:lvl1pPr>
          </a:lstStyle>
          <a:p>
            <a:pPr lvl="0"/>
            <a:r>
              <a:rPr lang="en-US" noProof="0" smtClean="0"/>
              <a:t>HCI Research Directions</a:t>
            </a:r>
          </a:p>
        </p:txBody>
      </p:sp>
      <p:sp>
        <p:nvSpPr>
          <p:cNvPr id="926723" name="Text Box 3"/>
          <p:cNvSpPr txBox="1">
            <a:spLocks noChangeArrowheads="1"/>
          </p:cNvSpPr>
          <p:nvPr/>
        </p:nvSpPr>
        <p:spPr bwMode="auto">
          <a:xfrm>
            <a:off x="2438400" y="3810000"/>
            <a:ext cx="6400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defTabSz="914400" fontAlgn="base">
              <a:spcBef>
                <a:spcPct val="0"/>
              </a:spcBef>
              <a:spcAft>
                <a:spcPct val="0"/>
              </a:spcAft>
            </a:pPr>
            <a:r>
              <a:rPr lang="en-US" sz="2400" smtClean="0">
                <a:solidFill>
                  <a:srgbClr val="DFC183"/>
                </a:solidFill>
                <a:latin typeface="Arial Black" charset="0"/>
                <a:ea typeface="ＭＳ Ｐゴシック" charset="0"/>
              </a:rPr>
              <a:t>Prof. James A. Landay</a:t>
            </a:r>
          </a:p>
          <a:p>
            <a:pPr algn="r" defTabSz="914400" fontAlgn="base">
              <a:spcBef>
                <a:spcPct val="0"/>
              </a:spcBef>
              <a:spcAft>
                <a:spcPct val="0"/>
              </a:spcAft>
            </a:pPr>
            <a:r>
              <a:rPr lang="en-US" sz="2400" smtClean="0">
                <a:solidFill>
                  <a:srgbClr val="DFC183"/>
                </a:solidFill>
                <a:latin typeface="Arial Black" charset="0"/>
                <a:ea typeface="ＭＳ Ｐゴシック" charset="0"/>
              </a:rPr>
              <a:t>University of Washington</a:t>
            </a:r>
          </a:p>
          <a:p>
            <a:pPr algn="r" defTabSz="914400" fontAlgn="base">
              <a:spcBef>
                <a:spcPct val="0"/>
              </a:spcBef>
              <a:spcAft>
                <a:spcPct val="0"/>
              </a:spcAft>
            </a:pPr>
            <a:r>
              <a:rPr lang="en-US" sz="2400" smtClean="0">
                <a:solidFill>
                  <a:srgbClr val="DFC183"/>
                </a:solidFill>
                <a:latin typeface="Arial Black" charset="0"/>
                <a:ea typeface="ＭＳ Ｐゴシック" charset="0"/>
              </a:rPr>
              <a:t>Autumn 2004</a:t>
            </a:r>
          </a:p>
        </p:txBody>
      </p:sp>
      <p:pic>
        <p:nvPicPr>
          <p:cNvPr id="926724" name="Picture 4" descr="ui-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8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05433"/>
      </p:ext>
    </p:extLst>
  </p:cSld>
  <p:clrMapOvr>
    <a:masterClrMapping/>
  </p:clrMapOvr>
  <p:transition>
    <p:dissolv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78EB0012-C727-EE49-807E-ED6D6992072C}" type="slidenum">
              <a:rPr lang="en-US">
                <a:latin typeface="Arial"/>
              </a:rPr>
              <a:pPr/>
              <a:t>‹#›</a:t>
            </a:fld>
            <a:endParaRPr lang="en-US">
              <a:latin typeface="Arial"/>
            </a:endParaRPr>
          </a:p>
        </p:txBody>
      </p:sp>
    </p:spTree>
    <p:extLst>
      <p:ext uri="{BB962C8B-B14F-4D97-AF65-F5344CB8AC3E}">
        <p14:creationId xmlns:p14="http://schemas.microsoft.com/office/powerpoint/2010/main" val="1957592060"/>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A81D5E28-CA31-1C47-BB27-6E4AED7173FB}" type="slidenum">
              <a:rPr lang="en-US">
                <a:latin typeface="Arial"/>
              </a:rPr>
              <a:pPr/>
              <a:t>‹#›</a:t>
            </a:fld>
            <a:endParaRPr lang="en-US">
              <a:latin typeface="Arial"/>
            </a:endParaRPr>
          </a:p>
        </p:txBody>
      </p:sp>
    </p:spTree>
    <p:extLst>
      <p:ext uri="{BB962C8B-B14F-4D97-AF65-F5344CB8AC3E}">
        <p14:creationId xmlns:p14="http://schemas.microsoft.com/office/powerpoint/2010/main" val="3674625247"/>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D1D9B0F2-4CD9-E34B-9071-19A0EB2AAE32}" type="slidenum">
              <a:rPr lang="en-US">
                <a:latin typeface="Arial"/>
              </a:rPr>
              <a:pPr/>
              <a:t>‹#›</a:t>
            </a:fld>
            <a:endParaRPr lang="en-US">
              <a:latin typeface="Arial"/>
            </a:endParaRPr>
          </a:p>
        </p:txBody>
      </p:sp>
    </p:spTree>
    <p:extLst>
      <p:ext uri="{BB962C8B-B14F-4D97-AF65-F5344CB8AC3E}">
        <p14:creationId xmlns:p14="http://schemas.microsoft.com/office/powerpoint/2010/main" val="3678897737"/>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atin typeface="Arial"/>
              </a:rPr>
              <a:t>CSE490jl - Autumn 2004</a:t>
            </a:r>
          </a:p>
        </p:txBody>
      </p:sp>
      <p:sp>
        <p:nvSpPr>
          <p:cNvPr id="8" name="Footer Placeholder 7"/>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9" name="Slide Number Placeholder 8"/>
          <p:cNvSpPr>
            <a:spLocks noGrp="1"/>
          </p:cNvSpPr>
          <p:nvPr>
            <p:ph type="sldNum" sz="quarter" idx="12"/>
          </p:nvPr>
        </p:nvSpPr>
        <p:spPr/>
        <p:txBody>
          <a:bodyPr/>
          <a:lstStyle>
            <a:lvl1pPr>
              <a:defRPr/>
            </a:lvl1pPr>
          </a:lstStyle>
          <a:p>
            <a:fld id="{0BE091CE-033F-D347-8C58-9876AD01A946}" type="slidenum">
              <a:rPr lang="en-US">
                <a:latin typeface="Arial"/>
              </a:rPr>
              <a:pPr/>
              <a:t>‹#›</a:t>
            </a:fld>
            <a:endParaRPr lang="en-US">
              <a:latin typeface="Arial"/>
            </a:endParaRPr>
          </a:p>
        </p:txBody>
      </p:sp>
    </p:spTree>
    <p:extLst>
      <p:ext uri="{BB962C8B-B14F-4D97-AF65-F5344CB8AC3E}">
        <p14:creationId xmlns:p14="http://schemas.microsoft.com/office/powerpoint/2010/main" val="3541376784"/>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atin typeface="Arial"/>
              </a:rPr>
              <a:t>CSE490jl - Autumn 2004</a:t>
            </a:r>
          </a:p>
        </p:txBody>
      </p:sp>
      <p:sp>
        <p:nvSpPr>
          <p:cNvPr id="4" name="Footer Placeholder 3"/>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5" name="Slide Number Placeholder 4"/>
          <p:cNvSpPr>
            <a:spLocks noGrp="1"/>
          </p:cNvSpPr>
          <p:nvPr>
            <p:ph type="sldNum" sz="quarter" idx="12"/>
          </p:nvPr>
        </p:nvSpPr>
        <p:spPr/>
        <p:txBody>
          <a:bodyPr/>
          <a:lstStyle>
            <a:lvl1pPr>
              <a:defRPr/>
            </a:lvl1pPr>
          </a:lstStyle>
          <a:p>
            <a:fld id="{A46796F3-44EA-304E-A130-2AABCCC0DDA6}" type="slidenum">
              <a:rPr lang="en-US">
                <a:latin typeface="Arial"/>
              </a:rPr>
              <a:pPr/>
              <a:t>‹#›</a:t>
            </a:fld>
            <a:endParaRPr lang="en-US">
              <a:latin typeface="Arial"/>
            </a:endParaRPr>
          </a:p>
        </p:txBody>
      </p:sp>
    </p:spTree>
    <p:extLst>
      <p:ext uri="{BB962C8B-B14F-4D97-AF65-F5344CB8AC3E}">
        <p14:creationId xmlns:p14="http://schemas.microsoft.com/office/powerpoint/2010/main" val="3675170517"/>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atin typeface="Arial"/>
              </a:rPr>
              <a:t>CSE490jl - Autumn 2004</a:t>
            </a:r>
          </a:p>
        </p:txBody>
      </p:sp>
      <p:sp>
        <p:nvSpPr>
          <p:cNvPr id="3" name="Footer Placeholder 2"/>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4" name="Slide Number Placeholder 3"/>
          <p:cNvSpPr>
            <a:spLocks noGrp="1"/>
          </p:cNvSpPr>
          <p:nvPr>
            <p:ph type="sldNum" sz="quarter" idx="12"/>
          </p:nvPr>
        </p:nvSpPr>
        <p:spPr/>
        <p:txBody>
          <a:bodyPr/>
          <a:lstStyle>
            <a:lvl1pPr>
              <a:defRPr/>
            </a:lvl1pPr>
          </a:lstStyle>
          <a:p>
            <a:fld id="{AFC02347-30F4-924F-A8CA-59511D4CE677}" type="slidenum">
              <a:rPr lang="en-US">
                <a:latin typeface="Arial"/>
              </a:rPr>
              <a:pPr/>
              <a:t>‹#›</a:t>
            </a:fld>
            <a:endParaRPr lang="en-US">
              <a:latin typeface="Arial"/>
            </a:endParaRPr>
          </a:p>
        </p:txBody>
      </p:sp>
    </p:spTree>
    <p:extLst>
      <p:ext uri="{BB962C8B-B14F-4D97-AF65-F5344CB8AC3E}">
        <p14:creationId xmlns:p14="http://schemas.microsoft.com/office/powerpoint/2010/main" val="1974866052"/>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56F8645A-5941-3341-AA34-72CD89E670F8}" type="slidenum">
              <a:rPr lang="en-US">
                <a:latin typeface="Arial"/>
              </a:rPr>
              <a:pPr/>
              <a:t>‹#›</a:t>
            </a:fld>
            <a:endParaRPr lang="en-US">
              <a:latin typeface="Arial"/>
            </a:endParaRPr>
          </a:p>
        </p:txBody>
      </p:sp>
    </p:spTree>
    <p:extLst>
      <p:ext uri="{BB962C8B-B14F-4D97-AF65-F5344CB8AC3E}">
        <p14:creationId xmlns:p14="http://schemas.microsoft.com/office/powerpoint/2010/main" val="2511259279"/>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25/10/2012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D3A05450-1777-5E4F-B061-20906C9EE293}" type="slidenum">
              <a:rPr lang="en-US">
                <a:latin typeface="Arial"/>
              </a:rPr>
              <a:pPr/>
              <a:t>‹#›</a:t>
            </a:fld>
            <a:endParaRPr lang="en-US">
              <a:latin typeface="Arial"/>
            </a:endParaRPr>
          </a:p>
        </p:txBody>
      </p:sp>
    </p:spTree>
    <p:extLst>
      <p:ext uri="{BB962C8B-B14F-4D97-AF65-F5344CB8AC3E}">
        <p14:creationId xmlns:p14="http://schemas.microsoft.com/office/powerpoint/2010/main" val="3379965444"/>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A9E44462-F8FE-DF45-B6E0-15749EA9A35A}" type="slidenum">
              <a:rPr lang="en-US">
                <a:latin typeface="Arial"/>
              </a:rPr>
              <a:pPr/>
              <a:t>‹#›</a:t>
            </a:fld>
            <a:endParaRPr lang="en-US">
              <a:latin typeface="Arial"/>
            </a:endParaRPr>
          </a:p>
        </p:txBody>
      </p:sp>
    </p:spTree>
    <p:extLst>
      <p:ext uri="{BB962C8B-B14F-4D97-AF65-F5344CB8AC3E}">
        <p14:creationId xmlns:p14="http://schemas.microsoft.com/office/powerpoint/2010/main" val="2530183093"/>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352425"/>
            <a:ext cx="216535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352425"/>
            <a:ext cx="6346825"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DDCCF18C-0A12-574D-8A58-3966AEAA86D9}" type="slidenum">
              <a:rPr lang="en-US">
                <a:latin typeface="Arial"/>
              </a:rPr>
              <a:pPr/>
              <a:t>‹#›</a:t>
            </a:fld>
            <a:endParaRPr lang="en-US">
              <a:latin typeface="Arial"/>
            </a:endParaRPr>
          </a:p>
        </p:txBody>
      </p:sp>
    </p:spTree>
    <p:extLst>
      <p:ext uri="{BB962C8B-B14F-4D97-AF65-F5344CB8AC3E}">
        <p14:creationId xmlns:p14="http://schemas.microsoft.com/office/powerpoint/2010/main" val="4288326331"/>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600200"/>
            <a:ext cx="3810000" cy="4724400"/>
          </a:xfrm>
        </p:spPr>
        <p:txBody>
          <a:bodyPr/>
          <a:lstStyle/>
          <a:p>
            <a:endParaRPr lang="en-US"/>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CA908FEA-A21E-7F40-BF09-EF62ADEFF903}" type="slidenum">
              <a:rPr lang="en-US">
                <a:latin typeface="Arial"/>
              </a:rPr>
              <a:pPr/>
              <a:t>‹#›</a:t>
            </a:fld>
            <a:endParaRPr lang="en-US">
              <a:latin typeface="Arial"/>
            </a:endParaRPr>
          </a:p>
        </p:txBody>
      </p:sp>
    </p:spTree>
    <p:extLst>
      <p:ext uri="{BB962C8B-B14F-4D97-AF65-F5344CB8AC3E}">
        <p14:creationId xmlns:p14="http://schemas.microsoft.com/office/powerpoint/2010/main" val="4205210639"/>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3810000" cy="4724400"/>
          </a:xfrm>
        </p:spPr>
        <p:txBody>
          <a:bodyPr/>
          <a:lstStyle/>
          <a:p>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81021F8B-9150-7445-8506-4BFA731C208D}" type="slidenum">
              <a:rPr lang="en-US">
                <a:latin typeface="Arial"/>
              </a:rPr>
              <a:pPr/>
              <a:t>‹#›</a:t>
            </a:fld>
            <a:endParaRPr lang="en-US">
              <a:latin typeface="Arial"/>
            </a:endParaRPr>
          </a:p>
        </p:txBody>
      </p:sp>
    </p:spTree>
    <p:extLst>
      <p:ext uri="{BB962C8B-B14F-4D97-AF65-F5344CB8AC3E}">
        <p14:creationId xmlns:p14="http://schemas.microsoft.com/office/powerpoint/2010/main" val="893488833"/>
      </p:ext>
    </p:extLst>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00200"/>
            <a:ext cx="3810000" cy="4724400"/>
          </a:xfrm>
        </p:spPr>
        <p:txBody>
          <a:bodyPr/>
          <a:lstStyle/>
          <a:p>
            <a:endParaRPr lang="en-US"/>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28CD3644-A7EA-3A40-9595-0117BDDE4EFF}" type="slidenum">
              <a:rPr lang="en-US">
                <a:latin typeface="Arial"/>
              </a:rPr>
              <a:pPr/>
              <a:t>‹#›</a:t>
            </a:fld>
            <a:endParaRPr lang="en-US">
              <a:latin typeface="Arial"/>
            </a:endParaRPr>
          </a:p>
        </p:txBody>
      </p:sp>
    </p:spTree>
    <p:extLst>
      <p:ext uri="{BB962C8B-B14F-4D97-AF65-F5344CB8AC3E}">
        <p14:creationId xmlns:p14="http://schemas.microsoft.com/office/powerpoint/2010/main" val="808688044"/>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0386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24871AE9-28EE-7D49-8296-B9B1023C2788}" type="slidenum">
              <a:rPr lang="en-US">
                <a:latin typeface="Arial"/>
              </a:rPr>
              <a:pPr/>
              <a:t>‹#›</a:t>
            </a:fld>
            <a:endParaRPr lang="en-US">
              <a:latin typeface="Arial"/>
            </a:endParaRPr>
          </a:p>
        </p:txBody>
      </p:sp>
    </p:spTree>
    <p:extLst>
      <p:ext uri="{BB962C8B-B14F-4D97-AF65-F5344CB8AC3E}">
        <p14:creationId xmlns:p14="http://schemas.microsoft.com/office/powerpoint/2010/main" val="208895774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25/10/2012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25/10/2012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25/10/2012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25/10/2012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25/10/2012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25/10/2012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25/10/2012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25/10/2012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888A6"/>
        </a:solidFill>
        <a:effectLst/>
      </p:bgPr>
    </p:bg>
    <p:spTree>
      <p:nvGrpSpPr>
        <p:cNvPr id="1" name=""/>
        <p:cNvGrpSpPr/>
        <p:nvPr/>
      </p:nvGrpSpPr>
      <p:grpSpPr>
        <a:xfrm>
          <a:off x="0" y="0"/>
          <a:ext cx="0" cy="0"/>
          <a:chOff x="0" y="0"/>
          <a:chExt cx="0" cy="0"/>
        </a:xfrm>
      </p:grpSpPr>
      <p:sp>
        <p:nvSpPr>
          <p:cNvPr id="925698" name="Rectangle 2"/>
          <p:cNvSpPr>
            <a:spLocks noChangeArrowheads="1"/>
          </p:cNvSpPr>
          <p:nvPr/>
        </p:nvSpPr>
        <p:spPr bwMode="auto">
          <a:xfrm>
            <a:off x="0" y="0"/>
            <a:ext cx="9144000" cy="10969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en-US" sz="2400" smtClean="0">
              <a:solidFill>
                <a:srgbClr val="F8BF08"/>
              </a:solidFill>
              <a:latin typeface="Times New Roman" charset="0"/>
              <a:ea typeface="ＭＳ Ｐゴシック" charset="0"/>
            </a:endParaRPr>
          </a:p>
        </p:txBody>
      </p:sp>
      <p:sp>
        <p:nvSpPr>
          <p:cNvPr id="925699" name="Rectangle 3"/>
          <p:cNvSpPr>
            <a:spLocks noGrp="1" noChangeArrowheads="1"/>
          </p:cNvSpPr>
          <p:nvPr>
            <p:ph type="title"/>
          </p:nvPr>
        </p:nvSpPr>
        <p:spPr bwMode="auto">
          <a:xfrm>
            <a:off x="479425" y="352425"/>
            <a:ext cx="8664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5700" name="Rectangle 4"/>
          <p:cNvSpPr>
            <a:spLocks noGrp="1" noChangeArrowheads="1"/>
          </p:cNvSpPr>
          <p:nvPr>
            <p:ph type="body" idx="1"/>
          </p:nvPr>
        </p:nvSpPr>
        <p:spPr bwMode="auto">
          <a:xfrm>
            <a:off x="685800" y="16002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5701" name="Rectangle 5"/>
          <p:cNvSpPr>
            <a:spLocks noGrp="1" noChangeArrowheads="1"/>
          </p:cNvSpPr>
          <p:nvPr>
            <p:ph type="dt" sz="half" idx="2"/>
          </p:nvPr>
        </p:nvSpPr>
        <p:spPr bwMode="auto">
          <a:xfrm>
            <a:off x="68580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100" b="1">
                <a:solidFill>
                  <a:srgbClr val="D4E8F4"/>
                </a:solidFill>
                <a:latin typeface="+mn-lt"/>
              </a:defRPr>
            </a:lvl1pPr>
          </a:lstStyle>
          <a:p>
            <a:pPr defTabSz="914400" fontAlgn="base">
              <a:spcBef>
                <a:spcPct val="0"/>
              </a:spcBef>
              <a:spcAft>
                <a:spcPct val="0"/>
              </a:spcAft>
            </a:pPr>
            <a:r>
              <a:rPr lang="en-US" smtClean="0">
                <a:latin typeface="Arial"/>
                <a:ea typeface="ＭＳ Ｐゴシック" charset="0"/>
              </a:rPr>
              <a:t>CSE490jl - Autumn 2004</a:t>
            </a:r>
          </a:p>
        </p:txBody>
      </p:sp>
      <p:sp>
        <p:nvSpPr>
          <p:cNvPr id="925702" name="Rectangle 6"/>
          <p:cNvSpPr>
            <a:spLocks noGrp="1" noChangeArrowheads="1"/>
          </p:cNvSpPr>
          <p:nvPr>
            <p:ph type="ftr" sz="quarter" idx="3"/>
          </p:nvPr>
        </p:nvSpPr>
        <p:spPr bwMode="auto">
          <a:xfrm>
            <a:off x="2667000" y="65532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100" b="1">
                <a:solidFill>
                  <a:srgbClr val="D4E8F4"/>
                </a:solidFill>
                <a:latin typeface="+mn-lt"/>
              </a:defRPr>
            </a:lvl1pPr>
          </a:lstStyle>
          <a:p>
            <a:pPr defTabSz="914400" fontAlgn="base">
              <a:spcBef>
                <a:spcPct val="0"/>
              </a:spcBef>
              <a:spcAft>
                <a:spcPct val="0"/>
              </a:spcAft>
            </a:pPr>
            <a:r>
              <a:rPr lang="en-US" smtClean="0">
                <a:latin typeface="Arial"/>
                <a:ea typeface="ＭＳ Ｐゴシック" charset="0"/>
              </a:rPr>
              <a:t>User Interface Design, Prototyping, and Evaluation</a:t>
            </a:r>
          </a:p>
        </p:txBody>
      </p:sp>
      <p:sp>
        <p:nvSpPr>
          <p:cNvPr id="925703" name="Rectangle 7"/>
          <p:cNvSpPr>
            <a:spLocks noGrp="1" noChangeArrowheads="1"/>
          </p:cNvSpPr>
          <p:nvPr>
            <p:ph type="sldNum" sz="quarter" idx="4"/>
          </p:nvPr>
        </p:nvSpPr>
        <p:spPr bwMode="auto">
          <a:xfrm>
            <a:off x="7467600" y="65532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100" b="1">
                <a:solidFill>
                  <a:srgbClr val="D4E8F4"/>
                </a:solidFill>
                <a:latin typeface="+mn-lt"/>
              </a:defRPr>
            </a:lvl1pPr>
          </a:lstStyle>
          <a:p>
            <a:pPr defTabSz="914400" fontAlgn="base">
              <a:spcBef>
                <a:spcPct val="0"/>
              </a:spcBef>
              <a:spcAft>
                <a:spcPct val="0"/>
              </a:spcAft>
            </a:pPr>
            <a:fld id="{7F0D2FBA-6E99-5044-8849-C5B1DD7298CD}" type="slidenum">
              <a:rPr lang="en-US" smtClean="0">
                <a:latin typeface="Arial"/>
                <a:ea typeface="ＭＳ Ｐゴシック" charset="0"/>
              </a:rPr>
              <a:pPr defTabSz="914400" fontAlgn="base">
                <a:spcBef>
                  <a:spcPct val="0"/>
                </a:spcBef>
                <a:spcAft>
                  <a:spcPct val="0"/>
                </a:spcAft>
              </a:pPr>
              <a:t>‹#›</a:t>
            </a:fld>
            <a:endParaRPr lang="en-US" smtClean="0">
              <a:latin typeface="Arial"/>
              <a:ea typeface="ＭＳ Ｐゴシック" charset="0"/>
            </a:endParaRPr>
          </a:p>
        </p:txBody>
      </p:sp>
    </p:spTree>
    <p:extLst>
      <p:ext uri="{BB962C8B-B14F-4D97-AF65-F5344CB8AC3E}">
        <p14:creationId xmlns:p14="http://schemas.microsoft.com/office/powerpoint/2010/main" val="359098070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p:dissolve/>
  </p:transition>
  <p:hf hdr="0"/>
  <p:txStyles>
    <p:titleStyle>
      <a:lvl1pPr algn="l" rtl="0" fontAlgn="base">
        <a:spcBef>
          <a:spcPct val="0"/>
        </a:spcBef>
        <a:spcAft>
          <a:spcPct val="0"/>
        </a:spcAft>
        <a:defRPr sz="3700">
          <a:solidFill>
            <a:srgbClr val="3E4E6C"/>
          </a:solidFill>
          <a:latin typeface="+mj-lt"/>
          <a:ea typeface="+mj-ea"/>
          <a:cs typeface="+mj-cs"/>
        </a:defRPr>
      </a:lvl1pPr>
      <a:lvl2pPr algn="l" rtl="0" fontAlgn="base">
        <a:spcBef>
          <a:spcPct val="0"/>
        </a:spcBef>
        <a:spcAft>
          <a:spcPct val="0"/>
        </a:spcAft>
        <a:defRPr sz="3700">
          <a:solidFill>
            <a:srgbClr val="3E4E6C"/>
          </a:solidFill>
          <a:latin typeface="Arial Black" charset="0"/>
          <a:ea typeface="ＭＳ Ｐゴシック" charset="0"/>
        </a:defRPr>
      </a:lvl2pPr>
      <a:lvl3pPr algn="l" rtl="0" fontAlgn="base">
        <a:spcBef>
          <a:spcPct val="0"/>
        </a:spcBef>
        <a:spcAft>
          <a:spcPct val="0"/>
        </a:spcAft>
        <a:defRPr sz="3700">
          <a:solidFill>
            <a:srgbClr val="3E4E6C"/>
          </a:solidFill>
          <a:latin typeface="Arial Black" charset="0"/>
          <a:ea typeface="ＭＳ Ｐゴシック" charset="0"/>
        </a:defRPr>
      </a:lvl3pPr>
      <a:lvl4pPr algn="l" rtl="0" fontAlgn="base">
        <a:spcBef>
          <a:spcPct val="0"/>
        </a:spcBef>
        <a:spcAft>
          <a:spcPct val="0"/>
        </a:spcAft>
        <a:defRPr sz="3700">
          <a:solidFill>
            <a:srgbClr val="3E4E6C"/>
          </a:solidFill>
          <a:latin typeface="Arial Black" charset="0"/>
          <a:ea typeface="ＭＳ Ｐゴシック" charset="0"/>
        </a:defRPr>
      </a:lvl4pPr>
      <a:lvl5pPr algn="l" rtl="0" fontAlgn="base">
        <a:spcBef>
          <a:spcPct val="0"/>
        </a:spcBef>
        <a:spcAft>
          <a:spcPct val="0"/>
        </a:spcAft>
        <a:defRPr sz="3700">
          <a:solidFill>
            <a:srgbClr val="3E4E6C"/>
          </a:solidFill>
          <a:latin typeface="Arial Black" charset="0"/>
          <a:ea typeface="ＭＳ Ｐゴシック" charset="0"/>
        </a:defRPr>
      </a:lvl5pPr>
      <a:lvl6pPr marL="457200" algn="l" rtl="0" fontAlgn="base">
        <a:spcBef>
          <a:spcPct val="0"/>
        </a:spcBef>
        <a:spcAft>
          <a:spcPct val="0"/>
        </a:spcAft>
        <a:defRPr sz="3700">
          <a:solidFill>
            <a:srgbClr val="3E4E6C"/>
          </a:solidFill>
          <a:latin typeface="Arial Black" charset="0"/>
          <a:ea typeface="ＭＳ Ｐゴシック" charset="0"/>
        </a:defRPr>
      </a:lvl6pPr>
      <a:lvl7pPr marL="914400" algn="l" rtl="0" fontAlgn="base">
        <a:spcBef>
          <a:spcPct val="0"/>
        </a:spcBef>
        <a:spcAft>
          <a:spcPct val="0"/>
        </a:spcAft>
        <a:defRPr sz="3700">
          <a:solidFill>
            <a:srgbClr val="3E4E6C"/>
          </a:solidFill>
          <a:latin typeface="Arial Black" charset="0"/>
          <a:ea typeface="ＭＳ Ｐゴシック" charset="0"/>
        </a:defRPr>
      </a:lvl7pPr>
      <a:lvl8pPr marL="1371600" algn="l" rtl="0" fontAlgn="base">
        <a:spcBef>
          <a:spcPct val="0"/>
        </a:spcBef>
        <a:spcAft>
          <a:spcPct val="0"/>
        </a:spcAft>
        <a:defRPr sz="3700">
          <a:solidFill>
            <a:srgbClr val="3E4E6C"/>
          </a:solidFill>
          <a:latin typeface="Arial Black" charset="0"/>
          <a:ea typeface="ＭＳ Ｐゴシック" charset="0"/>
        </a:defRPr>
      </a:lvl8pPr>
      <a:lvl9pPr marL="1828800" algn="l" rtl="0" fontAlgn="base">
        <a:spcBef>
          <a:spcPct val="0"/>
        </a:spcBef>
        <a:spcAft>
          <a:spcPct val="0"/>
        </a:spcAft>
        <a:defRPr sz="3700">
          <a:solidFill>
            <a:srgbClr val="3E4E6C"/>
          </a:solidFill>
          <a:latin typeface="Arial Black" charset="0"/>
          <a:ea typeface="ＭＳ Ｐゴシック" charset="0"/>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ea typeface="+mn-ea"/>
        </a:defRPr>
      </a:lvl2pPr>
      <a:lvl3pPr marL="1143000" indent="-228600" algn="l" rtl="0" fontAlgn="base">
        <a:spcBef>
          <a:spcPct val="20000"/>
        </a:spcBef>
        <a:spcAft>
          <a:spcPct val="0"/>
        </a:spcAft>
        <a:buChar char="•"/>
        <a:defRPr sz="2400" b="1">
          <a:solidFill>
            <a:schemeClr val="tx1"/>
          </a:solidFill>
          <a:latin typeface="+mn-lt"/>
          <a:ea typeface="+mn-ea"/>
        </a:defRPr>
      </a:lvl3pPr>
      <a:lvl4pPr marL="1600200" indent="-228600" algn="l" rtl="0" fontAlgn="base">
        <a:spcBef>
          <a:spcPct val="20000"/>
        </a:spcBef>
        <a:spcAft>
          <a:spcPct val="0"/>
        </a:spcAft>
        <a:buChar char="–"/>
        <a:defRPr sz="2000" b="1">
          <a:solidFill>
            <a:schemeClr val="tx1"/>
          </a:solidFill>
          <a:latin typeface="+mn-lt"/>
          <a:ea typeface="+mn-ea"/>
        </a:defRPr>
      </a:lvl4pPr>
      <a:lvl5pPr marL="2057400" indent="-228600" algn="l" rtl="0" fontAlgn="base">
        <a:spcBef>
          <a:spcPct val="20000"/>
        </a:spcBef>
        <a:spcAft>
          <a:spcPct val="0"/>
        </a:spcAft>
        <a:buChar char="»"/>
        <a:defRPr sz="2000" b="1">
          <a:solidFill>
            <a:schemeClr val="tx1"/>
          </a:solidFill>
          <a:latin typeface="+mn-lt"/>
          <a:ea typeface="+mn-ea"/>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sp>
        <p:nvSpPr>
          <p:cNvPr id="8" name="Title 1"/>
          <p:cNvSpPr txBox="1">
            <a:spLocks/>
          </p:cNvSpPr>
          <p:nvPr/>
        </p:nvSpPr>
        <p:spPr>
          <a:xfrm>
            <a:off x="457200" y="62956"/>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chemeClr val="bg1"/>
                </a:solidFill>
                <a:latin typeface="+mj-lt"/>
                <a:ea typeface="+mj-ea"/>
                <a:cs typeface="+mj-cs"/>
              </a:defRPr>
            </a:lvl1pPr>
          </a:lstStyle>
          <a:p>
            <a:r>
              <a:rPr lang="en-US" smtClean="0"/>
              <a:t>Everyone’s a designer…</a:t>
            </a:r>
            <a:endParaRPr lang="en-US" dirty="0"/>
          </a:p>
        </p:txBody>
      </p:sp>
      <p:pic>
        <p:nvPicPr>
          <p:cNvPr id="9" name="Picture 8"/>
          <p:cNvPicPr>
            <a:picLocks noChangeAspect="1"/>
          </p:cNvPicPr>
          <p:nvPr/>
        </p:nvPicPr>
        <p:blipFill>
          <a:blip r:embed="rId3"/>
          <a:stretch>
            <a:fillRect/>
          </a:stretch>
        </p:blipFill>
        <p:spPr>
          <a:xfrm>
            <a:off x="177800" y="0"/>
            <a:ext cx="8764121" cy="6858000"/>
          </a:xfrm>
          <a:prstGeom prst="rect">
            <a:avLst/>
          </a:prstGeom>
        </p:spPr>
      </p:pic>
    </p:spTree>
    <p:extLst>
      <p:ext uri="{BB962C8B-B14F-4D97-AF65-F5344CB8AC3E}">
        <p14:creationId xmlns:p14="http://schemas.microsoft.com/office/powerpoint/2010/main" val="420338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Consistency</a:t>
            </a:r>
            <a:endParaRPr lang="en-US" dirty="0"/>
          </a:p>
        </p:txBody>
      </p:sp>
      <p:sp>
        <p:nvSpPr>
          <p:cNvPr id="3" name="Content Placeholder 2"/>
          <p:cNvSpPr>
            <a:spLocks noGrp="1"/>
          </p:cNvSpPr>
          <p:nvPr>
            <p:ph idx="1"/>
          </p:nvPr>
        </p:nvSpPr>
        <p:spPr/>
        <p:txBody>
          <a:bodyPr>
            <a:normAutofit fontScale="92500" lnSpcReduction="10000"/>
          </a:bodyPr>
          <a:lstStyle/>
          <a:p>
            <a:r>
              <a:rPr lang="en-US" dirty="0"/>
              <a:t>i</a:t>
            </a:r>
            <a:r>
              <a:rPr lang="en-US" dirty="0" smtClean="0"/>
              <a:t>nternal consistency </a:t>
            </a:r>
            <a:r>
              <a:rPr lang="en-US" dirty="0" smtClean="0">
                <a:solidFill>
                  <a:schemeClr val="bg1">
                    <a:lumMod val="75000"/>
                  </a:schemeClr>
                </a:solidFill>
              </a:rPr>
              <a:t>» is the interface consistent with itself</a:t>
            </a:r>
          </a:p>
          <a:p>
            <a:endParaRPr lang="en-US" dirty="0"/>
          </a:p>
          <a:p>
            <a:r>
              <a:rPr lang="en-US" dirty="0"/>
              <a:t>e</a:t>
            </a:r>
            <a:r>
              <a:rPr lang="en-US" dirty="0" smtClean="0"/>
              <a:t>xternal consistency </a:t>
            </a:r>
            <a:r>
              <a:rPr lang="en-US" dirty="0" smtClean="0">
                <a:solidFill>
                  <a:srgbClr val="BFBFBF"/>
                </a:solidFill>
              </a:rPr>
              <a:t>» is the design consistent with similar types of applications/applications on the platform</a:t>
            </a:r>
          </a:p>
          <a:p>
            <a:endParaRPr lang="en-US" dirty="0"/>
          </a:p>
          <a:p>
            <a:r>
              <a:rPr lang="en-US" dirty="0"/>
              <a:t>m</a:t>
            </a:r>
            <a:r>
              <a:rPr lang="en-US" dirty="0" smtClean="0"/>
              <a:t>etaphorical consistency </a:t>
            </a:r>
            <a:r>
              <a:rPr lang="en-US" dirty="0" smtClean="0">
                <a:solidFill>
                  <a:srgbClr val="BFBFBF"/>
                </a:solidFill>
              </a:rPr>
              <a:t>» is the design consistent with the similar real-world entity/object</a:t>
            </a:r>
            <a:endParaRPr lang="en-US" dirty="0">
              <a:solidFill>
                <a:srgbClr val="BFBFBF"/>
              </a:solidFill>
            </a:endParaRPr>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spTree>
    <p:extLst>
      <p:ext uri="{BB962C8B-B14F-4D97-AF65-F5344CB8AC3E}">
        <p14:creationId xmlns:p14="http://schemas.microsoft.com/office/powerpoint/2010/main" val="898281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Drives me nuts every time I try to play my bill</a:t>
            </a:r>
            <a:endParaRPr lang="en-US" dirty="0"/>
          </a:p>
        </p:txBody>
      </p:sp>
      <p:sp>
        <p:nvSpPr>
          <p:cNvPr id="3" name="Content Placeholder 2"/>
          <p:cNvSpPr>
            <a:spLocks noGrp="1"/>
          </p:cNvSpPr>
          <p:nvPr>
            <p:ph idx="1"/>
          </p:nvPr>
        </p:nvSpPr>
        <p:spPr>
          <a:xfrm>
            <a:off x="5636236" y="2896978"/>
            <a:ext cx="3050563" cy="3229185"/>
          </a:xfrm>
        </p:spPr>
        <p:txBody>
          <a:bodyPr/>
          <a:lstStyle/>
          <a:p>
            <a:r>
              <a:rPr lang="en-US" dirty="0" smtClean="0"/>
              <a:t>Silly Tony, did you really think that whole thing was a button?</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pic>
        <p:nvPicPr>
          <p:cNvPr id="5" name="Picture 4" descr="Bell Canada Mobile Cell Phones, Wireless Internet, Satellite TV, Home Pho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0"/>
            <a:ext cx="4843961" cy="4980136"/>
          </a:xfrm>
          <a:prstGeom prst="rect">
            <a:avLst/>
          </a:prstGeom>
        </p:spPr>
      </p:pic>
    </p:spTree>
    <p:extLst>
      <p:ext uri="{BB962C8B-B14F-4D97-AF65-F5344CB8AC3E}">
        <p14:creationId xmlns:p14="http://schemas.microsoft.com/office/powerpoint/2010/main" val="44082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Consistency and Standards</a:t>
            </a:r>
            <a:endParaRPr lang="en-US" dirty="0"/>
          </a:p>
        </p:txBody>
      </p:sp>
      <p:sp>
        <p:nvSpPr>
          <p:cNvPr id="3" name="Content Placeholder 2"/>
          <p:cNvSpPr>
            <a:spLocks noGrp="1"/>
          </p:cNvSpPr>
          <p:nvPr>
            <p:ph idx="1"/>
          </p:nvPr>
        </p:nvSpPr>
        <p:spPr>
          <a:xfrm>
            <a:off x="457200" y="1600200"/>
            <a:ext cx="4603025" cy="4981171"/>
          </a:xfrm>
        </p:spPr>
        <p:txBody>
          <a:bodyPr>
            <a:normAutofit fontScale="92500" lnSpcReduction="10000"/>
          </a:bodyPr>
          <a:lstStyle/>
          <a:p>
            <a:r>
              <a:rPr lang="en-US" dirty="0" smtClean="0"/>
              <a:t>Principle of least surprise</a:t>
            </a:r>
          </a:p>
          <a:p>
            <a:pPr lvl="1"/>
            <a:r>
              <a:rPr lang="en-US" dirty="0" smtClean="0"/>
              <a:t>» similar things should act similarly</a:t>
            </a:r>
          </a:p>
          <a:p>
            <a:pPr lvl="1"/>
            <a:r>
              <a:rPr lang="en-US" dirty="0" smtClean="0"/>
              <a:t>» different things should look different</a:t>
            </a:r>
          </a:p>
          <a:p>
            <a:r>
              <a:rPr lang="en-US" dirty="0" smtClean="0"/>
              <a:t>Adhere to platform guidelines</a:t>
            </a:r>
          </a:p>
          <a:p>
            <a:r>
              <a:rPr lang="en-US" dirty="0" smtClean="0"/>
              <a:t>Consistent language, </a:t>
            </a:r>
            <a:r>
              <a:rPr lang="en-US" dirty="0" err="1" smtClean="0"/>
              <a:t>colour</a:t>
            </a:r>
            <a:r>
              <a:rPr lang="en-US" dirty="0" smtClean="0"/>
              <a:t>, wording, ordering</a:t>
            </a:r>
          </a:p>
          <a:p>
            <a:r>
              <a:rPr lang="en-US" dirty="0" smtClean="0"/>
              <a:t>Consistent use of input syntax</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pic>
        <p:nvPicPr>
          <p:cNvPr id="9" name="Picture 8"/>
          <p:cNvPicPr>
            <a:picLocks noChangeAspect="1"/>
          </p:cNvPicPr>
          <p:nvPr/>
        </p:nvPicPr>
        <p:blipFill>
          <a:blip r:embed="rId3"/>
          <a:stretch>
            <a:fillRect/>
          </a:stretch>
        </p:blipFill>
        <p:spPr>
          <a:xfrm>
            <a:off x="5321880" y="1250845"/>
            <a:ext cx="3033558" cy="5470630"/>
          </a:xfrm>
          <a:prstGeom prst="rect">
            <a:avLst/>
          </a:prstGeom>
        </p:spPr>
      </p:pic>
    </p:spTree>
    <p:extLst>
      <p:ext uri="{BB962C8B-B14F-4D97-AF65-F5344CB8AC3E}">
        <p14:creationId xmlns:p14="http://schemas.microsoft.com/office/powerpoint/2010/main" val="393261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pic>
        <p:nvPicPr>
          <p:cNvPr id="5" name="Picture 4"/>
          <p:cNvPicPr>
            <a:picLocks noChangeAspect="1"/>
          </p:cNvPicPr>
          <p:nvPr/>
        </p:nvPicPr>
        <p:blipFill>
          <a:blip r:embed="rId3"/>
          <a:stretch>
            <a:fillRect/>
          </a:stretch>
        </p:blipFill>
        <p:spPr>
          <a:xfrm>
            <a:off x="3175000" y="2171700"/>
            <a:ext cx="2794000" cy="2514600"/>
          </a:xfrm>
          <a:prstGeom prst="rect">
            <a:avLst/>
          </a:prstGeom>
        </p:spPr>
      </p:pic>
    </p:spTree>
    <p:extLst>
      <p:ext uri="{BB962C8B-B14F-4D97-AF65-F5344CB8AC3E}">
        <p14:creationId xmlns:p14="http://schemas.microsoft.com/office/powerpoint/2010/main" val="4120877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Help users recognize, diagnose, and recover from errors</a:t>
            </a:r>
            <a:endParaRPr lang="en-US" dirty="0"/>
          </a:p>
        </p:txBody>
      </p:sp>
      <p:sp>
        <p:nvSpPr>
          <p:cNvPr id="3" name="Content Placeholder 2"/>
          <p:cNvSpPr>
            <a:spLocks noGrp="1"/>
          </p:cNvSpPr>
          <p:nvPr>
            <p:ph idx="1"/>
          </p:nvPr>
        </p:nvSpPr>
        <p:spPr>
          <a:xfrm>
            <a:off x="457200" y="1964389"/>
            <a:ext cx="8229600" cy="4161774"/>
          </a:xfrm>
        </p:spPr>
        <p:txBody>
          <a:bodyPr/>
          <a:lstStyle/>
          <a:p>
            <a:r>
              <a:rPr lang="en-US" dirty="0" smtClean="0"/>
              <a:t>Use plain language</a:t>
            </a:r>
          </a:p>
          <a:p>
            <a:r>
              <a:rPr lang="en-US" dirty="0" smtClean="0"/>
              <a:t>Identify the problem</a:t>
            </a:r>
          </a:p>
          <a:p>
            <a:r>
              <a:rPr lang="en-US" dirty="0" smtClean="0"/>
              <a:t>Constructively suggest a solution</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spTree>
    <p:extLst>
      <p:ext uri="{BB962C8B-B14F-4D97-AF65-F5344CB8AC3E}">
        <p14:creationId xmlns:p14="http://schemas.microsoft.com/office/powerpoint/2010/main" val="18138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grpSp>
        <p:nvGrpSpPr>
          <p:cNvPr id="2" name="Group 1"/>
          <p:cNvGrpSpPr/>
          <p:nvPr/>
        </p:nvGrpSpPr>
        <p:grpSpPr>
          <a:xfrm>
            <a:off x="1034860" y="325653"/>
            <a:ext cx="6946684" cy="1058459"/>
            <a:chOff x="1034860" y="325653"/>
            <a:chExt cx="6946684" cy="1058459"/>
          </a:xfrm>
        </p:grpSpPr>
        <p:pic>
          <p:nvPicPr>
            <p:cNvPr id="6" name="Picture 5"/>
            <p:cNvPicPr>
              <a:picLocks noChangeAspect="1"/>
            </p:cNvPicPr>
            <p:nvPr/>
          </p:nvPicPr>
          <p:blipFill>
            <a:blip r:embed="rId3"/>
            <a:stretch>
              <a:fillRect/>
            </a:stretch>
          </p:blipFill>
          <p:spPr>
            <a:xfrm>
              <a:off x="1034860" y="325653"/>
              <a:ext cx="6946684" cy="468039"/>
            </a:xfrm>
            <a:prstGeom prst="rect">
              <a:avLst/>
            </a:prstGeom>
          </p:spPr>
        </p:pic>
        <p:sp>
          <p:nvSpPr>
            <p:cNvPr id="9" name="TextBox 8"/>
            <p:cNvSpPr txBox="1"/>
            <p:nvPr/>
          </p:nvSpPr>
          <p:spPr>
            <a:xfrm>
              <a:off x="1071679" y="860892"/>
              <a:ext cx="1431777" cy="523220"/>
            </a:xfrm>
            <a:prstGeom prst="rect">
              <a:avLst/>
            </a:prstGeom>
            <a:noFill/>
          </p:spPr>
          <p:txBody>
            <a:bodyPr wrap="none" rtlCol="0">
              <a:spAutoFit/>
            </a:bodyPr>
            <a:lstStyle/>
            <a:p>
              <a:r>
                <a:rPr lang="en-US" sz="2800" dirty="0" smtClean="0">
                  <a:solidFill>
                    <a:srgbClr val="FFFFFF"/>
                  </a:solidFill>
                </a:rPr>
                <a:t>How so?</a:t>
              </a:r>
              <a:endParaRPr lang="en-US" sz="2800" dirty="0">
                <a:solidFill>
                  <a:srgbClr val="FFFFFF"/>
                </a:solidFill>
              </a:endParaRPr>
            </a:p>
          </p:txBody>
        </p:sp>
      </p:grpSp>
      <p:grpSp>
        <p:nvGrpSpPr>
          <p:cNvPr id="3" name="Group 2"/>
          <p:cNvGrpSpPr/>
          <p:nvPr/>
        </p:nvGrpSpPr>
        <p:grpSpPr>
          <a:xfrm>
            <a:off x="1034860" y="1905204"/>
            <a:ext cx="7019362" cy="1542508"/>
            <a:chOff x="1034860" y="1905204"/>
            <a:chExt cx="7019362" cy="1542508"/>
          </a:xfrm>
        </p:grpSpPr>
        <p:pic>
          <p:nvPicPr>
            <p:cNvPr id="7" name="Picture 6"/>
            <p:cNvPicPr>
              <a:picLocks noChangeAspect="1"/>
            </p:cNvPicPr>
            <p:nvPr/>
          </p:nvPicPr>
          <p:blipFill>
            <a:blip r:embed="rId4"/>
            <a:stretch>
              <a:fillRect/>
            </a:stretch>
          </p:blipFill>
          <p:spPr>
            <a:xfrm>
              <a:off x="1034860" y="1905204"/>
              <a:ext cx="7019362" cy="912517"/>
            </a:xfrm>
            <a:prstGeom prst="rect">
              <a:avLst/>
            </a:prstGeom>
          </p:spPr>
        </p:pic>
        <p:sp>
          <p:nvSpPr>
            <p:cNvPr id="10" name="TextBox 9"/>
            <p:cNvSpPr txBox="1"/>
            <p:nvPr/>
          </p:nvSpPr>
          <p:spPr>
            <a:xfrm>
              <a:off x="1131216" y="2924492"/>
              <a:ext cx="2242671" cy="523220"/>
            </a:xfrm>
            <a:prstGeom prst="rect">
              <a:avLst/>
            </a:prstGeom>
            <a:noFill/>
          </p:spPr>
          <p:txBody>
            <a:bodyPr wrap="none" rtlCol="0">
              <a:spAutoFit/>
            </a:bodyPr>
            <a:lstStyle/>
            <a:p>
              <a:r>
                <a:rPr lang="en-US" sz="2800" dirty="0" smtClean="0">
                  <a:solidFill>
                    <a:srgbClr val="FFFFFF"/>
                  </a:solidFill>
                </a:rPr>
                <a:t>So which is it?</a:t>
              </a:r>
              <a:endParaRPr lang="en-US" sz="2800" dirty="0">
                <a:solidFill>
                  <a:srgbClr val="FFFFFF"/>
                </a:solidFill>
              </a:endParaRPr>
            </a:p>
          </p:txBody>
        </p:sp>
      </p:grpSp>
      <p:grpSp>
        <p:nvGrpSpPr>
          <p:cNvPr id="5" name="Group 4"/>
          <p:cNvGrpSpPr/>
          <p:nvPr/>
        </p:nvGrpSpPr>
        <p:grpSpPr>
          <a:xfrm>
            <a:off x="1071678" y="3911553"/>
            <a:ext cx="7160113" cy="1302126"/>
            <a:chOff x="1071678" y="3911553"/>
            <a:chExt cx="7160113" cy="1302126"/>
          </a:xfrm>
        </p:grpSpPr>
        <p:pic>
          <p:nvPicPr>
            <p:cNvPr id="11" name="Picture 10"/>
            <p:cNvPicPr>
              <a:picLocks noChangeAspect="1"/>
            </p:cNvPicPr>
            <p:nvPr/>
          </p:nvPicPr>
          <p:blipFill>
            <a:blip r:embed="rId5"/>
            <a:stretch>
              <a:fillRect/>
            </a:stretch>
          </p:blipFill>
          <p:spPr>
            <a:xfrm>
              <a:off x="1071678" y="3911553"/>
              <a:ext cx="7160113" cy="572809"/>
            </a:xfrm>
            <a:prstGeom prst="rect">
              <a:avLst/>
            </a:prstGeom>
          </p:spPr>
        </p:pic>
        <p:sp>
          <p:nvSpPr>
            <p:cNvPr id="12" name="TextBox 11"/>
            <p:cNvSpPr txBox="1"/>
            <p:nvPr/>
          </p:nvSpPr>
          <p:spPr>
            <a:xfrm>
              <a:off x="1131216" y="4690459"/>
              <a:ext cx="5774663" cy="523220"/>
            </a:xfrm>
            <a:prstGeom prst="rect">
              <a:avLst/>
            </a:prstGeom>
            <a:noFill/>
          </p:spPr>
          <p:txBody>
            <a:bodyPr wrap="none" rtlCol="0">
              <a:spAutoFit/>
            </a:bodyPr>
            <a:lstStyle/>
            <a:p>
              <a:r>
                <a:rPr lang="en-US" sz="2800" dirty="0" smtClean="0">
                  <a:solidFill>
                    <a:srgbClr val="FFFFFF"/>
                  </a:solidFill>
                </a:rPr>
                <a:t>Still sucks, but I know what to do now.</a:t>
              </a:r>
              <a:endParaRPr lang="en-US" sz="2800" dirty="0">
                <a:solidFill>
                  <a:srgbClr val="FFFFFF"/>
                </a:solidFill>
              </a:endParaRPr>
            </a:p>
          </p:txBody>
        </p:sp>
      </p:grpSp>
    </p:spTree>
    <p:extLst>
      <p:ext uri="{BB962C8B-B14F-4D97-AF65-F5344CB8AC3E}">
        <p14:creationId xmlns:p14="http://schemas.microsoft.com/office/powerpoint/2010/main" val="354770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pic>
        <p:nvPicPr>
          <p:cNvPr id="5" name="Picture 4"/>
          <p:cNvPicPr>
            <a:picLocks noChangeAspect="1"/>
          </p:cNvPicPr>
          <p:nvPr/>
        </p:nvPicPr>
        <p:blipFill>
          <a:blip r:embed="rId2"/>
          <a:stretch>
            <a:fillRect/>
          </a:stretch>
        </p:blipFill>
        <p:spPr>
          <a:xfrm>
            <a:off x="587108" y="496288"/>
            <a:ext cx="7935508" cy="1289520"/>
          </a:xfrm>
          <a:prstGeom prst="rect">
            <a:avLst/>
          </a:prstGeom>
        </p:spPr>
      </p:pic>
      <p:sp>
        <p:nvSpPr>
          <p:cNvPr id="6" name="TextBox 5"/>
          <p:cNvSpPr txBox="1"/>
          <p:nvPr/>
        </p:nvSpPr>
        <p:spPr>
          <a:xfrm>
            <a:off x="635069" y="2017831"/>
            <a:ext cx="6254537" cy="461665"/>
          </a:xfrm>
          <a:prstGeom prst="rect">
            <a:avLst/>
          </a:prstGeom>
          <a:noFill/>
        </p:spPr>
        <p:txBody>
          <a:bodyPr wrap="none" rtlCol="0">
            <a:spAutoFit/>
          </a:bodyPr>
          <a:lstStyle/>
          <a:p>
            <a:r>
              <a:rPr lang="en-US" sz="2400" dirty="0" err="1" smtClean="0">
                <a:solidFill>
                  <a:srgbClr val="FFFFFF"/>
                </a:solidFill>
              </a:rPr>
              <a:t>Nerding</a:t>
            </a:r>
            <a:r>
              <a:rPr lang="en-US" sz="2400" dirty="0" smtClean="0">
                <a:solidFill>
                  <a:srgbClr val="FFFFFF"/>
                </a:solidFill>
              </a:rPr>
              <a:t> out. People know the word “password.”</a:t>
            </a:r>
            <a:endParaRPr lang="en-US" sz="2400" dirty="0">
              <a:solidFill>
                <a:srgbClr val="FFFFFF"/>
              </a:solidFill>
            </a:endParaRPr>
          </a:p>
        </p:txBody>
      </p:sp>
    </p:spTree>
    <p:extLst>
      <p:ext uri="{BB962C8B-B14F-4D97-AF65-F5344CB8AC3E}">
        <p14:creationId xmlns:p14="http://schemas.microsoft.com/office/powerpoint/2010/main" val="1928628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pic>
        <p:nvPicPr>
          <p:cNvPr id="5" name="Picture 4"/>
          <p:cNvPicPr>
            <a:picLocks noChangeAspect="1"/>
          </p:cNvPicPr>
          <p:nvPr/>
        </p:nvPicPr>
        <p:blipFill>
          <a:blip r:embed="rId2"/>
          <a:stretch>
            <a:fillRect/>
          </a:stretch>
        </p:blipFill>
        <p:spPr>
          <a:xfrm>
            <a:off x="0" y="654050"/>
            <a:ext cx="6654800" cy="5702300"/>
          </a:xfrm>
          <a:prstGeom prst="rect">
            <a:avLst/>
          </a:prstGeom>
        </p:spPr>
      </p:pic>
      <p:sp>
        <p:nvSpPr>
          <p:cNvPr id="7" name="TextBox 6"/>
          <p:cNvSpPr txBox="1"/>
          <p:nvPr/>
        </p:nvSpPr>
        <p:spPr>
          <a:xfrm>
            <a:off x="6654800" y="1826683"/>
            <a:ext cx="2369897" cy="3785652"/>
          </a:xfrm>
          <a:prstGeom prst="rect">
            <a:avLst/>
          </a:prstGeom>
          <a:noFill/>
        </p:spPr>
        <p:txBody>
          <a:bodyPr wrap="square" rtlCol="0">
            <a:spAutoFit/>
          </a:bodyPr>
          <a:lstStyle/>
          <a:p>
            <a:r>
              <a:rPr lang="en-US" sz="2400" dirty="0" smtClean="0">
                <a:solidFill>
                  <a:srgbClr val="FFFFFF"/>
                </a:solidFill>
              </a:rPr>
              <a:t>Error messages are too far away from where they can be corrected.</a:t>
            </a:r>
          </a:p>
          <a:p>
            <a:endParaRPr lang="en-US" sz="2400" dirty="0">
              <a:solidFill>
                <a:srgbClr val="FFFFFF"/>
              </a:solidFill>
            </a:endParaRPr>
          </a:p>
          <a:p>
            <a:r>
              <a:rPr lang="en-US" sz="2400" dirty="0" smtClean="0">
                <a:solidFill>
                  <a:srgbClr val="FFFFFF"/>
                </a:solidFill>
              </a:rPr>
              <a:t>Also, can we say “nerd language” for the error messages themselves?</a:t>
            </a:r>
            <a:endParaRPr lang="en-US" sz="2400" dirty="0">
              <a:solidFill>
                <a:srgbClr val="FFFFFF"/>
              </a:solidFill>
            </a:endParaRPr>
          </a:p>
        </p:txBody>
      </p:sp>
    </p:spTree>
    <p:extLst>
      <p:ext uri="{BB962C8B-B14F-4D97-AF65-F5344CB8AC3E}">
        <p14:creationId xmlns:p14="http://schemas.microsoft.com/office/powerpoint/2010/main" val="112257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pic>
        <p:nvPicPr>
          <p:cNvPr id="5" name="Picture 4"/>
          <p:cNvPicPr>
            <a:picLocks noChangeAspect="1"/>
          </p:cNvPicPr>
          <p:nvPr/>
        </p:nvPicPr>
        <p:blipFill>
          <a:blip r:embed="rId3"/>
          <a:stretch>
            <a:fillRect/>
          </a:stretch>
        </p:blipFill>
        <p:spPr>
          <a:xfrm>
            <a:off x="160512" y="1666031"/>
            <a:ext cx="8760903" cy="4227136"/>
          </a:xfrm>
          <a:prstGeom prst="rect">
            <a:avLst/>
          </a:prstGeom>
        </p:spPr>
      </p:pic>
      <p:sp>
        <p:nvSpPr>
          <p:cNvPr id="6" name="TextBox 5"/>
          <p:cNvSpPr txBox="1"/>
          <p:nvPr/>
        </p:nvSpPr>
        <p:spPr>
          <a:xfrm>
            <a:off x="448379" y="907058"/>
            <a:ext cx="4568228" cy="646331"/>
          </a:xfrm>
          <a:prstGeom prst="rect">
            <a:avLst/>
          </a:prstGeom>
          <a:noFill/>
        </p:spPr>
        <p:txBody>
          <a:bodyPr wrap="none" rtlCol="0">
            <a:spAutoFit/>
          </a:bodyPr>
          <a:lstStyle/>
          <a:p>
            <a:r>
              <a:rPr lang="en-US" sz="3600" dirty="0" smtClean="0">
                <a:solidFill>
                  <a:srgbClr val="FFFFFF"/>
                </a:solidFill>
              </a:rPr>
              <a:t>Be polite » don’t blame</a:t>
            </a:r>
            <a:endParaRPr lang="en-US" sz="3600" dirty="0">
              <a:solidFill>
                <a:srgbClr val="FFFFFF"/>
              </a:solidFill>
            </a:endParaRPr>
          </a:p>
        </p:txBody>
      </p:sp>
      <p:sp>
        <p:nvSpPr>
          <p:cNvPr id="7" name="TextBox 6"/>
          <p:cNvSpPr txBox="1"/>
          <p:nvPr/>
        </p:nvSpPr>
        <p:spPr>
          <a:xfrm rot="992575">
            <a:off x="664452" y="4619888"/>
            <a:ext cx="2575044" cy="1200329"/>
          </a:xfrm>
          <a:prstGeom prst="rect">
            <a:avLst/>
          </a:prstGeom>
          <a:noFill/>
        </p:spPr>
        <p:txBody>
          <a:bodyPr wrap="none" rtlCol="0">
            <a:spAutoFit/>
          </a:bodyPr>
          <a:lstStyle/>
          <a:p>
            <a:r>
              <a:rPr 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FATAL</a:t>
            </a:r>
            <a:endPar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TextBox 7"/>
          <p:cNvSpPr txBox="1"/>
          <p:nvPr/>
        </p:nvSpPr>
        <p:spPr>
          <a:xfrm rot="19882063">
            <a:off x="4878160" y="4557120"/>
            <a:ext cx="2492990" cy="9233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ILLEGAL</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rot="1205842">
            <a:off x="5718958" y="809545"/>
            <a:ext cx="2967842" cy="923330"/>
          </a:xfrm>
          <a:prstGeom prst="rect">
            <a:avLst/>
          </a:prstGeom>
          <a:noFill/>
        </p:spPr>
        <p:txBody>
          <a:bodyPr wrap="none" rtlCol="0">
            <a:spAutoFit/>
          </a:bodyPr>
          <a:lstStyle/>
          <a:p>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ABORTED</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86467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 polite even when you’re coding for yourself…</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a:p>
        </p:txBody>
      </p:sp>
      <p:pic>
        <p:nvPicPr>
          <p:cNvPr id="6" name="Picture 5"/>
          <p:cNvPicPr>
            <a:picLocks noChangeAspect="1"/>
          </p:cNvPicPr>
          <p:nvPr/>
        </p:nvPicPr>
        <p:blipFill>
          <a:blip r:embed="rId3"/>
          <a:stretch>
            <a:fillRect/>
          </a:stretch>
        </p:blipFill>
        <p:spPr>
          <a:xfrm>
            <a:off x="1181100" y="2006600"/>
            <a:ext cx="6781800" cy="2832100"/>
          </a:xfrm>
          <a:prstGeom prst="rect">
            <a:avLst/>
          </a:prstGeom>
        </p:spPr>
      </p:pic>
    </p:spTree>
    <p:extLst>
      <p:ext uri="{BB962C8B-B14F-4D97-AF65-F5344CB8AC3E}">
        <p14:creationId xmlns:p14="http://schemas.microsoft.com/office/powerpoint/2010/main" val="4206000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Heuristic Evaluation 2</a:t>
            </a:r>
            <a:endParaRPr lang="en-US" dirty="0"/>
          </a:p>
        </p:txBody>
      </p:sp>
      <p:sp>
        <p:nvSpPr>
          <p:cNvPr id="3" name="Subtitle 2"/>
          <p:cNvSpPr>
            <a:spLocks noGrp="1"/>
          </p:cNvSpPr>
          <p:nvPr>
            <p:ph type="subTitle" idx="1"/>
          </p:nvPr>
        </p:nvSpPr>
        <p:spPr/>
        <p:txBody>
          <a:bodyPr/>
          <a:lstStyle/>
          <a:p>
            <a:r>
              <a:rPr lang="en-US" dirty="0" smtClean="0"/>
              <a:t>CPSC 481: HCI I</a:t>
            </a:r>
          </a:p>
          <a:p>
            <a:r>
              <a:rPr lang="en-US" dirty="0" smtClean="0"/>
              <a:t>Fall 2012</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
        <p:nvSpPr>
          <p:cNvPr id="5" name="TextBox 4"/>
          <p:cNvSpPr txBox="1"/>
          <p:nvPr/>
        </p:nvSpPr>
        <p:spPr>
          <a:xfrm>
            <a:off x="1208745" y="5638800"/>
            <a:ext cx="6563655" cy="646331"/>
          </a:xfrm>
          <a:prstGeom prst="rect">
            <a:avLst/>
          </a:prstGeom>
          <a:noFill/>
        </p:spPr>
        <p:txBody>
          <a:bodyPr wrap="square" rtlCol="0">
            <a:spAutoFit/>
          </a:bodyPr>
          <a:lstStyle/>
          <a:p>
            <a:r>
              <a:rPr lang="en-US" dirty="0" smtClean="0">
                <a:solidFill>
                  <a:srgbClr val="D9D9D9"/>
                </a:solidFill>
              </a:rPr>
              <a:t>Anthony Tang with acknowledgements to Saul Greenberg and Ehud </a:t>
            </a:r>
            <a:r>
              <a:rPr lang="en-US" dirty="0" err="1" smtClean="0">
                <a:solidFill>
                  <a:srgbClr val="D9D9D9"/>
                </a:solidFill>
              </a:rPr>
              <a:t>Sharlin</a:t>
            </a:r>
            <a:endParaRPr lang="en-US" dirty="0">
              <a:solidFill>
                <a:srgbClr val="D9D9D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20</a:t>
            </a:fld>
            <a:endParaRPr lang="en-US"/>
          </a:p>
        </p:txBody>
      </p:sp>
      <p:pic>
        <p:nvPicPr>
          <p:cNvPr id="5" name="Picture 4"/>
          <p:cNvPicPr>
            <a:picLocks noChangeAspect="1"/>
          </p:cNvPicPr>
          <p:nvPr/>
        </p:nvPicPr>
        <p:blipFill>
          <a:blip r:embed="rId2"/>
          <a:stretch>
            <a:fillRect/>
          </a:stretch>
        </p:blipFill>
        <p:spPr>
          <a:xfrm>
            <a:off x="344457" y="1671737"/>
            <a:ext cx="8587172" cy="1066501"/>
          </a:xfrm>
          <a:prstGeom prst="rect">
            <a:avLst/>
          </a:prstGeom>
        </p:spPr>
      </p:pic>
      <p:sp>
        <p:nvSpPr>
          <p:cNvPr id="6" name="TextBox 5"/>
          <p:cNvSpPr txBox="1"/>
          <p:nvPr/>
        </p:nvSpPr>
        <p:spPr>
          <a:xfrm>
            <a:off x="448379" y="907058"/>
            <a:ext cx="5867111" cy="646331"/>
          </a:xfrm>
          <a:prstGeom prst="rect">
            <a:avLst/>
          </a:prstGeom>
          <a:noFill/>
        </p:spPr>
        <p:txBody>
          <a:bodyPr wrap="none" rtlCol="0">
            <a:spAutoFit/>
          </a:bodyPr>
          <a:lstStyle/>
          <a:p>
            <a:r>
              <a:rPr lang="en-US" sz="3600" dirty="0" smtClean="0">
                <a:solidFill>
                  <a:srgbClr val="FFFFFF"/>
                </a:solidFill>
              </a:rPr>
              <a:t>Provide suggestions/examples</a:t>
            </a:r>
            <a:endParaRPr lang="en-US" sz="3600" dirty="0">
              <a:solidFill>
                <a:srgbClr val="FFFFFF"/>
              </a:solidFill>
            </a:endParaRPr>
          </a:p>
        </p:txBody>
      </p:sp>
      <p:sp>
        <p:nvSpPr>
          <p:cNvPr id="7" name="TextBox 6"/>
          <p:cNvSpPr txBox="1"/>
          <p:nvPr/>
        </p:nvSpPr>
        <p:spPr>
          <a:xfrm>
            <a:off x="448379" y="3256437"/>
            <a:ext cx="8086021" cy="1508105"/>
          </a:xfrm>
          <a:prstGeom prst="rect">
            <a:avLst/>
          </a:prstGeom>
          <a:noFill/>
        </p:spPr>
        <p:txBody>
          <a:bodyPr wrap="square" rtlCol="0">
            <a:spAutoFit/>
          </a:bodyPr>
          <a:lstStyle/>
          <a:p>
            <a:r>
              <a:rPr lang="en-US" sz="3600" dirty="0" smtClean="0">
                <a:solidFill>
                  <a:srgbClr val="FFFFFF"/>
                </a:solidFill>
              </a:rPr>
              <a:t>Restate the user’s input</a:t>
            </a:r>
          </a:p>
          <a:p>
            <a:pPr lvl="1"/>
            <a:r>
              <a:rPr lang="en-US" sz="2800" dirty="0" smtClean="0">
                <a:solidFill>
                  <a:srgbClr val="A6A6A6"/>
                </a:solidFill>
              </a:rPr>
              <a:t>» not “cannot open file”, but “cannot open file named </a:t>
            </a:r>
            <a:r>
              <a:rPr lang="en-US" sz="2800" dirty="0" err="1" smtClean="0">
                <a:solidFill>
                  <a:srgbClr val="A6A6A6"/>
                </a:solidFill>
              </a:rPr>
              <a:t>paper.doc</a:t>
            </a:r>
            <a:r>
              <a:rPr lang="en-US" sz="2800" dirty="0" smtClean="0">
                <a:solidFill>
                  <a:srgbClr val="A6A6A6"/>
                </a:solidFill>
              </a:rPr>
              <a:t>”</a:t>
            </a:r>
            <a:endParaRPr lang="en-US" sz="2800" dirty="0">
              <a:solidFill>
                <a:srgbClr val="A6A6A6"/>
              </a:solidFill>
            </a:endParaRPr>
          </a:p>
        </p:txBody>
      </p:sp>
    </p:spTree>
    <p:extLst>
      <p:ext uri="{BB962C8B-B14F-4D97-AF65-F5344CB8AC3E}">
        <p14:creationId xmlns:p14="http://schemas.microsoft.com/office/powerpoint/2010/main" val="3814540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Help users recognize, diagnose, and recover from errors</a:t>
            </a:r>
            <a:endParaRPr lang="en-US" dirty="0"/>
          </a:p>
        </p:txBody>
      </p:sp>
      <p:sp>
        <p:nvSpPr>
          <p:cNvPr id="3" name="Content Placeholder 2"/>
          <p:cNvSpPr>
            <a:spLocks noGrp="1"/>
          </p:cNvSpPr>
          <p:nvPr>
            <p:ph idx="1"/>
          </p:nvPr>
        </p:nvSpPr>
        <p:spPr>
          <a:xfrm>
            <a:off x="457200" y="1964389"/>
            <a:ext cx="8229600" cy="4161774"/>
          </a:xfrm>
        </p:spPr>
        <p:txBody>
          <a:bodyPr/>
          <a:lstStyle/>
          <a:p>
            <a:r>
              <a:rPr lang="en-US" dirty="0" smtClean="0"/>
              <a:t>Use plain language</a:t>
            </a:r>
          </a:p>
          <a:p>
            <a:r>
              <a:rPr lang="en-US" dirty="0" smtClean="0"/>
              <a:t>Identify the problem</a:t>
            </a:r>
          </a:p>
          <a:p>
            <a:r>
              <a:rPr lang="en-US" dirty="0" smtClean="0"/>
              <a:t>Constructively suggest a solution</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21</a:t>
            </a:fld>
            <a:endParaRPr lang="en-US"/>
          </a:p>
        </p:txBody>
      </p:sp>
    </p:spTree>
    <p:extLst>
      <p:ext uri="{BB962C8B-B14F-4D97-AF65-F5344CB8AC3E}">
        <p14:creationId xmlns:p14="http://schemas.microsoft.com/office/powerpoint/2010/main" val="3634631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Tony’s Password Creation Protocol</a:t>
            </a:r>
            <a:endParaRPr lang="en-US" dirty="0"/>
          </a:p>
        </p:txBody>
      </p:sp>
      <p:sp>
        <p:nvSpPr>
          <p:cNvPr id="3" name="Content Placeholder 2"/>
          <p:cNvSpPr>
            <a:spLocks noGrp="1"/>
          </p:cNvSpPr>
          <p:nvPr>
            <p:ph idx="1"/>
          </p:nvPr>
        </p:nvSpPr>
        <p:spPr/>
        <p:txBody>
          <a:bodyPr/>
          <a:lstStyle/>
          <a:p>
            <a:r>
              <a:rPr lang="en-US" dirty="0" smtClean="0"/>
              <a:t>Throwaway: </a:t>
            </a:r>
            <a:r>
              <a:rPr lang="en-US" dirty="0" smtClean="0">
                <a:solidFill>
                  <a:srgbClr val="BFBFBF"/>
                </a:solidFill>
              </a:rPr>
              <a:t>standard</a:t>
            </a:r>
          </a:p>
          <a:p>
            <a:r>
              <a:rPr lang="en-US" dirty="0" smtClean="0"/>
              <a:t>May return site: </a:t>
            </a:r>
            <a:r>
              <a:rPr lang="en-US" dirty="0" err="1" smtClean="0">
                <a:solidFill>
                  <a:srgbClr val="BFBFBF"/>
                </a:solidFill>
              </a:rPr>
              <a:t>standard</a:t>
            </a:r>
            <a:r>
              <a:rPr lang="en-US" u="sng" dirty="0" err="1" smtClean="0">
                <a:solidFill>
                  <a:srgbClr val="BFBFBF"/>
                </a:solidFill>
              </a:rPr>
              <a:t>Plus</a:t>
            </a:r>
            <a:endParaRPr lang="en-US" u="sng" dirty="0" smtClean="0">
              <a:solidFill>
                <a:srgbClr val="BFBFBF"/>
              </a:solidFill>
            </a:endParaRPr>
          </a:p>
          <a:p>
            <a:r>
              <a:rPr lang="en-US" dirty="0" smtClean="0"/>
              <a:t>Super secure site: </a:t>
            </a:r>
            <a:r>
              <a:rPr lang="en-US" dirty="0" smtClean="0">
                <a:solidFill>
                  <a:srgbClr val="BFBFBF"/>
                </a:solidFill>
              </a:rPr>
              <a:t>s!4nd4rdP!u5</a:t>
            </a:r>
          </a:p>
          <a:p>
            <a:endParaRPr lang="en-US" dirty="0"/>
          </a:p>
          <a:p>
            <a:r>
              <a:rPr lang="en-US" dirty="0" smtClean="0"/>
              <a:t>May return site (</a:t>
            </a:r>
            <a:r>
              <a:rPr lang="en-US" dirty="0" err="1" smtClean="0"/>
              <a:t>req</a:t>
            </a:r>
            <a:r>
              <a:rPr lang="en-US" dirty="0" smtClean="0"/>
              <a:t> number): </a:t>
            </a:r>
            <a:r>
              <a:rPr lang="en-US" dirty="0" smtClean="0">
                <a:solidFill>
                  <a:srgbClr val="BFBFBF"/>
                </a:solidFill>
              </a:rPr>
              <a:t>standardPlus</a:t>
            </a:r>
            <a:r>
              <a:rPr lang="en-US" u="sng" dirty="0" smtClean="0">
                <a:solidFill>
                  <a:srgbClr val="BFBFBF"/>
                </a:solidFill>
              </a:rPr>
              <a:t>1</a:t>
            </a:r>
          </a:p>
          <a:p>
            <a:r>
              <a:rPr lang="en-US" dirty="0" smtClean="0"/>
              <a:t>May return site (</a:t>
            </a:r>
            <a:r>
              <a:rPr lang="en-US" dirty="0" err="1" smtClean="0"/>
              <a:t>req</a:t>
            </a:r>
            <a:r>
              <a:rPr lang="en-US" dirty="0" smtClean="0"/>
              <a:t> punctuation): </a:t>
            </a:r>
            <a:r>
              <a:rPr lang="en-US" dirty="0" err="1" smtClean="0">
                <a:solidFill>
                  <a:srgbClr val="BFBFBF"/>
                </a:solidFill>
              </a:rPr>
              <a:t>standardPlus</a:t>
            </a:r>
            <a:r>
              <a:rPr lang="en-US" u="sng" dirty="0" smtClean="0">
                <a:solidFill>
                  <a:srgbClr val="BFBFBF"/>
                </a:solidFill>
              </a:rPr>
              <a:t>!</a:t>
            </a:r>
          </a:p>
          <a:p>
            <a:r>
              <a:rPr lang="en-US" dirty="0" smtClean="0"/>
              <a:t>…</a:t>
            </a:r>
          </a:p>
          <a:p>
            <a:endParaRPr lang="en-US" dirty="0" smtClean="0"/>
          </a:p>
        </p:txBody>
      </p:sp>
      <p:sp>
        <p:nvSpPr>
          <p:cNvPr id="4" name="Slide Number Placeholder 3"/>
          <p:cNvSpPr>
            <a:spLocks noGrp="1"/>
          </p:cNvSpPr>
          <p:nvPr>
            <p:ph type="sldNum" sz="quarter" idx="12"/>
          </p:nvPr>
        </p:nvSpPr>
        <p:spPr/>
        <p:txBody>
          <a:bodyPr/>
          <a:lstStyle/>
          <a:p>
            <a:fld id="{F5887A73-35C7-7A4B-A6C6-784A660F531C}" type="slidenum">
              <a:rPr lang="en-US" smtClean="0"/>
              <a:pPr/>
              <a:t>22</a:t>
            </a:fld>
            <a:endParaRPr lang="en-US"/>
          </a:p>
        </p:txBody>
      </p:sp>
    </p:spTree>
    <p:extLst>
      <p:ext uri="{BB962C8B-B14F-4D97-AF65-F5344CB8AC3E}">
        <p14:creationId xmlns:p14="http://schemas.microsoft.com/office/powerpoint/2010/main" val="3543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23</a:t>
            </a:fld>
            <a:endParaRPr lang="en-US"/>
          </a:p>
        </p:txBody>
      </p:sp>
      <p:pic>
        <p:nvPicPr>
          <p:cNvPr id="5" name="Picture 4"/>
          <p:cNvPicPr>
            <a:picLocks noChangeAspect="1"/>
          </p:cNvPicPr>
          <p:nvPr/>
        </p:nvPicPr>
        <p:blipFill>
          <a:blip r:embed="rId3"/>
          <a:stretch>
            <a:fillRect/>
          </a:stretch>
        </p:blipFill>
        <p:spPr>
          <a:xfrm>
            <a:off x="177340" y="346387"/>
            <a:ext cx="8692484" cy="6084739"/>
          </a:xfrm>
          <a:prstGeom prst="rect">
            <a:avLst/>
          </a:prstGeom>
        </p:spPr>
      </p:pic>
    </p:spTree>
    <p:extLst>
      <p:ext uri="{BB962C8B-B14F-4D97-AF65-F5344CB8AC3E}">
        <p14:creationId xmlns:p14="http://schemas.microsoft.com/office/powerpoint/2010/main" val="885588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24</a:t>
            </a:fld>
            <a:endParaRPr lang="en-US"/>
          </a:p>
        </p:txBody>
      </p:sp>
      <p:pic>
        <p:nvPicPr>
          <p:cNvPr id="5" name="Picture 4"/>
          <p:cNvPicPr>
            <a:picLocks noChangeAspect="1"/>
          </p:cNvPicPr>
          <p:nvPr/>
        </p:nvPicPr>
        <p:blipFill>
          <a:blip r:embed="rId3"/>
          <a:stretch>
            <a:fillRect/>
          </a:stretch>
        </p:blipFill>
        <p:spPr>
          <a:xfrm>
            <a:off x="215900" y="381000"/>
            <a:ext cx="8712200" cy="6096000"/>
          </a:xfrm>
          <a:prstGeom prst="rect">
            <a:avLst/>
          </a:prstGeom>
        </p:spPr>
      </p:pic>
    </p:spTree>
    <p:extLst>
      <p:ext uri="{BB962C8B-B14F-4D97-AF65-F5344CB8AC3E}">
        <p14:creationId xmlns:p14="http://schemas.microsoft.com/office/powerpoint/2010/main" val="2338955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25</a:t>
            </a:fld>
            <a:endParaRPr lang="en-US"/>
          </a:p>
        </p:txBody>
      </p:sp>
      <p:pic>
        <p:nvPicPr>
          <p:cNvPr id="5" name="Picture 4"/>
          <p:cNvPicPr>
            <a:picLocks noChangeAspect="1"/>
          </p:cNvPicPr>
          <p:nvPr/>
        </p:nvPicPr>
        <p:blipFill>
          <a:blip r:embed="rId3"/>
          <a:stretch>
            <a:fillRect/>
          </a:stretch>
        </p:blipFill>
        <p:spPr>
          <a:xfrm>
            <a:off x="1253311" y="875449"/>
            <a:ext cx="6409442" cy="1725619"/>
          </a:xfrm>
          <a:prstGeom prst="rect">
            <a:avLst/>
          </a:prstGeom>
        </p:spPr>
      </p:pic>
      <p:sp>
        <p:nvSpPr>
          <p:cNvPr id="6" name="TextBox 5"/>
          <p:cNvSpPr txBox="1"/>
          <p:nvPr/>
        </p:nvSpPr>
        <p:spPr>
          <a:xfrm>
            <a:off x="1253312" y="2869120"/>
            <a:ext cx="6409442" cy="2677656"/>
          </a:xfrm>
          <a:prstGeom prst="rect">
            <a:avLst/>
          </a:prstGeom>
          <a:noFill/>
        </p:spPr>
        <p:txBody>
          <a:bodyPr wrap="square" rtlCol="0">
            <a:spAutoFit/>
          </a:bodyPr>
          <a:lstStyle/>
          <a:p>
            <a:r>
              <a:rPr lang="en-US" sz="2800" dirty="0" smtClean="0">
                <a:solidFill>
                  <a:schemeClr val="bg1"/>
                </a:solidFill>
              </a:rPr>
              <a:t>Yes, but mainly because I don’t know what your policy on passwords is.</a:t>
            </a:r>
          </a:p>
          <a:p>
            <a:endParaRPr lang="en-US" sz="2800" dirty="0">
              <a:solidFill>
                <a:schemeClr val="bg1"/>
              </a:solidFill>
            </a:endParaRPr>
          </a:p>
          <a:p>
            <a:r>
              <a:rPr lang="en-US" sz="2800" dirty="0" smtClean="0">
                <a:solidFill>
                  <a:schemeClr val="bg1"/>
                </a:solidFill>
              </a:rPr>
              <a:t>If you ask me what my email address is, I also don’t remember what dummy email address I gave you.</a:t>
            </a:r>
            <a:endParaRPr lang="en-US" sz="2800" dirty="0">
              <a:solidFill>
                <a:schemeClr val="bg1"/>
              </a:solidFill>
            </a:endParaRPr>
          </a:p>
        </p:txBody>
      </p:sp>
    </p:spTree>
    <p:extLst>
      <p:ext uri="{BB962C8B-B14F-4D97-AF65-F5344CB8AC3E}">
        <p14:creationId xmlns:p14="http://schemas.microsoft.com/office/powerpoint/2010/main" val="1355956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Error Prevention</a:t>
            </a:r>
            <a:endParaRPr lang="en-US" dirty="0"/>
          </a:p>
        </p:txBody>
      </p:sp>
      <p:sp>
        <p:nvSpPr>
          <p:cNvPr id="3" name="Content Placeholder 2"/>
          <p:cNvSpPr>
            <a:spLocks noGrp="1"/>
          </p:cNvSpPr>
          <p:nvPr>
            <p:ph idx="1"/>
          </p:nvPr>
        </p:nvSpPr>
        <p:spPr>
          <a:xfrm>
            <a:off x="457200" y="1600200"/>
            <a:ext cx="3733800" cy="4525963"/>
          </a:xfrm>
        </p:spPr>
        <p:txBody>
          <a:bodyPr/>
          <a:lstStyle/>
          <a:p>
            <a:r>
              <a:rPr lang="en-US" dirty="0" smtClean="0"/>
              <a:t>Design to prevent errors from occurring</a:t>
            </a:r>
          </a:p>
          <a:p>
            <a:r>
              <a:rPr lang="en-US" dirty="0" smtClean="0"/>
              <a:t>Eliminate error-prone conditions</a:t>
            </a:r>
          </a:p>
          <a:p>
            <a:r>
              <a:rPr lang="en-US" dirty="0" smtClean="0"/>
              <a:t>Present </a:t>
            </a:r>
            <a:r>
              <a:rPr lang="en-US" dirty="0"/>
              <a:t>users with a confirmation option before they commit to the </a:t>
            </a:r>
            <a:r>
              <a:rPr lang="en-US" dirty="0" smtClean="0"/>
              <a:t>action</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26</a:t>
            </a:fld>
            <a:endParaRPr lang="en-US"/>
          </a:p>
        </p:txBody>
      </p:sp>
      <p:pic>
        <p:nvPicPr>
          <p:cNvPr id="1026" name="Picture 2" descr="Fly in a Ur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724025"/>
            <a:ext cx="4537075" cy="4253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337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Prevention techniques (on the small)</a:t>
            </a:r>
            <a:endParaRPr lang="en-US" dirty="0"/>
          </a:p>
        </p:txBody>
      </p:sp>
      <p:sp>
        <p:nvSpPr>
          <p:cNvPr id="3" name="Content Placeholder 2"/>
          <p:cNvSpPr>
            <a:spLocks noGrp="1"/>
          </p:cNvSpPr>
          <p:nvPr>
            <p:ph idx="1"/>
          </p:nvPr>
        </p:nvSpPr>
        <p:spPr>
          <a:xfrm>
            <a:off x="2788184" y="1417638"/>
            <a:ext cx="3765016" cy="1564084"/>
          </a:xfrm>
        </p:spPr>
        <p:txBody>
          <a:bodyPr/>
          <a:lstStyle/>
          <a:p>
            <a:r>
              <a:rPr lang="en-US" dirty="0" smtClean="0"/>
              <a:t>Grey out illegal commands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27</a:t>
            </a:fld>
            <a:endParaRPr lang="en-US"/>
          </a:p>
        </p:txBody>
      </p:sp>
      <p:pic>
        <p:nvPicPr>
          <p:cNvPr id="5" name="Picture 4"/>
          <p:cNvPicPr>
            <a:picLocks noChangeAspect="1"/>
          </p:cNvPicPr>
          <p:nvPr/>
        </p:nvPicPr>
        <p:blipFill>
          <a:blip r:embed="rId3"/>
          <a:stretch>
            <a:fillRect/>
          </a:stretch>
        </p:blipFill>
        <p:spPr>
          <a:xfrm>
            <a:off x="278587" y="1417638"/>
            <a:ext cx="2398859" cy="4657874"/>
          </a:xfrm>
          <a:prstGeom prst="rect">
            <a:avLst/>
          </a:prstGeom>
        </p:spPr>
      </p:pic>
      <p:grpSp>
        <p:nvGrpSpPr>
          <p:cNvPr id="6" name="Group 5"/>
          <p:cNvGrpSpPr/>
          <p:nvPr/>
        </p:nvGrpSpPr>
        <p:grpSpPr>
          <a:xfrm>
            <a:off x="3195189" y="3673323"/>
            <a:ext cx="5710659" cy="2683027"/>
            <a:chOff x="3195189" y="3673323"/>
            <a:chExt cx="5710659" cy="2683027"/>
          </a:xfrm>
        </p:grpSpPr>
        <p:pic>
          <p:nvPicPr>
            <p:cNvPr id="7" name="Picture 6"/>
            <p:cNvPicPr>
              <a:picLocks noChangeAspect="1"/>
            </p:cNvPicPr>
            <p:nvPr/>
          </p:nvPicPr>
          <p:blipFill>
            <a:blip r:embed="rId4"/>
            <a:stretch>
              <a:fillRect/>
            </a:stretch>
          </p:blipFill>
          <p:spPr>
            <a:xfrm>
              <a:off x="3195189" y="4815096"/>
              <a:ext cx="5710659" cy="1541254"/>
            </a:xfrm>
            <a:prstGeom prst="rect">
              <a:avLst/>
            </a:prstGeom>
          </p:spPr>
        </p:pic>
        <p:sp>
          <p:nvSpPr>
            <p:cNvPr id="8" name="Content Placeholder 2"/>
            <p:cNvSpPr txBox="1">
              <a:spLocks/>
            </p:cNvSpPr>
            <p:nvPr/>
          </p:nvSpPr>
          <p:spPr>
            <a:xfrm>
              <a:off x="5001168" y="3673323"/>
              <a:ext cx="3890888" cy="156408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dirty="0" smtClean="0"/>
                <a:t>Avoid typing errors through selection</a:t>
              </a:r>
              <a:endParaRPr lang="en-US" dirty="0"/>
            </a:p>
          </p:txBody>
        </p:sp>
      </p:grpSp>
    </p:spTree>
    <p:extLst>
      <p:ext uri="{BB962C8B-B14F-4D97-AF65-F5344CB8AC3E}">
        <p14:creationId xmlns:p14="http://schemas.microsoft.com/office/powerpoint/2010/main" val="299138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Types</a:t>
            </a:r>
            <a:endParaRPr lang="en-US" dirty="0"/>
          </a:p>
        </p:txBody>
      </p:sp>
      <p:sp>
        <p:nvSpPr>
          <p:cNvPr id="3" name="Content Placeholder 2"/>
          <p:cNvSpPr>
            <a:spLocks noGrp="1"/>
          </p:cNvSpPr>
          <p:nvPr>
            <p:ph idx="1"/>
          </p:nvPr>
        </p:nvSpPr>
        <p:spPr/>
        <p:txBody>
          <a:bodyPr>
            <a:normAutofit lnSpcReduction="10000"/>
          </a:bodyPr>
          <a:lstStyle/>
          <a:p>
            <a:r>
              <a:rPr lang="en-US" dirty="0" smtClean="0"/>
              <a:t>Slips (and lapses)</a:t>
            </a:r>
          </a:p>
          <a:p>
            <a:pPr lvl="1"/>
            <a:r>
              <a:rPr lang="en-US" dirty="0" smtClean="0"/>
              <a:t>» failure to correctly execute a procedure</a:t>
            </a:r>
          </a:p>
          <a:p>
            <a:pPr lvl="1"/>
            <a:r>
              <a:rPr lang="en-US" dirty="0" smtClean="0"/>
              <a:t>» slip is a failure or execution; lapse is a failure of memory</a:t>
            </a:r>
          </a:p>
          <a:p>
            <a:pPr lvl="1"/>
            <a:r>
              <a:rPr lang="en-US" dirty="0" smtClean="0"/>
              <a:t>» typically found in skilled </a:t>
            </a:r>
            <a:r>
              <a:rPr lang="en-US" dirty="0" err="1" smtClean="0"/>
              <a:t>behaviour</a:t>
            </a:r>
            <a:endParaRPr lang="en-US" dirty="0" smtClean="0"/>
          </a:p>
          <a:p>
            <a:r>
              <a:rPr lang="en-US" dirty="0" smtClean="0"/>
              <a:t>Mistakes</a:t>
            </a:r>
          </a:p>
          <a:p>
            <a:pPr lvl="1"/>
            <a:r>
              <a:rPr lang="en-US" dirty="0" smtClean="0"/>
              <a:t>» using wrong procedure for goal</a:t>
            </a:r>
          </a:p>
          <a:p>
            <a:pPr lvl="1"/>
            <a:r>
              <a:rPr lang="en-US" dirty="0" smtClean="0"/>
              <a:t>» typically found in rule-based </a:t>
            </a:r>
            <a:r>
              <a:rPr lang="en-US" dirty="0" err="1" smtClean="0"/>
              <a:t>behaviour</a:t>
            </a:r>
            <a:r>
              <a:rPr lang="en-US" dirty="0" smtClean="0"/>
              <a:t> or problem-solving </a:t>
            </a:r>
            <a:r>
              <a:rPr lang="en-US" dirty="0" err="1" smtClean="0"/>
              <a:t>behaviour</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28</a:t>
            </a:fld>
            <a:endParaRPr lang="en-US"/>
          </a:p>
        </p:txBody>
      </p:sp>
    </p:spTree>
    <p:extLst>
      <p:ext uri="{BB962C8B-B14F-4D97-AF65-F5344CB8AC3E}">
        <p14:creationId xmlns:p14="http://schemas.microsoft.com/office/powerpoint/2010/main" val="57652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Slips (and lapses)</a:t>
            </a:r>
            <a:endParaRPr lang="en-US" dirty="0"/>
          </a:p>
        </p:txBody>
      </p:sp>
      <p:sp>
        <p:nvSpPr>
          <p:cNvPr id="3" name="Content Placeholder 2"/>
          <p:cNvSpPr>
            <a:spLocks noGrp="1"/>
          </p:cNvSpPr>
          <p:nvPr>
            <p:ph idx="1"/>
          </p:nvPr>
        </p:nvSpPr>
        <p:spPr/>
        <p:txBody>
          <a:bodyPr>
            <a:normAutofit lnSpcReduction="10000"/>
          </a:bodyPr>
          <a:lstStyle/>
          <a:p>
            <a:r>
              <a:rPr lang="en-US" dirty="0" smtClean="0"/>
              <a:t>Capture error </a:t>
            </a:r>
            <a:r>
              <a:rPr lang="en-US" dirty="0" smtClean="0">
                <a:solidFill>
                  <a:schemeClr val="bg1">
                    <a:lumMod val="85000"/>
                  </a:schemeClr>
                </a:solidFill>
              </a:rPr>
              <a:t>» frequently done activity takes charge instead of intended one</a:t>
            </a:r>
          </a:p>
          <a:p>
            <a:pPr lvl="1"/>
            <a:r>
              <a:rPr lang="en-US" dirty="0" smtClean="0">
                <a:solidFill>
                  <a:schemeClr val="bg1">
                    <a:lumMod val="65000"/>
                  </a:schemeClr>
                </a:solidFill>
              </a:rPr>
              <a:t>» leave your house, and end up walking toward school instead of to the grocery store</a:t>
            </a:r>
          </a:p>
          <a:p>
            <a:endParaRPr lang="en-US" dirty="0"/>
          </a:p>
          <a:p>
            <a:r>
              <a:rPr lang="en-US" dirty="0" smtClean="0"/>
              <a:t>Description error </a:t>
            </a:r>
            <a:r>
              <a:rPr lang="en-US" dirty="0" smtClean="0">
                <a:solidFill>
                  <a:srgbClr val="D9D9D9"/>
                </a:solidFill>
              </a:rPr>
              <a:t>» intended action similar to others </a:t>
            </a:r>
            <a:r>
              <a:rPr lang="en-US" dirty="0" smtClean="0">
                <a:solidFill>
                  <a:srgbClr val="A6A6A6"/>
                </a:solidFill>
              </a:rPr>
              <a:t>that are possible</a:t>
            </a:r>
          </a:p>
          <a:p>
            <a:pPr lvl="1"/>
            <a:r>
              <a:rPr lang="en-US" dirty="0" smtClean="0">
                <a:solidFill>
                  <a:srgbClr val="A6A6A6"/>
                </a:solidFill>
              </a:rPr>
              <a:t>» pour orange juice on cereal</a:t>
            </a:r>
          </a:p>
          <a:p>
            <a:pPr lvl="1"/>
            <a:r>
              <a:rPr lang="en-US" dirty="0" smtClean="0">
                <a:solidFill>
                  <a:srgbClr val="A6A6A6"/>
                </a:solidFill>
              </a:rPr>
              <a:t>» throwing shirt into toilet into hamper</a:t>
            </a:r>
            <a:endParaRPr lang="en-US" dirty="0">
              <a:solidFill>
                <a:srgbClr val="A6A6A6"/>
              </a:solidFill>
            </a:endParaRPr>
          </a:p>
        </p:txBody>
      </p:sp>
      <p:sp>
        <p:nvSpPr>
          <p:cNvPr id="4" name="Slide Number Placeholder 3"/>
          <p:cNvSpPr>
            <a:spLocks noGrp="1"/>
          </p:cNvSpPr>
          <p:nvPr>
            <p:ph type="sldNum" sz="quarter" idx="12"/>
          </p:nvPr>
        </p:nvSpPr>
        <p:spPr/>
        <p:txBody>
          <a:bodyPr/>
          <a:lstStyle/>
          <a:p>
            <a:fld id="{F5887A73-35C7-7A4B-A6C6-784A660F531C}" type="slidenum">
              <a:rPr lang="en-US" smtClean="0"/>
              <a:pPr/>
              <a:t>29</a:t>
            </a:fld>
            <a:endParaRPr lang="en-US"/>
          </a:p>
        </p:txBody>
      </p:sp>
    </p:spTree>
    <p:extLst>
      <p:ext uri="{BB962C8B-B14F-4D97-AF65-F5344CB8AC3E}">
        <p14:creationId xmlns:p14="http://schemas.microsoft.com/office/powerpoint/2010/main" val="429306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time, I </a:t>
            </a:r>
            <a:r>
              <a:rPr lang="en-US" dirty="0" err="1" smtClean="0"/>
              <a:t>guffed</a:t>
            </a:r>
            <a:r>
              <a:rPr lang="en-US" dirty="0" smtClean="0"/>
              <a:t> “modes” a bit</a:t>
            </a:r>
            <a:endParaRPr lang="en-US" dirty="0"/>
          </a:p>
        </p:txBody>
      </p:sp>
      <p:sp>
        <p:nvSpPr>
          <p:cNvPr id="3" name="Content Placeholder 2"/>
          <p:cNvSpPr>
            <a:spLocks noGrp="1"/>
          </p:cNvSpPr>
          <p:nvPr>
            <p:ph idx="1"/>
          </p:nvPr>
        </p:nvSpPr>
        <p:spPr/>
        <p:txBody>
          <a:bodyPr/>
          <a:lstStyle/>
          <a:p>
            <a:r>
              <a:rPr lang="en-US" dirty="0" smtClean="0"/>
              <a:t>Problem with modes: people forget what mode they are in, and functionality seems arbitrarily limited.</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spTree>
    <p:extLst>
      <p:ext uri="{BB962C8B-B14F-4D97-AF65-F5344CB8AC3E}">
        <p14:creationId xmlns:p14="http://schemas.microsoft.com/office/powerpoint/2010/main" val="2836810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Slips (and lapses)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Loss of intention </a:t>
            </a:r>
            <a:r>
              <a:rPr lang="en-US" dirty="0" smtClean="0">
                <a:solidFill>
                  <a:schemeClr val="bg1">
                    <a:lumMod val="85000"/>
                  </a:schemeClr>
                </a:solidFill>
              </a:rPr>
              <a:t>» forgetting the goal partway</a:t>
            </a:r>
          </a:p>
          <a:p>
            <a:pPr lvl="1"/>
            <a:r>
              <a:rPr lang="en-US" dirty="0" smtClean="0">
                <a:solidFill>
                  <a:schemeClr val="bg1">
                    <a:lumMod val="65000"/>
                  </a:schemeClr>
                </a:solidFill>
              </a:rPr>
              <a:t>» walking into a room, forgetting why you went there</a:t>
            </a:r>
          </a:p>
          <a:p>
            <a:endParaRPr lang="en-US" dirty="0"/>
          </a:p>
          <a:p>
            <a:r>
              <a:rPr lang="en-US" dirty="0" smtClean="0"/>
              <a:t>Omissions due to interruption </a:t>
            </a:r>
            <a:endParaRPr lang="en-US" dirty="0" smtClean="0">
              <a:solidFill>
                <a:srgbClr val="D9D9D9"/>
              </a:solidFill>
            </a:endParaRPr>
          </a:p>
          <a:p>
            <a:pPr lvl="1"/>
            <a:r>
              <a:rPr lang="en-US" dirty="0" smtClean="0">
                <a:solidFill>
                  <a:srgbClr val="A6A6A6"/>
                </a:solidFill>
              </a:rPr>
              <a:t>» get coat out, interrupted by phone call; then go out without coat</a:t>
            </a:r>
          </a:p>
          <a:p>
            <a:endParaRPr lang="en-US" dirty="0" smtClean="0">
              <a:solidFill>
                <a:srgbClr val="A6A6A6"/>
              </a:solidFill>
            </a:endParaRPr>
          </a:p>
          <a:p>
            <a:r>
              <a:rPr lang="en-US" dirty="0"/>
              <a:t>Omissions due </a:t>
            </a:r>
            <a:r>
              <a:rPr lang="en-US" dirty="0" smtClean="0"/>
              <a:t>to already satisfied goal</a:t>
            </a:r>
          </a:p>
          <a:p>
            <a:pPr lvl="1"/>
            <a:r>
              <a:rPr lang="en-US" dirty="0" smtClean="0">
                <a:solidFill>
                  <a:srgbClr val="A6A6A6"/>
                </a:solidFill>
              </a:rPr>
              <a:t>» walking away from ATM w/o card</a:t>
            </a:r>
          </a:p>
          <a:p>
            <a:pPr lvl="1"/>
            <a:r>
              <a:rPr lang="en-US" dirty="0" smtClean="0">
                <a:solidFill>
                  <a:srgbClr val="A6A6A6"/>
                </a:solidFill>
              </a:rPr>
              <a:t>» walking away from copier without originals</a:t>
            </a:r>
            <a:endParaRPr lang="en-US" dirty="0">
              <a:solidFill>
                <a:srgbClr val="A6A6A6"/>
              </a:solidFill>
            </a:endParaRPr>
          </a:p>
          <a:p>
            <a:endParaRPr lang="en-US" dirty="0">
              <a:solidFill>
                <a:srgbClr val="D9D9D9"/>
              </a:solidFill>
            </a:endParaRPr>
          </a:p>
        </p:txBody>
      </p:sp>
      <p:sp>
        <p:nvSpPr>
          <p:cNvPr id="4" name="Slide Number Placeholder 3"/>
          <p:cNvSpPr>
            <a:spLocks noGrp="1"/>
          </p:cNvSpPr>
          <p:nvPr>
            <p:ph type="sldNum" sz="quarter" idx="12"/>
          </p:nvPr>
        </p:nvSpPr>
        <p:spPr/>
        <p:txBody>
          <a:bodyPr/>
          <a:lstStyle/>
          <a:p>
            <a:fld id="{F5887A73-35C7-7A4B-A6C6-784A660F531C}" type="slidenum">
              <a:rPr lang="en-US" smtClean="0"/>
              <a:pPr/>
              <a:t>30</a:t>
            </a:fld>
            <a:endParaRPr lang="en-US"/>
          </a:p>
        </p:txBody>
      </p:sp>
    </p:spTree>
    <p:extLst>
      <p:ext uri="{BB962C8B-B14F-4D97-AF65-F5344CB8AC3E}">
        <p14:creationId xmlns:p14="http://schemas.microsoft.com/office/powerpoint/2010/main" val="330565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Slips (and lapses)</a:t>
            </a:r>
            <a:endParaRPr lang="en-US" dirty="0"/>
          </a:p>
        </p:txBody>
      </p:sp>
      <p:sp>
        <p:nvSpPr>
          <p:cNvPr id="3" name="Content Placeholder 2"/>
          <p:cNvSpPr>
            <a:spLocks noGrp="1"/>
          </p:cNvSpPr>
          <p:nvPr>
            <p:ph idx="1"/>
          </p:nvPr>
        </p:nvSpPr>
        <p:spPr/>
        <p:txBody>
          <a:bodyPr/>
          <a:lstStyle/>
          <a:p>
            <a:r>
              <a:rPr lang="en-US" dirty="0" smtClean="0"/>
              <a:t>Mode errors </a:t>
            </a:r>
            <a:r>
              <a:rPr lang="en-US" dirty="0" smtClean="0">
                <a:solidFill>
                  <a:schemeClr val="bg1">
                    <a:lumMod val="85000"/>
                  </a:schemeClr>
                </a:solidFill>
              </a:rPr>
              <a:t>» people do actions in one mode thinking they are in another</a:t>
            </a:r>
          </a:p>
          <a:p>
            <a:pPr lvl="1"/>
            <a:r>
              <a:rPr lang="en-US" dirty="0" smtClean="0">
                <a:solidFill>
                  <a:schemeClr val="bg1">
                    <a:lumMod val="65000"/>
                  </a:schemeClr>
                </a:solidFill>
              </a:rPr>
              <a:t>» refer to a file that’s in a different directory</a:t>
            </a:r>
          </a:p>
          <a:p>
            <a:pPr lvl="1"/>
            <a:r>
              <a:rPr lang="en-US" dirty="0" smtClean="0">
                <a:solidFill>
                  <a:schemeClr val="bg1">
                    <a:lumMod val="65000"/>
                  </a:schemeClr>
                </a:solidFill>
              </a:rPr>
              <a:t>» vi</a:t>
            </a:r>
          </a:p>
          <a:p>
            <a:pPr lvl="1"/>
            <a:r>
              <a:rPr lang="en-US" dirty="0" smtClean="0">
                <a:solidFill>
                  <a:schemeClr val="bg1">
                    <a:lumMod val="65000"/>
                  </a:schemeClr>
                </a:solidFill>
              </a:rPr>
              <a:t>» looking for commands / menu options that are not relevant</a:t>
            </a:r>
          </a:p>
        </p:txBody>
      </p:sp>
      <p:sp>
        <p:nvSpPr>
          <p:cNvPr id="4" name="Slide Number Placeholder 3"/>
          <p:cNvSpPr>
            <a:spLocks noGrp="1"/>
          </p:cNvSpPr>
          <p:nvPr>
            <p:ph type="sldNum" sz="quarter" idx="12"/>
          </p:nvPr>
        </p:nvSpPr>
        <p:spPr/>
        <p:txBody>
          <a:bodyPr/>
          <a:lstStyle/>
          <a:p>
            <a:fld id="{F5887A73-35C7-7A4B-A6C6-784A660F531C}" type="slidenum">
              <a:rPr lang="en-US" smtClean="0"/>
              <a:pPr/>
              <a:t>31</a:t>
            </a:fld>
            <a:endParaRPr lang="en-US"/>
          </a:p>
        </p:txBody>
      </p:sp>
    </p:spTree>
    <p:extLst>
      <p:ext uri="{BB962C8B-B14F-4D97-AF65-F5344CB8AC3E}">
        <p14:creationId xmlns:p14="http://schemas.microsoft.com/office/powerpoint/2010/main" val="170322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Preventing Capture and Description Slips</a:t>
            </a:r>
            <a:endParaRPr lang="en-US" dirty="0"/>
          </a:p>
        </p:txBody>
      </p:sp>
      <p:sp>
        <p:nvSpPr>
          <p:cNvPr id="3" name="Content Placeholder 2"/>
          <p:cNvSpPr>
            <a:spLocks noGrp="1"/>
          </p:cNvSpPr>
          <p:nvPr>
            <p:ph idx="1"/>
          </p:nvPr>
        </p:nvSpPr>
        <p:spPr>
          <a:xfrm>
            <a:off x="457200" y="1600200"/>
            <a:ext cx="4541890" cy="4525963"/>
          </a:xfrm>
        </p:spPr>
        <p:txBody>
          <a:bodyPr>
            <a:normAutofit/>
          </a:bodyPr>
          <a:lstStyle/>
          <a:p>
            <a:r>
              <a:rPr lang="en-US" dirty="0" smtClean="0"/>
              <a:t>Avoiding habitual action sequences with identical prefixes</a:t>
            </a:r>
          </a:p>
          <a:p>
            <a:r>
              <a:rPr lang="en-US" dirty="0" smtClean="0"/>
              <a:t>Avoid actions with very similar descriptions</a:t>
            </a:r>
          </a:p>
          <a:p>
            <a:r>
              <a:rPr lang="en-US" dirty="0" smtClean="0"/>
              <a:t>Keep dangerous commands away from common ones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32</a:t>
            </a:fld>
            <a:endParaRPr lang="en-US"/>
          </a:p>
        </p:txBody>
      </p:sp>
      <p:pic>
        <p:nvPicPr>
          <p:cNvPr id="5" name="Picture 4"/>
          <p:cNvPicPr>
            <a:picLocks noChangeAspect="1"/>
          </p:cNvPicPr>
          <p:nvPr/>
        </p:nvPicPr>
        <p:blipFill>
          <a:blip r:embed="rId3"/>
          <a:stretch>
            <a:fillRect/>
          </a:stretch>
        </p:blipFill>
        <p:spPr>
          <a:xfrm>
            <a:off x="5167100" y="1600200"/>
            <a:ext cx="3519700" cy="3422739"/>
          </a:xfrm>
          <a:prstGeom prst="rect">
            <a:avLst/>
          </a:prstGeom>
        </p:spPr>
      </p:pic>
    </p:spTree>
    <p:extLst>
      <p:ext uri="{BB962C8B-B14F-4D97-AF65-F5344CB8AC3E}">
        <p14:creationId xmlns:p14="http://schemas.microsoft.com/office/powerpoint/2010/main" val="13660897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think of this redesign?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33</a:t>
            </a:fld>
            <a:endParaRPr lang="en-US"/>
          </a:p>
        </p:txBody>
      </p:sp>
      <p:pic>
        <p:nvPicPr>
          <p:cNvPr id="1026" name="Picture 2" descr="Adobe Illust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30340"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133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Mode Errors</a:t>
            </a:r>
            <a:endParaRPr lang="en-US" dirty="0"/>
          </a:p>
        </p:txBody>
      </p:sp>
      <p:sp>
        <p:nvSpPr>
          <p:cNvPr id="3" name="Content Placeholder 2"/>
          <p:cNvSpPr>
            <a:spLocks noGrp="1"/>
          </p:cNvSpPr>
          <p:nvPr>
            <p:ph idx="1"/>
          </p:nvPr>
        </p:nvSpPr>
        <p:spPr/>
        <p:txBody>
          <a:bodyPr/>
          <a:lstStyle/>
          <a:p>
            <a:r>
              <a:rPr lang="en-US" dirty="0" smtClean="0"/>
              <a:t>Eliminate modes</a:t>
            </a:r>
          </a:p>
          <a:p>
            <a:r>
              <a:rPr lang="en-US" dirty="0" smtClean="0"/>
              <a:t>Increase visibility of mode</a:t>
            </a:r>
          </a:p>
          <a:p>
            <a:r>
              <a:rPr lang="en-US" dirty="0" smtClean="0"/>
              <a:t>Spring-loaded or temporary modes</a:t>
            </a:r>
          </a:p>
          <a:p>
            <a:r>
              <a:rPr lang="en-US" dirty="0" smtClean="0"/>
              <a:t>Disjoint action sets in different modes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34</a:t>
            </a:fld>
            <a:endParaRPr lang="en-US"/>
          </a:p>
        </p:txBody>
      </p:sp>
    </p:spTree>
    <p:extLst>
      <p:ext uri="{BB962C8B-B14F-4D97-AF65-F5344CB8AC3E}">
        <p14:creationId xmlns:p14="http://schemas.microsoft.com/office/powerpoint/2010/main" val="2037851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Lapses</a:t>
            </a:r>
            <a:endParaRPr lang="en-US" dirty="0"/>
          </a:p>
        </p:txBody>
      </p:sp>
      <p:sp>
        <p:nvSpPr>
          <p:cNvPr id="3" name="Content Placeholder 2"/>
          <p:cNvSpPr>
            <a:spLocks noGrp="1"/>
          </p:cNvSpPr>
          <p:nvPr>
            <p:ph idx="1"/>
          </p:nvPr>
        </p:nvSpPr>
        <p:spPr/>
        <p:txBody>
          <a:bodyPr/>
          <a:lstStyle/>
          <a:p>
            <a:r>
              <a:rPr lang="en-US" dirty="0" smtClean="0"/>
              <a:t>Keep procedures short</a:t>
            </a:r>
          </a:p>
          <a:p>
            <a:r>
              <a:rPr lang="en-US" dirty="0" smtClean="0"/>
              <a:t>Minimize interruptions</a:t>
            </a:r>
          </a:p>
          <a:p>
            <a:r>
              <a:rPr lang="en-US" dirty="0" smtClean="0"/>
              <a:t>Use forcing functions</a:t>
            </a:r>
          </a:p>
          <a:p>
            <a:pPr lvl="1"/>
            <a:r>
              <a:rPr lang="en-US" dirty="0" smtClean="0"/>
              <a:t>» automatic transmission: you must hold down brake to shift out of Park</a:t>
            </a:r>
          </a:p>
          <a:p>
            <a:pPr lvl="1"/>
            <a:r>
              <a:rPr lang="en-US" dirty="0" smtClean="0"/>
              <a:t>» must take card out of ATM before you get your money</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35</a:t>
            </a:fld>
            <a:endParaRPr lang="en-US"/>
          </a:p>
        </p:txBody>
      </p:sp>
    </p:spTree>
    <p:extLst>
      <p:ext uri="{BB962C8B-B14F-4D97-AF65-F5344CB8AC3E}">
        <p14:creationId xmlns:p14="http://schemas.microsoft.com/office/powerpoint/2010/main" val="2617752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 Dialogs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36</a:t>
            </a:fld>
            <a:endParaRPr lang="en-US"/>
          </a:p>
        </p:txBody>
      </p:sp>
      <p:pic>
        <p:nvPicPr>
          <p:cNvPr id="5" name="Picture 4"/>
          <p:cNvPicPr>
            <a:picLocks noChangeAspect="1"/>
          </p:cNvPicPr>
          <p:nvPr/>
        </p:nvPicPr>
        <p:blipFill>
          <a:blip r:embed="rId3"/>
          <a:stretch>
            <a:fillRect/>
          </a:stretch>
        </p:blipFill>
        <p:spPr>
          <a:xfrm>
            <a:off x="457200" y="2324648"/>
            <a:ext cx="8173424" cy="2391802"/>
          </a:xfrm>
          <a:prstGeom prst="rect">
            <a:avLst/>
          </a:prstGeom>
        </p:spPr>
      </p:pic>
    </p:spTree>
    <p:extLst>
      <p:ext uri="{BB962C8B-B14F-4D97-AF65-F5344CB8AC3E}">
        <p14:creationId xmlns:p14="http://schemas.microsoft.com/office/powerpoint/2010/main" val="3633481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Error Prevention</a:t>
            </a:r>
            <a:endParaRPr lang="en-US" dirty="0"/>
          </a:p>
        </p:txBody>
      </p:sp>
      <p:sp>
        <p:nvSpPr>
          <p:cNvPr id="3" name="Content Placeholder 2"/>
          <p:cNvSpPr>
            <a:spLocks noGrp="1"/>
          </p:cNvSpPr>
          <p:nvPr>
            <p:ph idx="1"/>
          </p:nvPr>
        </p:nvSpPr>
        <p:spPr/>
        <p:txBody>
          <a:bodyPr/>
          <a:lstStyle/>
          <a:p>
            <a:r>
              <a:rPr lang="en-US" dirty="0" smtClean="0"/>
              <a:t>Design to prevent errors from occurring</a:t>
            </a:r>
          </a:p>
          <a:p>
            <a:r>
              <a:rPr lang="en-US" dirty="0" smtClean="0"/>
              <a:t>Eliminate error-prone conditions</a:t>
            </a:r>
          </a:p>
          <a:p>
            <a:r>
              <a:rPr lang="en-US" dirty="0" smtClean="0"/>
              <a:t>Present </a:t>
            </a:r>
            <a:r>
              <a:rPr lang="en-US" dirty="0"/>
              <a:t>users with a confirmation option before they commit to the </a:t>
            </a:r>
            <a:r>
              <a:rPr lang="en-US" dirty="0" smtClean="0"/>
              <a:t>action</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37</a:t>
            </a:fld>
            <a:endParaRPr lang="en-US"/>
          </a:p>
        </p:txBody>
      </p:sp>
    </p:spTree>
    <p:extLst>
      <p:ext uri="{BB962C8B-B14F-4D97-AF65-F5344CB8AC3E}">
        <p14:creationId xmlns:p14="http://schemas.microsoft.com/office/powerpoint/2010/main" val="39908075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38</a:t>
            </a:fld>
            <a:endParaRPr lang="en-US"/>
          </a:p>
        </p:txBody>
      </p:sp>
    </p:spTree>
    <p:extLst>
      <p:ext uri="{BB962C8B-B14F-4D97-AF65-F5344CB8AC3E}">
        <p14:creationId xmlns:p14="http://schemas.microsoft.com/office/powerpoint/2010/main" val="8667485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Recognition rather than recall</a:t>
            </a:r>
            <a:endParaRPr lang="en-US" dirty="0"/>
          </a:p>
        </p:txBody>
      </p:sp>
      <p:sp>
        <p:nvSpPr>
          <p:cNvPr id="3" name="Content Placeholder 2"/>
          <p:cNvSpPr>
            <a:spLocks noGrp="1"/>
          </p:cNvSpPr>
          <p:nvPr>
            <p:ph idx="1"/>
          </p:nvPr>
        </p:nvSpPr>
        <p:spPr/>
        <p:txBody>
          <a:bodyPr/>
          <a:lstStyle/>
          <a:p>
            <a:r>
              <a:rPr lang="en-US" dirty="0"/>
              <a:t>Minimize the user's memory load by making objects, actions, and options visible. The user should not have to remember information from one part of the dialogue to another. Instructions for use of the system should be visible or easily retrievable whenever appropriate.</a:t>
            </a:r>
          </a:p>
        </p:txBody>
      </p:sp>
      <p:sp>
        <p:nvSpPr>
          <p:cNvPr id="4" name="Slide Number Placeholder 3"/>
          <p:cNvSpPr>
            <a:spLocks noGrp="1"/>
          </p:cNvSpPr>
          <p:nvPr>
            <p:ph type="sldNum" sz="quarter" idx="12"/>
          </p:nvPr>
        </p:nvSpPr>
        <p:spPr/>
        <p:txBody>
          <a:bodyPr/>
          <a:lstStyle/>
          <a:p>
            <a:fld id="{F5887A73-35C7-7A4B-A6C6-784A660F531C}" type="slidenum">
              <a:rPr lang="en-US" smtClean="0"/>
              <a:pPr/>
              <a:t>39</a:t>
            </a:fld>
            <a:endParaRPr lang="en-US"/>
          </a:p>
        </p:txBody>
      </p:sp>
    </p:spTree>
    <p:extLst>
      <p:ext uri="{BB962C8B-B14F-4D97-AF65-F5344CB8AC3E}">
        <p14:creationId xmlns:p14="http://schemas.microsoft.com/office/powerpoint/2010/main" val="40157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pic>
        <p:nvPicPr>
          <p:cNvPr id="5" name="Picture 4"/>
          <p:cNvPicPr>
            <a:picLocks noChangeAspect="1"/>
          </p:cNvPicPr>
          <p:nvPr/>
        </p:nvPicPr>
        <p:blipFill>
          <a:blip r:embed="rId3"/>
          <a:stretch>
            <a:fillRect/>
          </a:stretch>
        </p:blipFill>
        <p:spPr>
          <a:xfrm>
            <a:off x="0" y="368300"/>
            <a:ext cx="9144000" cy="6100411"/>
          </a:xfrm>
          <a:prstGeom prst="rect">
            <a:avLst/>
          </a:prstGeom>
        </p:spPr>
      </p:pic>
    </p:spTree>
    <p:extLst>
      <p:ext uri="{BB962C8B-B14F-4D97-AF65-F5344CB8AC3E}">
        <p14:creationId xmlns:p14="http://schemas.microsoft.com/office/powerpoint/2010/main" val="1414043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Aesthetic and minimalist design</a:t>
            </a:r>
            <a:endParaRPr lang="en-US" dirty="0"/>
          </a:p>
        </p:txBody>
      </p:sp>
      <p:sp>
        <p:nvSpPr>
          <p:cNvPr id="3" name="Content Placeholder 2"/>
          <p:cNvSpPr>
            <a:spLocks noGrp="1"/>
          </p:cNvSpPr>
          <p:nvPr>
            <p:ph idx="1"/>
          </p:nvPr>
        </p:nvSpPr>
        <p:spPr/>
        <p:txBody>
          <a:bodyPr/>
          <a:lstStyle/>
          <a:p>
            <a:r>
              <a:rPr lang="en-US" dirty="0"/>
              <a:t>Dialogues should not contain information which is irrelevant or rarely needed. Every extra unit of information in a dialogue competes with the relevant units of information and diminishes their relative visibility.</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40</a:t>
            </a:fld>
            <a:endParaRPr lang="en-US"/>
          </a:p>
        </p:txBody>
      </p:sp>
    </p:spTree>
    <p:extLst>
      <p:ext uri="{BB962C8B-B14F-4D97-AF65-F5344CB8AC3E}">
        <p14:creationId xmlns:p14="http://schemas.microsoft.com/office/powerpoint/2010/main" val="16917445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a:t>
            </a:r>
            <a:r>
              <a:rPr lang="en-US" dirty="0" smtClean="0"/>
              <a:t> Flexibility and efficiency of use</a:t>
            </a:r>
            <a:endParaRPr lang="en-US" dirty="0"/>
          </a:p>
        </p:txBody>
      </p:sp>
      <p:sp>
        <p:nvSpPr>
          <p:cNvPr id="3" name="Content Placeholder 2"/>
          <p:cNvSpPr>
            <a:spLocks noGrp="1"/>
          </p:cNvSpPr>
          <p:nvPr>
            <p:ph idx="1"/>
          </p:nvPr>
        </p:nvSpPr>
        <p:spPr/>
        <p:txBody>
          <a:bodyPr/>
          <a:lstStyle/>
          <a:p>
            <a:r>
              <a:rPr lang="en-US" dirty="0"/>
              <a:t>Accelerators -- unseen by the novice user -- may often speed up the interaction for the expert user such that the system can cater to both inexperienced and experienced users. Allow users to tailor frequent actions.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41</a:t>
            </a:fld>
            <a:endParaRPr lang="en-US"/>
          </a:p>
        </p:txBody>
      </p:sp>
    </p:spTree>
    <p:extLst>
      <p:ext uri="{BB962C8B-B14F-4D97-AF65-F5344CB8AC3E}">
        <p14:creationId xmlns:p14="http://schemas.microsoft.com/office/powerpoint/2010/main" val="26975539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Help and documentation</a:t>
            </a:r>
            <a:endParaRPr lang="en-US" dirty="0"/>
          </a:p>
        </p:txBody>
      </p:sp>
      <p:sp>
        <p:nvSpPr>
          <p:cNvPr id="3" name="Content Placeholder 2"/>
          <p:cNvSpPr>
            <a:spLocks noGrp="1"/>
          </p:cNvSpPr>
          <p:nvPr>
            <p:ph idx="1"/>
          </p:nvPr>
        </p:nvSpPr>
        <p:spPr/>
        <p:txBody>
          <a:bodyPr/>
          <a:lstStyle/>
          <a:p>
            <a:r>
              <a:rPr lang="en-US" dirty="0" smtClean="0"/>
              <a:t>Even </a:t>
            </a:r>
            <a:r>
              <a:rPr lang="en-US" dirty="0"/>
              <a:t>though it is better if the system can be used without documentation, it may be necessary to provide help and documentation. Any such information should be easy to search, focused on the user's task, list concrete steps to be carried out, and not be too large.</a:t>
            </a:r>
          </a:p>
        </p:txBody>
      </p:sp>
      <p:sp>
        <p:nvSpPr>
          <p:cNvPr id="4" name="Slide Number Placeholder 3"/>
          <p:cNvSpPr>
            <a:spLocks noGrp="1"/>
          </p:cNvSpPr>
          <p:nvPr>
            <p:ph type="sldNum" sz="quarter" idx="12"/>
          </p:nvPr>
        </p:nvSpPr>
        <p:spPr/>
        <p:txBody>
          <a:bodyPr/>
          <a:lstStyle/>
          <a:p>
            <a:fld id="{F5887A73-35C7-7A4B-A6C6-784A660F531C}" type="slidenum">
              <a:rPr lang="en-US" smtClean="0"/>
              <a:pPr/>
              <a:t>42</a:t>
            </a:fld>
            <a:endParaRPr lang="en-US"/>
          </a:p>
        </p:txBody>
      </p:sp>
    </p:spTree>
    <p:extLst>
      <p:ext uri="{BB962C8B-B14F-4D97-AF65-F5344CB8AC3E}">
        <p14:creationId xmlns:p14="http://schemas.microsoft.com/office/powerpoint/2010/main" val="5624626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atin typeface="Arial"/>
              </a:rPr>
              <a:t>CSE490jl - Autumn 2004</a:t>
            </a:r>
          </a:p>
        </p:txBody>
      </p:sp>
      <p:sp>
        <p:nvSpPr>
          <p:cNvPr id="5" name="Footer Placeholder 4"/>
          <p:cNvSpPr>
            <a:spLocks noGrp="1"/>
          </p:cNvSpPr>
          <p:nvPr>
            <p:ph type="ftr" sz="quarter" idx="11"/>
          </p:nvPr>
        </p:nvSpPr>
        <p:spPr/>
        <p:txBody>
          <a:body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p>
            <a:fld id="{FA500909-8011-D047-A8D8-D8EE3F2937C5}" type="slidenum">
              <a:rPr lang="en-US">
                <a:latin typeface="Arial"/>
              </a:rPr>
              <a:pPr/>
              <a:t>43</a:t>
            </a:fld>
            <a:endParaRPr lang="en-US">
              <a:latin typeface="Arial"/>
            </a:endParaRPr>
          </a:p>
        </p:txBody>
      </p:sp>
      <p:sp>
        <p:nvSpPr>
          <p:cNvPr id="534530" name="Rectangle 2"/>
          <p:cNvSpPr>
            <a:spLocks noGrp="1" noChangeArrowheads="1"/>
          </p:cNvSpPr>
          <p:nvPr>
            <p:ph type="title"/>
          </p:nvPr>
        </p:nvSpPr>
        <p:spPr/>
        <p:txBody>
          <a:bodyPr/>
          <a:lstStyle/>
          <a:p>
            <a:r>
              <a:rPr lang="en-US"/>
              <a:t>Phases of Heuristic Evaluation</a:t>
            </a:r>
          </a:p>
        </p:txBody>
      </p:sp>
      <p:sp>
        <p:nvSpPr>
          <p:cNvPr id="534531" name="Rectangle 3"/>
          <p:cNvSpPr>
            <a:spLocks noGrp="1" noChangeArrowheads="1"/>
          </p:cNvSpPr>
          <p:nvPr>
            <p:ph type="body" idx="1"/>
          </p:nvPr>
        </p:nvSpPr>
        <p:spPr>
          <a:xfrm>
            <a:off x="877888" y="2017713"/>
            <a:ext cx="8077200" cy="4398962"/>
          </a:xfrm>
        </p:spPr>
        <p:txBody>
          <a:bodyPr/>
          <a:lstStyle/>
          <a:p>
            <a:pPr>
              <a:lnSpc>
                <a:spcPct val="90000"/>
              </a:lnSpc>
              <a:buFontTx/>
              <a:buNone/>
            </a:pPr>
            <a:r>
              <a:rPr lang="en-US" sz="2800"/>
              <a:t>1) Pre-evaluation training</a:t>
            </a:r>
          </a:p>
          <a:p>
            <a:pPr lvl="1">
              <a:lnSpc>
                <a:spcPct val="90000"/>
              </a:lnSpc>
            </a:pPr>
            <a:r>
              <a:rPr lang="en-US" sz="2400"/>
              <a:t>give evaluators needed domain knowledge and information on the scenario</a:t>
            </a:r>
          </a:p>
          <a:p>
            <a:pPr>
              <a:lnSpc>
                <a:spcPct val="90000"/>
              </a:lnSpc>
              <a:buFontTx/>
              <a:buNone/>
            </a:pPr>
            <a:r>
              <a:rPr lang="en-US" sz="2800"/>
              <a:t>2) Evaluation</a:t>
            </a:r>
          </a:p>
          <a:p>
            <a:pPr lvl="1">
              <a:lnSpc>
                <a:spcPct val="90000"/>
              </a:lnSpc>
            </a:pPr>
            <a:r>
              <a:rPr lang="en-US" sz="2400"/>
              <a:t>individuals evaluate and then aggregate results</a:t>
            </a:r>
          </a:p>
          <a:p>
            <a:pPr>
              <a:lnSpc>
                <a:spcPct val="90000"/>
              </a:lnSpc>
              <a:buFontTx/>
              <a:buNone/>
            </a:pPr>
            <a:r>
              <a:rPr lang="en-US" sz="2800"/>
              <a:t>3) Severity rating</a:t>
            </a:r>
          </a:p>
          <a:p>
            <a:pPr lvl="1">
              <a:lnSpc>
                <a:spcPct val="90000"/>
              </a:lnSpc>
            </a:pPr>
            <a:r>
              <a:rPr lang="en-US" sz="2400"/>
              <a:t>determine how severe each problem is (priority)</a:t>
            </a:r>
          </a:p>
          <a:p>
            <a:pPr lvl="2">
              <a:lnSpc>
                <a:spcPct val="90000"/>
              </a:lnSpc>
            </a:pPr>
            <a:r>
              <a:rPr lang="en-US" sz="2000"/>
              <a:t>can do this first individually and then as a group</a:t>
            </a:r>
          </a:p>
          <a:p>
            <a:pPr>
              <a:lnSpc>
                <a:spcPct val="90000"/>
              </a:lnSpc>
              <a:buFontTx/>
              <a:buNone/>
            </a:pPr>
            <a:r>
              <a:rPr lang="en-US" sz="2800"/>
              <a:t>4) Debriefing</a:t>
            </a:r>
          </a:p>
          <a:p>
            <a:pPr lvl="1">
              <a:lnSpc>
                <a:spcPct val="90000"/>
              </a:lnSpc>
            </a:pPr>
            <a:r>
              <a:rPr lang="en-US" sz="2400"/>
              <a:t>discuss the outcome with design team</a:t>
            </a:r>
          </a:p>
        </p:txBody>
      </p:sp>
    </p:spTree>
    <p:extLst>
      <p:ext uri="{BB962C8B-B14F-4D97-AF65-F5344CB8AC3E}">
        <p14:creationId xmlns:p14="http://schemas.microsoft.com/office/powerpoint/2010/main" val="3953415763"/>
      </p:ext>
    </p:extLst>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atin typeface="Arial"/>
              </a:rPr>
              <a:t>CSE490jl - Autumn 2004</a:t>
            </a:r>
          </a:p>
        </p:txBody>
      </p:sp>
      <p:sp>
        <p:nvSpPr>
          <p:cNvPr id="5" name="Footer Placeholder 4"/>
          <p:cNvSpPr>
            <a:spLocks noGrp="1"/>
          </p:cNvSpPr>
          <p:nvPr>
            <p:ph type="ftr" sz="quarter" idx="11"/>
          </p:nvPr>
        </p:nvSpPr>
        <p:spPr/>
        <p:txBody>
          <a:body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p>
            <a:fld id="{2B99EAC0-FE43-C240-9AF4-5382C22F1A34}" type="slidenum">
              <a:rPr lang="en-US">
                <a:latin typeface="Arial"/>
              </a:rPr>
              <a:pPr/>
              <a:t>44</a:t>
            </a:fld>
            <a:endParaRPr lang="en-US">
              <a:latin typeface="Arial"/>
            </a:endParaRPr>
          </a:p>
        </p:txBody>
      </p:sp>
      <p:sp>
        <p:nvSpPr>
          <p:cNvPr id="536578" name="Rectangle 2"/>
          <p:cNvSpPr>
            <a:spLocks noGrp="1" noChangeArrowheads="1"/>
          </p:cNvSpPr>
          <p:nvPr>
            <p:ph type="title"/>
          </p:nvPr>
        </p:nvSpPr>
        <p:spPr/>
        <p:txBody>
          <a:bodyPr/>
          <a:lstStyle/>
          <a:p>
            <a:r>
              <a:rPr lang="en-US"/>
              <a:t>How to Perform Evaluation</a:t>
            </a:r>
          </a:p>
        </p:txBody>
      </p:sp>
      <p:sp>
        <p:nvSpPr>
          <p:cNvPr id="536579" name="Rectangle 3"/>
          <p:cNvSpPr>
            <a:spLocks noGrp="1" noChangeArrowheads="1"/>
          </p:cNvSpPr>
          <p:nvPr>
            <p:ph type="body" idx="1"/>
          </p:nvPr>
        </p:nvSpPr>
        <p:spPr/>
        <p:txBody>
          <a:bodyPr/>
          <a:lstStyle/>
          <a:p>
            <a:pPr>
              <a:lnSpc>
                <a:spcPct val="90000"/>
              </a:lnSpc>
            </a:pPr>
            <a:r>
              <a:rPr lang="en-US" sz="2800"/>
              <a:t>At least two passes for each evaluator</a:t>
            </a:r>
          </a:p>
          <a:p>
            <a:pPr lvl="1">
              <a:lnSpc>
                <a:spcPct val="90000"/>
              </a:lnSpc>
            </a:pPr>
            <a:r>
              <a:rPr lang="en-US" sz="2400"/>
              <a:t>first to get feel for flow and scope of system</a:t>
            </a:r>
          </a:p>
          <a:p>
            <a:pPr lvl="1">
              <a:lnSpc>
                <a:spcPct val="90000"/>
              </a:lnSpc>
            </a:pPr>
            <a:r>
              <a:rPr lang="en-US" sz="2400"/>
              <a:t>second to focus on specific elements</a:t>
            </a:r>
          </a:p>
          <a:p>
            <a:pPr>
              <a:lnSpc>
                <a:spcPct val="90000"/>
              </a:lnSpc>
            </a:pPr>
            <a:r>
              <a:rPr lang="en-US" sz="2800"/>
              <a:t>If system is walk-up-and-use or evaluators are domain experts, no assistance needed</a:t>
            </a:r>
          </a:p>
          <a:p>
            <a:pPr lvl="1">
              <a:lnSpc>
                <a:spcPct val="90000"/>
              </a:lnSpc>
            </a:pPr>
            <a:r>
              <a:rPr lang="en-US" sz="2400"/>
              <a:t>otherwise might supply evaluators with scenarios</a:t>
            </a:r>
          </a:p>
          <a:p>
            <a:pPr>
              <a:lnSpc>
                <a:spcPct val="90000"/>
              </a:lnSpc>
            </a:pPr>
            <a:r>
              <a:rPr lang="en-US" sz="2800"/>
              <a:t>Each evaluator produces list of problems</a:t>
            </a:r>
          </a:p>
          <a:p>
            <a:pPr lvl="1">
              <a:lnSpc>
                <a:spcPct val="90000"/>
              </a:lnSpc>
            </a:pPr>
            <a:r>
              <a:rPr lang="en-US" sz="2400"/>
              <a:t>explain why with reference to heuristic or other information</a:t>
            </a:r>
          </a:p>
          <a:p>
            <a:pPr lvl="1">
              <a:lnSpc>
                <a:spcPct val="90000"/>
              </a:lnSpc>
            </a:pPr>
            <a:r>
              <a:rPr lang="en-US" sz="2400"/>
              <a:t>be specific and list each problem separately</a:t>
            </a:r>
          </a:p>
        </p:txBody>
      </p:sp>
    </p:spTree>
    <p:extLst>
      <p:ext uri="{BB962C8B-B14F-4D97-AF65-F5344CB8AC3E}">
        <p14:creationId xmlns:p14="http://schemas.microsoft.com/office/powerpoint/2010/main" val="386316188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6579">
                                            <p:txEl>
                                              <p:pRg st="3" end="3"/>
                                            </p:txEl>
                                          </p:spTgt>
                                        </p:tgtEl>
                                        <p:attrNameLst>
                                          <p:attrName>style.visibility</p:attrName>
                                        </p:attrNameLst>
                                      </p:cBhvr>
                                      <p:to>
                                        <p:strVal val="visible"/>
                                      </p:to>
                                    </p:set>
                                    <p:animEffect transition="in" filter="dissolve">
                                      <p:cBhvr>
                                        <p:cTn id="7" dur="500"/>
                                        <p:tgtEl>
                                          <p:spTgt spid="536579">
                                            <p:txEl>
                                              <p:pRg st="3" end="3"/>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36579">
                                            <p:txEl>
                                              <p:pRg st="4" end="4"/>
                                            </p:txEl>
                                          </p:spTgt>
                                        </p:tgtEl>
                                        <p:attrNameLst>
                                          <p:attrName>style.visibility</p:attrName>
                                        </p:attrNameLst>
                                      </p:cBhvr>
                                      <p:to>
                                        <p:strVal val="visible"/>
                                      </p:to>
                                    </p:set>
                                    <p:animEffect transition="in" filter="dissolve">
                                      <p:cBhvr>
                                        <p:cTn id="10" dur="500"/>
                                        <p:tgtEl>
                                          <p:spTgt spid="536579">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36579">
                                            <p:txEl>
                                              <p:pRg st="5" end="5"/>
                                            </p:txEl>
                                          </p:spTgt>
                                        </p:tgtEl>
                                        <p:attrNameLst>
                                          <p:attrName>style.visibility</p:attrName>
                                        </p:attrNameLst>
                                      </p:cBhvr>
                                      <p:to>
                                        <p:strVal val="visible"/>
                                      </p:to>
                                    </p:set>
                                    <p:animEffect transition="in" filter="dissolve">
                                      <p:cBhvr>
                                        <p:cTn id="15" dur="500"/>
                                        <p:tgtEl>
                                          <p:spTgt spid="536579">
                                            <p:txEl>
                                              <p:pRg st="5" end="5"/>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36579">
                                            <p:txEl>
                                              <p:pRg st="6" end="6"/>
                                            </p:txEl>
                                          </p:spTgt>
                                        </p:tgtEl>
                                        <p:attrNameLst>
                                          <p:attrName>style.visibility</p:attrName>
                                        </p:attrNameLst>
                                      </p:cBhvr>
                                      <p:to>
                                        <p:strVal val="visible"/>
                                      </p:to>
                                    </p:set>
                                    <p:animEffect transition="in" filter="dissolve">
                                      <p:cBhvr>
                                        <p:cTn id="18" dur="500"/>
                                        <p:tgtEl>
                                          <p:spTgt spid="536579">
                                            <p:txEl>
                                              <p:pRg st="6" end="6"/>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36579">
                                            <p:txEl>
                                              <p:pRg st="7" end="7"/>
                                            </p:txEl>
                                          </p:spTgt>
                                        </p:tgtEl>
                                        <p:attrNameLst>
                                          <p:attrName>style.visibility</p:attrName>
                                        </p:attrNameLst>
                                      </p:cBhvr>
                                      <p:to>
                                        <p:strVal val="visible"/>
                                      </p:to>
                                    </p:set>
                                    <p:animEffect transition="in" filter="dissolve">
                                      <p:cBhvr>
                                        <p:cTn id="21" dur="500"/>
                                        <p:tgtEl>
                                          <p:spTgt spid="536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9"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atin typeface="Arial"/>
              </a:rPr>
              <a:t>CSE490jl - Autumn 2004</a:t>
            </a:r>
          </a:p>
        </p:txBody>
      </p:sp>
      <p:sp>
        <p:nvSpPr>
          <p:cNvPr id="5" name="Footer Placeholder 4"/>
          <p:cNvSpPr>
            <a:spLocks noGrp="1"/>
          </p:cNvSpPr>
          <p:nvPr>
            <p:ph type="ftr" sz="quarter" idx="11"/>
          </p:nvPr>
        </p:nvSpPr>
        <p:spPr/>
        <p:txBody>
          <a:body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p>
            <a:fld id="{F0C73935-5097-8A45-A0E3-A689B553EEFD}" type="slidenum">
              <a:rPr lang="en-US">
                <a:latin typeface="Arial"/>
              </a:rPr>
              <a:pPr/>
              <a:t>45</a:t>
            </a:fld>
            <a:endParaRPr lang="en-US">
              <a:latin typeface="Arial"/>
            </a:endParaRPr>
          </a:p>
        </p:txBody>
      </p:sp>
      <p:sp>
        <p:nvSpPr>
          <p:cNvPr id="538626" name="Rectangle 1026"/>
          <p:cNvSpPr>
            <a:spLocks noGrp="1" noChangeArrowheads="1"/>
          </p:cNvSpPr>
          <p:nvPr>
            <p:ph type="title"/>
          </p:nvPr>
        </p:nvSpPr>
        <p:spPr/>
        <p:txBody>
          <a:bodyPr/>
          <a:lstStyle/>
          <a:p>
            <a:r>
              <a:rPr lang="en-US"/>
              <a:t>Examples</a:t>
            </a:r>
          </a:p>
        </p:txBody>
      </p:sp>
      <p:sp>
        <p:nvSpPr>
          <p:cNvPr id="538627" name="Rectangle 1027"/>
          <p:cNvSpPr>
            <a:spLocks noGrp="1" noChangeArrowheads="1"/>
          </p:cNvSpPr>
          <p:nvPr>
            <p:ph type="body" idx="1"/>
          </p:nvPr>
        </p:nvSpPr>
        <p:spPr>
          <a:xfrm>
            <a:off x="685800" y="1828800"/>
            <a:ext cx="8458200" cy="4114800"/>
          </a:xfrm>
        </p:spPr>
        <p:txBody>
          <a:bodyPr/>
          <a:lstStyle/>
          <a:p>
            <a:pPr>
              <a:lnSpc>
                <a:spcPct val="90000"/>
              </a:lnSpc>
            </a:pPr>
            <a:r>
              <a:rPr lang="en-US" sz="2800"/>
              <a:t>Can</a:t>
            </a:r>
            <a:r>
              <a:rPr lang="ja-JP" altLang="en-US" sz="2800">
                <a:latin typeface="Arial"/>
              </a:rPr>
              <a:t>’</a:t>
            </a:r>
            <a:r>
              <a:rPr lang="en-US" sz="2800"/>
              <a:t>t copy info from one window to another</a:t>
            </a:r>
          </a:p>
          <a:p>
            <a:pPr lvl="1">
              <a:lnSpc>
                <a:spcPct val="90000"/>
              </a:lnSpc>
            </a:pPr>
            <a:r>
              <a:rPr lang="en-US" sz="2400"/>
              <a:t>violates </a:t>
            </a:r>
            <a:r>
              <a:rPr lang="ja-JP" altLang="en-US" sz="2400">
                <a:latin typeface="Arial"/>
              </a:rPr>
              <a:t>“</a:t>
            </a:r>
            <a:r>
              <a:rPr lang="en-US" sz="2400"/>
              <a:t>Minimize the users</a:t>
            </a:r>
            <a:r>
              <a:rPr lang="ja-JP" altLang="en-US" sz="2400">
                <a:latin typeface="Arial"/>
              </a:rPr>
              <a:t>’</a:t>
            </a:r>
            <a:r>
              <a:rPr lang="en-US" sz="2400"/>
              <a:t> memory load</a:t>
            </a:r>
            <a:r>
              <a:rPr lang="ja-JP" altLang="en-US" sz="2400">
                <a:latin typeface="Arial"/>
              </a:rPr>
              <a:t>”</a:t>
            </a:r>
            <a:r>
              <a:rPr lang="en-US" sz="2400"/>
              <a:t> (H1-3)</a:t>
            </a:r>
          </a:p>
          <a:p>
            <a:pPr lvl="1">
              <a:lnSpc>
                <a:spcPct val="90000"/>
              </a:lnSpc>
            </a:pPr>
            <a:r>
              <a:rPr lang="en-US" sz="2400"/>
              <a:t>fix: allow copying</a:t>
            </a:r>
          </a:p>
          <a:p>
            <a:pPr>
              <a:lnSpc>
                <a:spcPct val="90000"/>
              </a:lnSpc>
            </a:pPr>
            <a:r>
              <a:rPr lang="en-US" sz="2800"/>
              <a:t>Typography uses mix of upper/lower case formats and fonts</a:t>
            </a:r>
          </a:p>
          <a:p>
            <a:pPr lvl="1">
              <a:lnSpc>
                <a:spcPct val="90000"/>
              </a:lnSpc>
            </a:pPr>
            <a:r>
              <a:rPr lang="en-US" sz="2400"/>
              <a:t>violates </a:t>
            </a:r>
            <a:r>
              <a:rPr lang="ja-JP" altLang="en-US" sz="2400">
                <a:latin typeface="Arial"/>
              </a:rPr>
              <a:t>“</a:t>
            </a:r>
            <a:r>
              <a:rPr lang="en-US" sz="2400"/>
              <a:t>Consistency and standards</a:t>
            </a:r>
            <a:r>
              <a:rPr lang="ja-JP" altLang="en-US" sz="2400">
                <a:latin typeface="Arial"/>
              </a:rPr>
              <a:t>”</a:t>
            </a:r>
            <a:r>
              <a:rPr lang="en-US" sz="2400"/>
              <a:t> (H2-4)</a:t>
            </a:r>
          </a:p>
          <a:p>
            <a:pPr lvl="1">
              <a:lnSpc>
                <a:spcPct val="90000"/>
              </a:lnSpc>
            </a:pPr>
            <a:r>
              <a:rPr lang="en-US" sz="2400"/>
              <a:t>slows users down</a:t>
            </a:r>
          </a:p>
          <a:p>
            <a:pPr lvl="1">
              <a:lnSpc>
                <a:spcPct val="90000"/>
              </a:lnSpc>
            </a:pPr>
            <a:r>
              <a:rPr lang="en-US" sz="2400"/>
              <a:t>probably wouldn</a:t>
            </a:r>
            <a:r>
              <a:rPr lang="ja-JP" altLang="en-US" sz="2400">
                <a:latin typeface="Arial"/>
              </a:rPr>
              <a:t>’</a:t>
            </a:r>
            <a:r>
              <a:rPr lang="en-US" sz="2400"/>
              <a:t>t be found by user testing</a:t>
            </a:r>
          </a:p>
          <a:p>
            <a:pPr lvl="1">
              <a:lnSpc>
                <a:spcPct val="90000"/>
              </a:lnSpc>
            </a:pPr>
            <a:r>
              <a:rPr lang="en-US" sz="2400"/>
              <a:t>fix: pick a single format for entire interface</a:t>
            </a:r>
          </a:p>
        </p:txBody>
      </p:sp>
    </p:spTree>
    <p:extLst>
      <p:ext uri="{BB962C8B-B14F-4D97-AF65-F5344CB8AC3E}">
        <p14:creationId xmlns:p14="http://schemas.microsoft.com/office/powerpoint/2010/main" val="339140713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8627">
                                            <p:txEl>
                                              <p:pRg st="3" end="3"/>
                                            </p:txEl>
                                          </p:spTgt>
                                        </p:tgtEl>
                                        <p:attrNameLst>
                                          <p:attrName>style.visibility</p:attrName>
                                        </p:attrNameLst>
                                      </p:cBhvr>
                                      <p:to>
                                        <p:strVal val="visible"/>
                                      </p:to>
                                    </p:set>
                                    <p:animEffect transition="in" filter="dissolve">
                                      <p:cBhvr>
                                        <p:cTn id="7" dur="500"/>
                                        <p:tgtEl>
                                          <p:spTgt spid="538627">
                                            <p:txEl>
                                              <p:pRg st="3" end="3"/>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38627">
                                            <p:txEl>
                                              <p:pRg st="4" end="4"/>
                                            </p:txEl>
                                          </p:spTgt>
                                        </p:tgtEl>
                                        <p:attrNameLst>
                                          <p:attrName>style.visibility</p:attrName>
                                        </p:attrNameLst>
                                      </p:cBhvr>
                                      <p:to>
                                        <p:strVal val="visible"/>
                                      </p:to>
                                    </p:set>
                                    <p:animEffect transition="in" filter="dissolve">
                                      <p:cBhvr>
                                        <p:cTn id="10" dur="500"/>
                                        <p:tgtEl>
                                          <p:spTgt spid="538627">
                                            <p:txEl>
                                              <p:pRg st="4" end="4"/>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38627">
                                            <p:txEl>
                                              <p:pRg st="5" end="5"/>
                                            </p:txEl>
                                          </p:spTgt>
                                        </p:tgtEl>
                                        <p:attrNameLst>
                                          <p:attrName>style.visibility</p:attrName>
                                        </p:attrNameLst>
                                      </p:cBhvr>
                                      <p:to>
                                        <p:strVal val="visible"/>
                                      </p:to>
                                    </p:set>
                                    <p:animEffect transition="in" filter="dissolve">
                                      <p:cBhvr>
                                        <p:cTn id="13" dur="500"/>
                                        <p:tgtEl>
                                          <p:spTgt spid="538627">
                                            <p:txEl>
                                              <p:pRg st="5" end="5"/>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38627">
                                            <p:txEl>
                                              <p:pRg st="6" end="6"/>
                                            </p:txEl>
                                          </p:spTgt>
                                        </p:tgtEl>
                                        <p:attrNameLst>
                                          <p:attrName>style.visibility</p:attrName>
                                        </p:attrNameLst>
                                      </p:cBhvr>
                                      <p:to>
                                        <p:strVal val="visible"/>
                                      </p:to>
                                    </p:set>
                                    <p:animEffect transition="in" filter="dissolve">
                                      <p:cBhvr>
                                        <p:cTn id="16" dur="500"/>
                                        <p:tgtEl>
                                          <p:spTgt spid="538627">
                                            <p:txEl>
                                              <p:pRg st="6" end="6"/>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38627">
                                            <p:txEl>
                                              <p:pRg st="7" end="7"/>
                                            </p:txEl>
                                          </p:spTgt>
                                        </p:tgtEl>
                                        <p:attrNameLst>
                                          <p:attrName>style.visibility</p:attrName>
                                        </p:attrNameLst>
                                      </p:cBhvr>
                                      <p:to>
                                        <p:strVal val="visible"/>
                                      </p:to>
                                    </p:set>
                                    <p:animEffect transition="in" filter="dissolve">
                                      <p:cBhvr>
                                        <p:cTn id="19" dur="500"/>
                                        <p:tgtEl>
                                          <p:spTgt spid="538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7"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atin typeface="Arial"/>
              </a:rPr>
              <a:t>CSE490jl - Autumn 2004</a:t>
            </a:r>
          </a:p>
        </p:txBody>
      </p:sp>
      <p:sp>
        <p:nvSpPr>
          <p:cNvPr id="5" name="Footer Placeholder 4"/>
          <p:cNvSpPr>
            <a:spLocks noGrp="1"/>
          </p:cNvSpPr>
          <p:nvPr>
            <p:ph type="ftr" sz="quarter" idx="11"/>
          </p:nvPr>
        </p:nvSpPr>
        <p:spPr/>
        <p:txBody>
          <a:body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p>
            <a:fld id="{4C8C0723-B911-1F43-874B-D21EA518EFEB}" type="slidenum">
              <a:rPr lang="en-US">
                <a:latin typeface="Arial"/>
              </a:rPr>
              <a:pPr/>
              <a:t>46</a:t>
            </a:fld>
            <a:endParaRPr lang="en-US">
              <a:latin typeface="Arial"/>
            </a:endParaRPr>
          </a:p>
        </p:txBody>
      </p:sp>
      <p:sp>
        <p:nvSpPr>
          <p:cNvPr id="540674" name="Rectangle 1026"/>
          <p:cNvSpPr>
            <a:spLocks noGrp="1" noChangeArrowheads="1"/>
          </p:cNvSpPr>
          <p:nvPr>
            <p:ph type="title"/>
          </p:nvPr>
        </p:nvSpPr>
        <p:spPr/>
        <p:txBody>
          <a:bodyPr/>
          <a:lstStyle/>
          <a:p>
            <a:r>
              <a:rPr lang="en-US" sz="3300"/>
              <a:t>How to Perform H. Evaluation</a:t>
            </a:r>
          </a:p>
        </p:txBody>
      </p:sp>
      <p:sp>
        <p:nvSpPr>
          <p:cNvPr id="540675" name="Rectangle 1027"/>
          <p:cNvSpPr>
            <a:spLocks noGrp="1" noChangeArrowheads="1"/>
          </p:cNvSpPr>
          <p:nvPr>
            <p:ph type="body" idx="1"/>
          </p:nvPr>
        </p:nvSpPr>
        <p:spPr>
          <a:xfrm>
            <a:off x="685800" y="1447800"/>
            <a:ext cx="8229600" cy="4953000"/>
          </a:xfrm>
        </p:spPr>
        <p:txBody>
          <a:bodyPr/>
          <a:lstStyle/>
          <a:p>
            <a:pPr>
              <a:lnSpc>
                <a:spcPct val="90000"/>
              </a:lnSpc>
            </a:pPr>
            <a:r>
              <a:rPr lang="en-US" sz="2800"/>
              <a:t>Why separate listings for each violation?</a:t>
            </a:r>
          </a:p>
          <a:p>
            <a:pPr lvl="1">
              <a:lnSpc>
                <a:spcPct val="90000"/>
              </a:lnSpc>
            </a:pPr>
            <a:r>
              <a:rPr lang="en-US" sz="2400"/>
              <a:t>risk of repeating problematic aspect</a:t>
            </a:r>
          </a:p>
          <a:p>
            <a:pPr lvl="1">
              <a:lnSpc>
                <a:spcPct val="90000"/>
              </a:lnSpc>
            </a:pPr>
            <a:r>
              <a:rPr lang="en-US" sz="2400"/>
              <a:t>may not be possible to fix all problems</a:t>
            </a:r>
          </a:p>
          <a:p>
            <a:pPr>
              <a:lnSpc>
                <a:spcPct val="90000"/>
              </a:lnSpc>
            </a:pPr>
            <a:r>
              <a:rPr lang="en-US" sz="2800"/>
              <a:t>Where problems may be found</a:t>
            </a:r>
          </a:p>
          <a:p>
            <a:pPr lvl="1">
              <a:lnSpc>
                <a:spcPct val="90000"/>
              </a:lnSpc>
            </a:pPr>
            <a:r>
              <a:rPr lang="en-US" sz="2400"/>
              <a:t>single location in UI</a:t>
            </a:r>
          </a:p>
          <a:p>
            <a:pPr lvl="1">
              <a:lnSpc>
                <a:spcPct val="90000"/>
              </a:lnSpc>
            </a:pPr>
            <a:r>
              <a:rPr lang="en-US" sz="2400"/>
              <a:t>two or more locations that need to be compared</a:t>
            </a:r>
          </a:p>
          <a:p>
            <a:pPr lvl="1">
              <a:lnSpc>
                <a:spcPct val="90000"/>
              </a:lnSpc>
            </a:pPr>
            <a:r>
              <a:rPr lang="en-US" sz="2400"/>
              <a:t>problem with overall structure of UI</a:t>
            </a:r>
          </a:p>
          <a:p>
            <a:pPr lvl="1">
              <a:lnSpc>
                <a:spcPct val="90000"/>
              </a:lnSpc>
            </a:pPr>
            <a:r>
              <a:rPr lang="en-US" sz="2400"/>
              <a:t>something that is missing</a:t>
            </a:r>
          </a:p>
          <a:p>
            <a:pPr lvl="2">
              <a:lnSpc>
                <a:spcPct val="90000"/>
              </a:lnSpc>
            </a:pPr>
            <a:r>
              <a:rPr lang="en-US" sz="2000"/>
              <a:t>hard w/ paper prototypes so work extra hard on those</a:t>
            </a:r>
          </a:p>
          <a:p>
            <a:pPr lvl="2">
              <a:lnSpc>
                <a:spcPct val="90000"/>
              </a:lnSpc>
            </a:pPr>
            <a:r>
              <a:rPr lang="en-US" sz="2000"/>
              <a:t>note: sometimes features are implied by design docs and just haven</a:t>
            </a:r>
            <a:r>
              <a:rPr lang="ja-JP" altLang="en-US" sz="2000">
                <a:latin typeface="Arial"/>
              </a:rPr>
              <a:t>’</a:t>
            </a:r>
            <a:r>
              <a:rPr lang="en-US" sz="2000"/>
              <a:t>t been </a:t>
            </a:r>
            <a:r>
              <a:rPr lang="ja-JP" altLang="en-US" sz="2000">
                <a:latin typeface="Arial"/>
              </a:rPr>
              <a:t>“</a:t>
            </a:r>
            <a:r>
              <a:rPr lang="en-US" sz="2000"/>
              <a:t>implemented</a:t>
            </a:r>
            <a:r>
              <a:rPr lang="ja-JP" altLang="en-US" sz="2000">
                <a:latin typeface="Arial"/>
              </a:rPr>
              <a:t>”</a:t>
            </a:r>
            <a:r>
              <a:rPr lang="en-US" sz="2000"/>
              <a:t> – relax on those</a:t>
            </a:r>
          </a:p>
        </p:txBody>
      </p:sp>
    </p:spTree>
    <p:extLst>
      <p:ext uri="{BB962C8B-B14F-4D97-AF65-F5344CB8AC3E}">
        <p14:creationId xmlns:p14="http://schemas.microsoft.com/office/powerpoint/2010/main" val="254434811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0675">
                                            <p:txEl>
                                              <p:pRg st="3" end="3"/>
                                            </p:txEl>
                                          </p:spTgt>
                                        </p:tgtEl>
                                        <p:attrNameLst>
                                          <p:attrName>style.visibility</p:attrName>
                                        </p:attrNameLst>
                                      </p:cBhvr>
                                      <p:to>
                                        <p:strVal val="visible"/>
                                      </p:to>
                                    </p:set>
                                    <p:animEffect transition="in" filter="dissolve">
                                      <p:cBhvr>
                                        <p:cTn id="7" dur="500"/>
                                        <p:tgtEl>
                                          <p:spTgt spid="540675">
                                            <p:txEl>
                                              <p:pRg st="3" end="3"/>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40675">
                                            <p:txEl>
                                              <p:pRg st="4" end="4"/>
                                            </p:txEl>
                                          </p:spTgt>
                                        </p:tgtEl>
                                        <p:attrNameLst>
                                          <p:attrName>style.visibility</p:attrName>
                                        </p:attrNameLst>
                                      </p:cBhvr>
                                      <p:to>
                                        <p:strVal val="visible"/>
                                      </p:to>
                                    </p:set>
                                    <p:animEffect transition="in" filter="dissolve">
                                      <p:cBhvr>
                                        <p:cTn id="10" dur="500"/>
                                        <p:tgtEl>
                                          <p:spTgt spid="540675">
                                            <p:txEl>
                                              <p:pRg st="4" end="4"/>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40675">
                                            <p:txEl>
                                              <p:pRg st="5" end="5"/>
                                            </p:txEl>
                                          </p:spTgt>
                                        </p:tgtEl>
                                        <p:attrNameLst>
                                          <p:attrName>style.visibility</p:attrName>
                                        </p:attrNameLst>
                                      </p:cBhvr>
                                      <p:to>
                                        <p:strVal val="visible"/>
                                      </p:to>
                                    </p:set>
                                    <p:animEffect transition="in" filter="dissolve">
                                      <p:cBhvr>
                                        <p:cTn id="13" dur="500"/>
                                        <p:tgtEl>
                                          <p:spTgt spid="540675">
                                            <p:txEl>
                                              <p:pRg st="5" end="5"/>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40675">
                                            <p:txEl>
                                              <p:pRg st="6" end="6"/>
                                            </p:txEl>
                                          </p:spTgt>
                                        </p:tgtEl>
                                        <p:attrNameLst>
                                          <p:attrName>style.visibility</p:attrName>
                                        </p:attrNameLst>
                                      </p:cBhvr>
                                      <p:to>
                                        <p:strVal val="visible"/>
                                      </p:to>
                                    </p:set>
                                    <p:animEffect transition="in" filter="dissolve">
                                      <p:cBhvr>
                                        <p:cTn id="16" dur="500"/>
                                        <p:tgtEl>
                                          <p:spTgt spid="540675">
                                            <p:txEl>
                                              <p:pRg st="6" end="6"/>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40675">
                                            <p:txEl>
                                              <p:pRg st="7" end="7"/>
                                            </p:txEl>
                                          </p:spTgt>
                                        </p:tgtEl>
                                        <p:attrNameLst>
                                          <p:attrName>style.visibility</p:attrName>
                                        </p:attrNameLst>
                                      </p:cBhvr>
                                      <p:to>
                                        <p:strVal val="visible"/>
                                      </p:to>
                                    </p:set>
                                    <p:animEffect transition="in" filter="dissolve">
                                      <p:cBhvr>
                                        <p:cTn id="19" dur="500"/>
                                        <p:tgtEl>
                                          <p:spTgt spid="540675">
                                            <p:txEl>
                                              <p:pRg st="7" end="7"/>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40675">
                                            <p:txEl>
                                              <p:pRg st="8" end="8"/>
                                            </p:txEl>
                                          </p:spTgt>
                                        </p:tgtEl>
                                        <p:attrNameLst>
                                          <p:attrName>style.visibility</p:attrName>
                                        </p:attrNameLst>
                                      </p:cBhvr>
                                      <p:to>
                                        <p:strVal val="visible"/>
                                      </p:to>
                                    </p:set>
                                    <p:animEffect transition="in" filter="dissolve">
                                      <p:cBhvr>
                                        <p:cTn id="22" dur="500"/>
                                        <p:tgtEl>
                                          <p:spTgt spid="540675">
                                            <p:txEl>
                                              <p:pRg st="8" end="8"/>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40675">
                                            <p:txEl>
                                              <p:pRg st="9" end="9"/>
                                            </p:txEl>
                                          </p:spTgt>
                                        </p:tgtEl>
                                        <p:attrNameLst>
                                          <p:attrName>style.visibility</p:attrName>
                                        </p:attrNameLst>
                                      </p:cBhvr>
                                      <p:to>
                                        <p:strVal val="visible"/>
                                      </p:to>
                                    </p:set>
                                    <p:animEffect transition="in" filter="dissolve">
                                      <p:cBhvr>
                                        <p:cTn id="25" dur="500"/>
                                        <p:tgtEl>
                                          <p:spTgt spid="5406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atin typeface="Arial"/>
              </a:rPr>
              <a:t>CSE490jl - Autumn 2004</a:t>
            </a:r>
          </a:p>
        </p:txBody>
      </p:sp>
      <p:sp>
        <p:nvSpPr>
          <p:cNvPr id="5" name="Footer Placeholder 4"/>
          <p:cNvSpPr>
            <a:spLocks noGrp="1"/>
          </p:cNvSpPr>
          <p:nvPr>
            <p:ph type="ftr" sz="quarter" idx="11"/>
          </p:nvPr>
        </p:nvSpPr>
        <p:spPr/>
        <p:txBody>
          <a:body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p>
            <a:fld id="{C4DFDFD8-28F8-074E-9650-551746026C27}" type="slidenum">
              <a:rPr lang="en-US">
                <a:latin typeface="Arial"/>
              </a:rPr>
              <a:pPr/>
              <a:t>47</a:t>
            </a:fld>
            <a:endParaRPr lang="en-US">
              <a:latin typeface="Arial"/>
            </a:endParaRPr>
          </a:p>
        </p:txBody>
      </p:sp>
      <p:sp>
        <p:nvSpPr>
          <p:cNvPr id="542722" name="Rectangle 2"/>
          <p:cNvSpPr>
            <a:spLocks noGrp="1" noChangeArrowheads="1"/>
          </p:cNvSpPr>
          <p:nvPr>
            <p:ph type="title"/>
          </p:nvPr>
        </p:nvSpPr>
        <p:spPr/>
        <p:txBody>
          <a:bodyPr/>
          <a:lstStyle/>
          <a:p>
            <a:r>
              <a:rPr lang="en-US"/>
              <a:t>Severity Rating</a:t>
            </a:r>
          </a:p>
        </p:txBody>
      </p:sp>
      <p:sp>
        <p:nvSpPr>
          <p:cNvPr id="542723" name="Rectangle 3"/>
          <p:cNvSpPr>
            <a:spLocks noGrp="1" noChangeArrowheads="1"/>
          </p:cNvSpPr>
          <p:nvPr>
            <p:ph type="body" idx="1"/>
          </p:nvPr>
        </p:nvSpPr>
        <p:spPr>
          <a:xfrm>
            <a:off x="685800" y="1828800"/>
            <a:ext cx="8229600" cy="4114800"/>
          </a:xfrm>
        </p:spPr>
        <p:txBody>
          <a:bodyPr/>
          <a:lstStyle/>
          <a:p>
            <a:pPr>
              <a:lnSpc>
                <a:spcPct val="90000"/>
              </a:lnSpc>
            </a:pPr>
            <a:r>
              <a:rPr lang="en-US" sz="2800"/>
              <a:t>Used to allocate resources to fix problems </a:t>
            </a:r>
          </a:p>
          <a:p>
            <a:pPr>
              <a:lnSpc>
                <a:spcPct val="90000"/>
              </a:lnSpc>
            </a:pPr>
            <a:r>
              <a:rPr lang="en-US" sz="2800"/>
              <a:t>Estimates of need for more usability efforts</a:t>
            </a:r>
          </a:p>
          <a:p>
            <a:pPr>
              <a:lnSpc>
                <a:spcPct val="90000"/>
              </a:lnSpc>
            </a:pPr>
            <a:r>
              <a:rPr lang="en-US" sz="2800"/>
              <a:t>Combination of</a:t>
            </a:r>
          </a:p>
          <a:p>
            <a:pPr lvl="1">
              <a:lnSpc>
                <a:spcPct val="90000"/>
              </a:lnSpc>
            </a:pPr>
            <a:r>
              <a:rPr lang="en-US" sz="2400"/>
              <a:t>frequency</a:t>
            </a:r>
          </a:p>
          <a:p>
            <a:pPr lvl="1">
              <a:lnSpc>
                <a:spcPct val="90000"/>
              </a:lnSpc>
            </a:pPr>
            <a:r>
              <a:rPr lang="en-US" sz="2400"/>
              <a:t>impact</a:t>
            </a:r>
          </a:p>
          <a:p>
            <a:pPr lvl="1">
              <a:lnSpc>
                <a:spcPct val="90000"/>
              </a:lnSpc>
            </a:pPr>
            <a:r>
              <a:rPr lang="en-US" sz="2400"/>
              <a:t>persistence (one time or repeating)</a:t>
            </a:r>
          </a:p>
          <a:p>
            <a:pPr>
              <a:lnSpc>
                <a:spcPct val="90000"/>
              </a:lnSpc>
            </a:pPr>
            <a:r>
              <a:rPr lang="en-US" sz="2800"/>
              <a:t>Should be calculated after all evals. are in</a:t>
            </a:r>
          </a:p>
          <a:p>
            <a:pPr>
              <a:lnSpc>
                <a:spcPct val="90000"/>
              </a:lnSpc>
            </a:pPr>
            <a:r>
              <a:rPr lang="en-US" sz="2800"/>
              <a:t>Should be done independently by all judges</a:t>
            </a:r>
          </a:p>
        </p:txBody>
      </p:sp>
    </p:spTree>
    <p:extLst>
      <p:ext uri="{BB962C8B-B14F-4D97-AF65-F5344CB8AC3E}">
        <p14:creationId xmlns:p14="http://schemas.microsoft.com/office/powerpoint/2010/main" val="2795542495"/>
      </p:ext>
    </p:extLst>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atin typeface="Arial"/>
              </a:rPr>
              <a:t>CSE490jl - Autumn 2004</a:t>
            </a:r>
          </a:p>
        </p:txBody>
      </p:sp>
      <p:sp>
        <p:nvSpPr>
          <p:cNvPr id="5" name="Footer Placeholder 4"/>
          <p:cNvSpPr>
            <a:spLocks noGrp="1"/>
          </p:cNvSpPr>
          <p:nvPr>
            <p:ph type="ftr" sz="quarter" idx="11"/>
          </p:nvPr>
        </p:nvSpPr>
        <p:spPr/>
        <p:txBody>
          <a:body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p>
            <a:fld id="{272123A1-DA97-A640-981E-58DB42925D57}" type="slidenum">
              <a:rPr lang="en-US">
                <a:latin typeface="Arial"/>
              </a:rPr>
              <a:pPr/>
              <a:t>48</a:t>
            </a:fld>
            <a:endParaRPr lang="en-US">
              <a:latin typeface="Arial"/>
            </a:endParaRPr>
          </a:p>
        </p:txBody>
      </p:sp>
      <p:sp>
        <p:nvSpPr>
          <p:cNvPr id="544770" name="Rectangle 2"/>
          <p:cNvSpPr>
            <a:spLocks noGrp="1" noChangeArrowheads="1"/>
          </p:cNvSpPr>
          <p:nvPr>
            <p:ph type="title"/>
          </p:nvPr>
        </p:nvSpPr>
        <p:spPr/>
        <p:txBody>
          <a:bodyPr/>
          <a:lstStyle/>
          <a:p>
            <a:r>
              <a:rPr lang="en-US"/>
              <a:t>Severity Ratings (cont.)</a:t>
            </a:r>
          </a:p>
        </p:txBody>
      </p:sp>
      <p:sp>
        <p:nvSpPr>
          <p:cNvPr id="544771" name="Rectangle 3"/>
          <p:cNvSpPr>
            <a:spLocks noGrp="1" noChangeArrowheads="1"/>
          </p:cNvSpPr>
          <p:nvPr>
            <p:ph type="body" idx="1"/>
          </p:nvPr>
        </p:nvSpPr>
        <p:spPr>
          <a:xfrm>
            <a:off x="704850" y="2597150"/>
            <a:ext cx="8439150" cy="3535363"/>
          </a:xfrm>
        </p:spPr>
        <p:txBody>
          <a:bodyPr/>
          <a:lstStyle/>
          <a:p>
            <a:pPr>
              <a:buFontTx/>
              <a:buNone/>
            </a:pPr>
            <a:r>
              <a:rPr lang="en-US" sz="2800"/>
              <a:t>0 - don</a:t>
            </a:r>
            <a:r>
              <a:rPr lang="ja-JP" altLang="en-US" sz="2800">
                <a:latin typeface="Arial"/>
              </a:rPr>
              <a:t>’</a:t>
            </a:r>
            <a:r>
              <a:rPr lang="en-US" sz="2800"/>
              <a:t>t agree that this is a usability problem</a:t>
            </a:r>
          </a:p>
          <a:p>
            <a:pPr>
              <a:buFontTx/>
              <a:buNone/>
            </a:pPr>
            <a:r>
              <a:rPr lang="en-US" sz="2800"/>
              <a:t>1 - cosmetic problem </a:t>
            </a:r>
          </a:p>
          <a:p>
            <a:pPr>
              <a:buFontTx/>
              <a:buNone/>
            </a:pPr>
            <a:r>
              <a:rPr lang="en-US" sz="2800"/>
              <a:t>2 - minor usability problem</a:t>
            </a:r>
          </a:p>
          <a:p>
            <a:pPr>
              <a:buFontTx/>
              <a:buNone/>
            </a:pPr>
            <a:r>
              <a:rPr lang="en-US" sz="2800"/>
              <a:t>3 - major usability problem; important to fix</a:t>
            </a:r>
          </a:p>
          <a:p>
            <a:pPr>
              <a:buFontTx/>
              <a:buNone/>
            </a:pPr>
            <a:r>
              <a:rPr lang="en-US" sz="2800"/>
              <a:t>4 - usability catastrophe; imperative to fix</a:t>
            </a:r>
          </a:p>
        </p:txBody>
      </p:sp>
    </p:spTree>
    <p:extLst>
      <p:ext uri="{BB962C8B-B14F-4D97-AF65-F5344CB8AC3E}">
        <p14:creationId xmlns:p14="http://schemas.microsoft.com/office/powerpoint/2010/main" val="3551435687"/>
      </p:ext>
    </p:extLst>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atin typeface="Arial"/>
              </a:rPr>
              <a:t>CSE490jl - Autumn 2004</a:t>
            </a:r>
          </a:p>
        </p:txBody>
      </p:sp>
      <p:sp>
        <p:nvSpPr>
          <p:cNvPr id="5" name="Footer Placeholder 4"/>
          <p:cNvSpPr>
            <a:spLocks noGrp="1"/>
          </p:cNvSpPr>
          <p:nvPr>
            <p:ph type="ftr" sz="quarter" idx="11"/>
          </p:nvPr>
        </p:nvSpPr>
        <p:spPr/>
        <p:txBody>
          <a:body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p>
            <a:fld id="{BBCB7AEA-34DC-BF49-8762-A996E37A842B}" type="slidenum">
              <a:rPr lang="en-US">
                <a:latin typeface="Arial"/>
              </a:rPr>
              <a:pPr/>
              <a:t>49</a:t>
            </a:fld>
            <a:endParaRPr lang="en-US">
              <a:latin typeface="Arial"/>
            </a:endParaRPr>
          </a:p>
        </p:txBody>
      </p:sp>
      <p:sp>
        <p:nvSpPr>
          <p:cNvPr id="546818" name="Rectangle 2"/>
          <p:cNvSpPr>
            <a:spLocks noGrp="1" noChangeArrowheads="1"/>
          </p:cNvSpPr>
          <p:nvPr>
            <p:ph type="title"/>
          </p:nvPr>
        </p:nvSpPr>
        <p:spPr/>
        <p:txBody>
          <a:bodyPr/>
          <a:lstStyle/>
          <a:p>
            <a:r>
              <a:rPr lang="en-US"/>
              <a:t>Debriefing</a:t>
            </a:r>
          </a:p>
        </p:txBody>
      </p:sp>
      <p:sp>
        <p:nvSpPr>
          <p:cNvPr id="546819" name="Rectangle 3"/>
          <p:cNvSpPr>
            <a:spLocks noGrp="1" noChangeArrowheads="1"/>
          </p:cNvSpPr>
          <p:nvPr>
            <p:ph type="body" idx="1"/>
          </p:nvPr>
        </p:nvSpPr>
        <p:spPr/>
        <p:txBody>
          <a:bodyPr/>
          <a:lstStyle/>
          <a:p>
            <a:r>
              <a:rPr lang="en-US" sz="2800"/>
              <a:t>Conduct with evaluators, observers, and development team members</a:t>
            </a:r>
          </a:p>
          <a:p>
            <a:r>
              <a:rPr lang="en-US" sz="2800"/>
              <a:t>Discuss general characteristics of UI</a:t>
            </a:r>
          </a:p>
          <a:p>
            <a:r>
              <a:rPr lang="en-US" sz="2800"/>
              <a:t>Suggest potential improvements to address major usability problems</a:t>
            </a:r>
          </a:p>
          <a:p>
            <a:r>
              <a:rPr lang="en-US" sz="2800"/>
              <a:t>Dev. team rates how hard things are to fix</a:t>
            </a:r>
          </a:p>
          <a:p>
            <a:r>
              <a:rPr lang="en-US" sz="2800"/>
              <a:t>Make it a brainstorming session</a:t>
            </a:r>
          </a:p>
          <a:p>
            <a:pPr lvl="1"/>
            <a:r>
              <a:rPr lang="en-US" sz="2400"/>
              <a:t>little criticism until end of session</a:t>
            </a:r>
          </a:p>
        </p:txBody>
      </p:sp>
    </p:spTree>
    <p:extLst>
      <p:ext uri="{BB962C8B-B14F-4D97-AF65-F5344CB8AC3E}">
        <p14:creationId xmlns:p14="http://schemas.microsoft.com/office/powerpoint/2010/main" val="2731860101"/>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Modes » No one remembers what mode they’re in</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pic>
        <p:nvPicPr>
          <p:cNvPr id="8" name="Picture 7"/>
          <p:cNvPicPr>
            <a:picLocks noChangeAspect="1"/>
          </p:cNvPicPr>
          <p:nvPr/>
        </p:nvPicPr>
        <p:blipFill>
          <a:blip r:embed="rId2"/>
          <a:stretch>
            <a:fillRect/>
          </a:stretch>
        </p:blipFill>
        <p:spPr>
          <a:xfrm>
            <a:off x="457200" y="1668327"/>
            <a:ext cx="4080272" cy="5440362"/>
          </a:xfrm>
          <a:prstGeom prst="rect">
            <a:avLst/>
          </a:prstGeom>
        </p:spPr>
      </p:pic>
      <p:sp>
        <p:nvSpPr>
          <p:cNvPr id="9" name="TextBox 8"/>
          <p:cNvSpPr txBox="1"/>
          <p:nvPr/>
        </p:nvSpPr>
        <p:spPr>
          <a:xfrm>
            <a:off x="4789360" y="1668327"/>
            <a:ext cx="4215719" cy="4893647"/>
          </a:xfrm>
          <a:prstGeom prst="rect">
            <a:avLst/>
          </a:prstGeom>
          <a:noFill/>
        </p:spPr>
        <p:txBody>
          <a:bodyPr wrap="square" rtlCol="0">
            <a:spAutoFit/>
          </a:bodyPr>
          <a:lstStyle/>
          <a:p>
            <a:r>
              <a:rPr lang="en-US" sz="2400" dirty="0" smtClean="0">
                <a:solidFill>
                  <a:srgbClr val="FFFFFF"/>
                </a:solidFill>
              </a:rPr>
              <a:t>Universal remote controls can control a variety of devices</a:t>
            </a:r>
          </a:p>
          <a:p>
            <a:endParaRPr lang="en-US" sz="2400" dirty="0">
              <a:solidFill>
                <a:srgbClr val="FFFFFF"/>
              </a:solidFill>
            </a:endParaRPr>
          </a:p>
          <a:p>
            <a:r>
              <a:rPr lang="en-US" sz="2400" dirty="0" smtClean="0">
                <a:solidFill>
                  <a:srgbClr val="FFFFFF"/>
                </a:solidFill>
              </a:rPr>
              <a:t>Buttons are overloaded (e.g. “up”, “down”, “left”, “right”, “OK”), so that pressing it will control a device depending on which </a:t>
            </a:r>
            <a:r>
              <a:rPr lang="en-US" sz="2400" u="sng" dirty="0" smtClean="0">
                <a:solidFill>
                  <a:srgbClr val="FFFFFF"/>
                </a:solidFill>
              </a:rPr>
              <a:t>mode</a:t>
            </a:r>
            <a:r>
              <a:rPr lang="en-US" sz="2400" dirty="0" smtClean="0">
                <a:solidFill>
                  <a:srgbClr val="FFFFFF"/>
                </a:solidFill>
              </a:rPr>
              <a:t> the device is in.</a:t>
            </a:r>
          </a:p>
          <a:p>
            <a:endParaRPr lang="en-US" sz="2400" dirty="0">
              <a:solidFill>
                <a:srgbClr val="FFFFFF"/>
              </a:solidFill>
            </a:endParaRPr>
          </a:p>
          <a:p>
            <a:r>
              <a:rPr lang="en-US" sz="2400" dirty="0" smtClean="0">
                <a:solidFill>
                  <a:srgbClr val="FFFFFF"/>
                </a:solidFill>
              </a:rPr>
              <a:t>This one indicates (by a blinking light) which device is being activated, but it doesn’t suck any less.</a:t>
            </a:r>
            <a:endParaRPr lang="en-US" sz="2400" dirty="0">
              <a:solidFill>
                <a:srgbClr val="FFFFFF"/>
              </a:solidFill>
            </a:endParaRPr>
          </a:p>
        </p:txBody>
      </p:sp>
    </p:spTree>
    <p:extLst>
      <p:ext uri="{BB962C8B-B14F-4D97-AF65-F5344CB8AC3E}">
        <p14:creationId xmlns:p14="http://schemas.microsoft.com/office/powerpoint/2010/main" val="29297096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atin typeface="Arial"/>
              </a:rPr>
              <a:t>CSE490jl - Autumn 2004</a:t>
            </a:r>
          </a:p>
        </p:txBody>
      </p:sp>
      <p:sp>
        <p:nvSpPr>
          <p:cNvPr id="5" name="Footer Placeholder 4"/>
          <p:cNvSpPr>
            <a:spLocks noGrp="1"/>
          </p:cNvSpPr>
          <p:nvPr>
            <p:ph type="ftr" sz="quarter" idx="11"/>
          </p:nvPr>
        </p:nvSpPr>
        <p:spPr/>
        <p:txBody>
          <a:body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p>
            <a:fld id="{010F33C1-E0E2-BF4D-AC76-44FDF8BA10AB}" type="slidenum">
              <a:rPr lang="en-US">
                <a:latin typeface="Arial"/>
              </a:rPr>
              <a:pPr/>
              <a:t>50</a:t>
            </a:fld>
            <a:endParaRPr lang="en-US">
              <a:latin typeface="Arial"/>
            </a:endParaRPr>
          </a:p>
        </p:txBody>
      </p:sp>
      <p:sp>
        <p:nvSpPr>
          <p:cNvPr id="548866" name="Rectangle 2"/>
          <p:cNvSpPr>
            <a:spLocks noGrp="1" noChangeArrowheads="1"/>
          </p:cNvSpPr>
          <p:nvPr>
            <p:ph type="title"/>
          </p:nvPr>
        </p:nvSpPr>
        <p:spPr/>
        <p:txBody>
          <a:bodyPr/>
          <a:lstStyle/>
          <a:p>
            <a:r>
              <a:rPr lang="en-US"/>
              <a:t>Severity Ratings Example</a:t>
            </a:r>
          </a:p>
        </p:txBody>
      </p:sp>
      <p:sp>
        <p:nvSpPr>
          <p:cNvPr id="548867" name="Rectangle 3"/>
          <p:cNvSpPr>
            <a:spLocks noChangeArrowheads="1"/>
          </p:cNvSpPr>
          <p:nvPr/>
        </p:nvSpPr>
        <p:spPr bwMode="auto">
          <a:xfrm>
            <a:off x="528638" y="2341563"/>
            <a:ext cx="8237537"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smtClean="0">
                <a:solidFill>
                  <a:srgbClr val="FFFFFF"/>
                </a:solidFill>
                <a:latin typeface="Arial" charset="0"/>
                <a:ea typeface="ＭＳ Ｐゴシック" charset="0"/>
              </a:rPr>
              <a:t>1. [H1-4 Consistency] [Severity 3][Fix 0] </a:t>
            </a:r>
          </a:p>
          <a:p>
            <a:pPr defTabSz="914400" eaLnBrk="0" fontAlgn="base" hangingPunct="0">
              <a:spcBef>
                <a:spcPct val="0"/>
              </a:spcBef>
              <a:spcAft>
                <a:spcPct val="0"/>
              </a:spcAft>
            </a:pPr>
            <a:endParaRPr lang="en-US" sz="2400" smtClean="0">
              <a:solidFill>
                <a:srgbClr val="FFFFFF"/>
              </a:solidFill>
              <a:latin typeface="Arial" charset="0"/>
              <a:ea typeface="ＭＳ Ｐゴシック" charset="0"/>
            </a:endParaRPr>
          </a:p>
          <a:p>
            <a:pPr defTabSz="914400" eaLnBrk="0" fontAlgn="base" hangingPunct="0">
              <a:spcBef>
                <a:spcPct val="0"/>
              </a:spcBef>
              <a:spcAft>
                <a:spcPct val="0"/>
              </a:spcAft>
            </a:pPr>
            <a:r>
              <a:rPr lang="en-US" sz="2400" smtClean="0">
                <a:solidFill>
                  <a:srgbClr val="FFFFFF"/>
                </a:solidFill>
                <a:latin typeface="Arial" charset="0"/>
                <a:ea typeface="ＭＳ Ｐゴシック" charset="0"/>
              </a:rPr>
              <a:t>The interface used the string "Save" on the first screen for saving the user's file, but used the string "Write file" on the second screen. Users may be confused by this different terminology for the same function.</a:t>
            </a:r>
            <a:r>
              <a:rPr lang="en-US" sz="2000" smtClean="0">
                <a:solidFill>
                  <a:srgbClr val="FFFFFF"/>
                </a:solidFill>
                <a:latin typeface="Arial" charset="0"/>
                <a:ea typeface="ＭＳ Ｐゴシック" charset="0"/>
              </a:rPr>
              <a:t> </a:t>
            </a:r>
          </a:p>
        </p:txBody>
      </p:sp>
    </p:spTree>
    <p:extLst>
      <p:ext uri="{BB962C8B-B14F-4D97-AF65-F5344CB8AC3E}">
        <p14:creationId xmlns:p14="http://schemas.microsoft.com/office/powerpoint/2010/main" val="2443308667"/>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 » One more…</a:t>
            </a:r>
            <a:endParaRPr lang="en-US" dirty="0"/>
          </a:p>
        </p:txBody>
      </p:sp>
      <p:pic>
        <p:nvPicPr>
          <p:cNvPr id="5" name="Content Placeholder 4" descr="reversible-fridge_o_GIFSoup.com.gif"/>
          <p:cNvPicPr>
            <a:picLocks noGrp="1" noChangeAspect="1"/>
          </p:cNvPicPr>
          <p:nvPr>
            <p:ph idx="1"/>
          </p:nvPr>
        </p:nvPicPr>
        <p:blipFill>
          <a:blip r:embed="rId3">
            <a:extLst>
              <a:ext uri="{28A0092B-C50C-407E-A947-70E740481C1C}">
                <a14:useLocalDpi xmlns:a14="http://schemas.microsoft.com/office/drawing/2010/main" val="0"/>
              </a:ext>
            </a:extLst>
          </a:blip>
          <a:srcRect l="-4548" r="-4548"/>
          <a:stretch>
            <a:fillRect/>
          </a:stretch>
        </p:blipFill>
        <p:spPr>
          <a:xfrm>
            <a:off x="-218305" y="1417638"/>
            <a:ext cx="9574534" cy="5265737"/>
          </a:xfrm>
        </p:spPr>
      </p:pic>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spTree>
    <p:extLst>
      <p:ext uri="{BB962C8B-B14F-4D97-AF65-F5344CB8AC3E}">
        <p14:creationId xmlns:p14="http://schemas.microsoft.com/office/powerpoint/2010/main" val="3455521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pic>
        <p:nvPicPr>
          <p:cNvPr id="5" name="Picture 4"/>
          <p:cNvPicPr>
            <a:picLocks noChangeAspect="1"/>
          </p:cNvPicPr>
          <p:nvPr/>
        </p:nvPicPr>
        <p:blipFill>
          <a:blip r:embed="rId3"/>
          <a:stretch>
            <a:fillRect/>
          </a:stretch>
        </p:blipFill>
        <p:spPr>
          <a:xfrm>
            <a:off x="164091" y="0"/>
            <a:ext cx="6022606" cy="6858000"/>
          </a:xfrm>
          <a:prstGeom prst="rect">
            <a:avLst/>
          </a:prstGeom>
        </p:spPr>
      </p:pic>
      <p:sp>
        <p:nvSpPr>
          <p:cNvPr id="6" name="TextBox 5"/>
          <p:cNvSpPr txBox="1"/>
          <p:nvPr/>
        </p:nvSpPr>
        <p:spPr>
          <a:xfrm>
            <a:off x="6186697" y="2745978"/>
            <a:ext cx="2818382" cy="830997"/>
          </a:xfrm>
          <a:prstGeom prst="rect">
            <a:avLst/>
          </a:prstGeom>
          <a:noFill/>
        </p:spPr>
        <p:txBody>
          <a:bodyPr wrap="square" rtlCol="0">
            <a:spAutoFit/>
          </a:bodyPr>
          <a:lstStyle/>
          <a:p>
            <a:r>
              <a:rPr lang="en-US" sz="2400" dirty="0" smtClean="0">
                <a:solidFill>
                  <a:srgbClr val="FFFFFF"/>
                </a:solidFill>
              </a:rPr>
              <a:t>Apple hates Windows users</a:t>
            </a:r>
            <a:endParaRPr lang="en-US" sz="2400" dirty="0">
              <a:solidFill>
                <a:srgbClr val="FFFFFF"/>
              </a:solidFill>
            </a:endParaRPr>
          </a:p>
        </p:txBody>
      </p:sp>
    </p:spTree>
    <p:extLst>
      <p:ext uri="{BB962C8B-B14F-4D97-AF65-F5344CB8AC3E}">
        <p14:creationId xmlns:p14="http://schemas.microsoft.com/office/powerpoint/2010/main" val="3666043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Consistency and Standards</a:t>
            </a:r>
            <a:endParaRPr lang="en-US" dirty="0"/>
          </a:p>
        </p:txBody>
      </p:sp>
      <p:sp>
        <p:nvSpPr>
          <p:cNvPr id="3" name="Content Placeholder 2"/>
          <p:cNvSpPr>
            <a:spLocks noGrp="1"/>
          </p:cNvSpPr>
          <p:nvPr>
            <p:ph idx="1"/>
          </p:nvPr>
        </p:nvSpPr>
        <p:spPr>
          <a:xfrm>
            <a:off x="457200" y="1600200"/>
            <a:ext cx="4603025" cy="4981171"/>
          </a:xfrm>
        </p:spPr>
        <p:txBody>
          <a:bodyPr>
            <a:normAutofit fontScale="92500" lnSpcReduction="10000"/>
          </a:bodyPr>
          <a:lstStyle/>
          <a:p>
            <a:r>
              <a:rPr lang="en-US" dirty="0" smtClean="0"/>
              <a:t>Principle of least surprise</a:t>
            </a:r>
          </a:p>
          <a:p>
            <a:pPr lvl="1"/>
            <a:r>
              <a:rPr lang="en-US" dirty="0" smtClean="0"/>
              <a:t>» similar things should act similarly</a:t>
            </a:r>
          </a:p>
          <a:p>
            <a:pPr lvl="1"/>
            <a:r>
              <a:rPr lang="en-US" dirty="0" smtClean="0"/>
              <a:t>» different things should look different</a:t>
            </a:r>
          </a:p>
          <a:p>
            <a:r>
              <a:rPr lang="en-US" dirty="0" smtClean="0"/>
              <a:t>Adhere to platform guidelines</a:t>
            </a:r>
          </a:p>
          <a:p>
            <a:r>
              <a:rPr lang="en-US" dirty="0" smtClean="0"/>
              <a:t>Consistent language, </a:t>
            </a:r>
            <a:r>
              <a:rPr lang="en-US" dirty="0" err="1" smtClean="0"/>
              <a:t>colour</a:t>
            </a:r>
            <a:r>
              <a:rPr lang="en-US" dirty="0" smtClean="0"/>
              <a:t>, wording, ordering</a:t>
            </a:r>
          </a:p>
          <a:p>
            <a:r>
              <a:rPr lang="en-US" dirty="0" smtClean="0"/>
              <a:t>Consistent use of input syntax</a:t>
            </a:r>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pic>
        <p:nvPicPr>
          <p:cNvPr id="9" name="Picture 8"/>
          <p:cNvPicPr>
            <a:picLocks noChangeAspect="1"/>
          </p:cNvPicPr>
          <p:nvPr/>
        </p:nvPicPr>
        <p:blipFill>
          <a:blip r:embed="rId3"/>
          <a:stretch>
            <a:fillRect/>
          </a:stretch>
        </p:blipFill>
        <p:spPr>
          <a:xfrm>
            <a:off x="5321880" y="1250845"/>
            <a:ext cx="3033558" cy="5470630"/>
          </a:xfrm>
          <a:prstGeom prst="rect">
            <a:avLst/>
          </a:prstGeom>
        </p:spPr>
      </p:pic>
    </p:spTree>
    <p:extLst>
      <p:ext uri="{BB962C8B-B14F-4D97-AF65-F5344CB8AC3E}">
        <p14:creationId xmlns:p14="http://schemas.microsoft.com/office/powerpoint/2010/main" val="971901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Predictability</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grpSp>
        <p:nvGrpSpPr>
          <p:cNvPr id="5" name="Group 4"/>
          <p:cNvGrpSpPr>
            <a:grpSpLocks/>
          </p:cNvGrpSpPr>
          <p:nvPr/>
        </p:nvGrpSpPr>
        <p:grpSpPr bwMode="auto">
          <a:xfrm>
            <a:off x="307846" y="1417638"/>
            <a:ext cx="8378954" cy="4802187"/>
            <a:chOff x="432" y="1056"/>
            <a:chExt cx="5040" cy="2725"/>
          </a:xfrm>
        </p:grpSpPr>
        <p:pic>
          <p:nvPicPr>
            <p:cNvPr id="6" name="Picture 5" descr="inconsistency-V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 y="1056"/>
              <a:ext cx="2400" cy="13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nconsistency-V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1056"/>
              <a:ext cx="2400" cy="1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nconsistency-VB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2448"/>
              <a:ext cx="2399" cy="1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nconsistency-VB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2448"/>
              <a:ext cx="2400" cy="13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44157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Summer HCI">
  <a:themeElements>
    <a:clrScheme name="2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fontScheme name="2_Summer HCI">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2_Summer HC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ummer HC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ummer HC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ummer HC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ummer HC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ummer HC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ummer HC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Summer HCI 8">
        <a:dk1>
          <a:srgbClr val="808080"/>
        </a:dk1>
        <a:lt1>
          <a:srgbClr val="FFFFFF"/>
        </a:lt1>
        <a:dk2>
          <a:srgbClr val="A94E31"/>
        </a:dk2>
        <a:lt2>
          <a:srgbClr val="FFFFFF"/>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2_Summer HCI 9">
        <a:dk1>
          <a:srgbClr val="808080"/>
        </a:dk1>
        <a:lt1>
          <a:srgbClr val="FFFFFF"/>
        </a:lt1>
        <a:dk2>
          <a:srgbClr val="A94E31"/>
        </a:dk2>
        <a:lt2>
          <a:srgbClr val="3E6C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2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1-introduction</Template>
  <TotalTime>13946</TotalTime>
  <Words>4496</Words>
  <Application>Microsoft Office PowerPoint</Application>
  <PresentationFormat>On-screen Show (4:3)</PresentationFormat>
  <Paragraphs>601</Paragraphs>
  <Slides>50</Slides>
  <Notes>36</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1-introduction</vt:lpstr>
      <vt:lpstr>2_Summer HCI</vt:lpstr>
      <vt:lpstr>PowerPoint Presentation</vt:lpstr>
      <vt:lpstr>Heuristic Evaluation 2</vt:lpstr>
      <vt:lpstr>Last time, I guffed “modes” a bit</vt:lpstr>
      <vt:lpstr>PowerPoint Presentation</vt:lpstr>
      <vt:lpstr>Modes » No one remembers what mode they’re in</vt:lpstr>
      <vt:lpstr>Modes » One more…</vt:lpstr>
      <vt:lpstr>PowerPoint Presentation</vt:lpstr>
      <vt:lpstr>4 Consistency and Standards</vt:lpstr>
      <vt:lpstr>Goal: Predictability</vt:lpstr>
      <vt:lpstr>Types of Consistency</vt:lpstr>
      <vt:lpstr>Drives me nuts every time I try to play my bill</vt:lpstr>
      <vt:lpstr>4 Consistency and Standards</vt:lpstr>
      <vt:lpstr>PowerPoint Presentation</vt:lpstr>
      <vt:lpstr>5 Help users recognize, diagnose, and recover from errors</vt:lpstr>
      <vt:lpstr>PowerPoint Presentation</vt:lpstr>
      <vt:lpstr>PowerPoint Presentation</vt:lpstr>
      <vt:lpstr>PowerPoint Presentation</vt:lpstr>
      <vt:lpstr>PowerPoint Presentation</vt:lpstr>
      <vt:lpstr>Be polite even when you’re coding for yourself…</vt:lpstr>
      <vt:lpstr>PowerPoint Presentation</vt:lpstr>
      <vt:lpstr>5 Help users recognize, diagnose, and recover from errors</vt:lpstr>
      <vt:lpstr>Tony’s Password Creation Protocol</vt:lpstr>
      <vt:lpstr>PowerPoint Presentation</vt:lpstr>
      <vt:lpstr>PowerPoint Presentation</vt:lpstr>
      <vt:lpstr>PowerPoint Presentation</vt:lpstr>
      <vt:lpstr>6 Error Prevention</vt:lpstr>
      <vt:lpstr>Prevention techniques (on the small)</vt:lpstr>
      <vt:lpstr>Error Types</vt:lpstr>
      <vt:lpstr>Slips (and lapses)</vt:lpstr>
      <vt:lpstr>Slips (and lapses)</vt:lpstr>
      <vt:lpstr>Slips (and lapses)</vt:lpstr>
      <vt:lpstr>Preventing Capture and Description Slips</vt:lpstr>
      <vt:lpstr>What do you think of this redesign?</vt:lpstr>
      <vt:lpstr>Preventing Mode Errors</vt:lpstr>
      <vt:lpstr>Avoiding Lapses</vt:lpstr>
      <vt:lpstr>Confirmation Dialogs</vt:lpstr>
      <vt:lpstr>6 Error Prevention</vt:lpstr>
      <vt:lpstr>PowerPoint Presentation</vt:lpstr>
      <vt:lpstr>7 Recognition rather than recall</vt:lpstr>
      <vt:lpstr>8 Aesthetic and minimalist design</vt:lpstr>
      <vt:lpstr>9 Flexibility and efficiency of use</vt:lpstr>
      <vt:lpstr>10 Help and documentation</vt:lpstr>
      <vt:lpstr>Phases of Heuristic Evaluation</vt:lpstr>
      <vt:lpstr>How to Perform Evaluation</vt:lpstr>
      <vt:lpstr>Examples</vt:lpstr>
      <vt:lpstr>How to Perform H. Evaluation</vt:lpstr>
      <vt:lpstr>Severity Rating</vt:lpstr>
      <vt:lpstr>Severity Ratings (cont.)</vt:lpstr>
      <vt:lpstr>Debriefing</vt:lpstr>
      <vt:lpstr>Severity Ratings Example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people not like us</dc:title>
  <dc:creator>Tony</dc:creator>
  <cp:lastModifiedBy>Tony</cp:lastModifiedBy>
  <cp:revision>102</cp:revision>
  <dcterms:created xsi:type="dcterms:W3CDTF">2012-08-20T05:23:43Z</dcterms:created>
  <dcterms:modified xsi:type="dcterms:W3CDTF">2012-10-25T23:21:49Z</dcterms:modified>
</cp:coreProperties>
</file>