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75" r:id="rId15"/>
    <p:sldId id="271" r:id="rId16"/>
    <p:sldId id="272" r:id="rId17"/>
    <p:sldId id="273" r:id="rId18"/>
    <p:sldId id="274" r:id="rId19"/>
    <p:sldId id="276" r:id="rId20"/>
    <p:sldId id="278" r:id="rId21"/>
    <p:sldId id="279" r:id="rId22"/>
    <p:sldId id="281" r:id="rId23"/>
    <p:sldId id="280" r:id="rId24"/>
    <p:sldId id="282" r:id="rId25"/>
    <p:sldId id="269" r:id="rId26"/>
    <p:sldId id="270" r:id="rId27"/>
    <p:sldId id="286" r:id="rId28"/>
    <p:sldId id="287" r:id="rId29"/>
    <p:sldId id="288" r:id="rId30"/>
    <p:sldId id="289" r:id="rId31"/>
    <p:sldId id="290" r:id="rId32"/>
    <p:sldId id="291" r:id="rId33"/>
    <p:sldId id="292" r:id="rId34"/>
    <p:sldId id="293" r:id="rId35"/>
    <p:sldId id="283" r:id="rId36"/>
    <p:sldId id="294" r:id="rId37"/>
    <p:sldId id="295" r:id="rId38"/>
    <p:sldId id="297" r:id="rId39"/>
    <p:sldId id="29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42" autoAdjust="0"/>
  </p:normalViewPr>
  <p:slideViewPr>
    <p:cSldViewPr snapToGrid="0" snapToObjects="1">
      <p:cViewPr varScale="1">
        <p:scale>
          <a:sx n="66" d="100"/>
          <a:sy n="66" d="100"/>
        </p:scale>
        <p:origin x="-1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23-10-12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23-10-12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okcancel.com</a:t>
            </a:r>
            <a:r>
              <a:rPr lang="en-US" dirty="0" smtClean="0"/>
              <a:t>/comic/4.html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259548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baseline="0" dirty="0" smtClean="0"/>
              <a:t> up </a:t>
            </a:r>
            <a:r>
              <a:rPr lang="en-US" baseline="0" dirty="0" err="1" smtClean="0"/>
              <a:t>wget</a:t>
            </a:r>
            <a:r>
              <a:rPr lang="en-US" baseline="0" dirty="0" smtClean="0"/>
              <a:t>, show that it has a lot of options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360633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www.jensroesner.de</a:t>
            </a:r>
            <a:r>
              <a:rPr lang="en-US" dirty="0" smtClean="0"/>
              <a:t>/</a:t>
            </a:r>
            <a:r>
              <a:rPr lang="en-US" dirty="0" err="1" smtClean="0"/>
              <a:t>wgetgui</a:t>
            </a:r>
            <a:r>
              <a:rPr lang="en-US" dirty="0" smtClean="0"/>
              <a:t>/</a:t>
            </a:r>
          </a:p>
          <a:p>
            <a:endParaRPr lang="en-US" dirty="0" smtClean="0"/>
          </a:p>
          <a:p>
            <a:r>
              <a:rPr lang="en-US" dirty="0" smtClean="0"/>
              <a:t>Would</a:t>
            </a:r>
            <a:r>
              <a:rPr lang="en-US" baseline="0" dirty="0" smtClean="0"/>
              <a:t> you run a study on this?</a:t>
            </a:r>
          </a:p>
          <a:p>
            <a:r>
              <a:rPr lang="en-US" baseline="0" dirty="0" smtClean="0"/>
              <a:t>What are you hoping to find?</a:t>
            </a:r>
          </a:p>
          <a:p>
            <a:r>
              <a:rPr lang="en-US" baseline="0" dirty="0" smtClean="0"/>
              <a:t>What would you do?</a:t>
            </a:r>
          </a:p>
          <a:p>
            <a:r>
              <a:rPr lang="en-US" baseline="0" dirty="0" smtClean="0"/>
              <a:t>What’s wrong with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384619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improve things?</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309534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Caveat:</a:t>
            </a:r>
            <a:r>
              <a:rPr lang="en-US" baseline="0" dirty="0" smtClean="0"/>
              <a:t> designing your interface according to these design principles/heuristics also allows you to avoid common design pitfalls.</a:t>
            </a:r>
          </a:p>
          <a:p>
            <a:endParaRPr lang="en-US" baseline="0" dirty="0" smtClean="0"/>
          </a:p>
          <a:p>
            <a:r>
              <a:rPr lang="en-US" dirty="0" smtClean="0"/>
              <a:t>Designers</a:t>
            </a:r>
            <a:r>
              <a:rPr lang="en-US" baseline="0" dirty="0" smtClean="0"/>
              <a:t> eventually “ingrain” these ideas in their design, but problems still arise. You’ll see how</a:t>
            </a:r>
          </a:p>
          <a:p>
            <a:endParaRPr lang="en-US" baseline="0" dirty="0" smtClean="0"/>
          </a:p>
          <a:p>
            <a:r>
              <a:rPr lang="en-US" baseline="0" dirty="0" smtClean="0"/>
              <a:t>You can do this on working UI or on sketches</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4276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thedailywtf.com</a:t>
            </a:r>
            <a:r>
              <a:rPr lang="en-US" dirty="0" smtClean="0"/>
              <a:t>/Articles/Numerically-</a:t>
            </a:r>
            <a:r>
              <a:rPr lang="en-US" dirty="0" err="1" smtClean="0"/>
              <a:t>Nonnumeric.aspx</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35</a:t>
            </a:fld>
            <a:endParaRPr lang="en-US"/>
          </a:p>
        </p:txBody>
      </p:sp>
    </p:spTree>
    <p:extLst>
      <p:ext uri="{BB962C8B-B14F-4D97-AF65-F5344CB8AC3E}">
        <p14:creationId xmlns:p14="http://schemas.microsoft.com/office/powerpoint/2010/main" val="229728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interfaces are </a:t>
            </a:r>
            <a:r>
              <a:rPr lang="en-US" dirty="0" err="1" smtClean="0"/>
              <a:t>explorable</a:t>
            </a:r>
            <a:r>
              <a:rPr lang="en-US" dirty="0" smtClean="0"/>
              <a:t>. One way users learn is by exploring: poking around an interface, trying things out. An interface should encourage this kind of exploration, not only by making things more visible, but also by making the consequences of errors less severe. For example, users navigating around a 3D world or a complex web site can easily get lost; give them an easy, obvious way to get back to some “home”, or default view. Users should be able to explore the interface without fear of being trapped in a corner.</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37</a:t>
            </a:fld>
            <a:endParaRPr lang="en-US"/>
          </a:p>
        </p:txBody>
      </p:sp>
    </p:spTree>
    <p:extLst>
      <p:ext uri="{BB962C8B-B14F-4D97-AF65-F5344CB8AC3E}">
        <p14:creationId xmlns:p14="http://schemas.microsoft.com/office/powerpoint/2010/main" val="270889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kind of user control is a veto — the ability to cancel an operation, even if it was something they asked for. Users should not be trapped by the interface. Long operations should not only have a progress bar, but a Cancel button too. Likewise, every dialog box should have a Cancel button. Where is it in this </a:t>
            </a:r>
            <a:r>
              <a:rPr lang="en-US" dirty="0" err="1" smtClean="0"/>
              <a:t>CuteFTP</a:t>
            </a:r>
            <a:r>
              <a:rPr lang="en-US" dirty="0" smtClean="0"/>
              <a:t> dialog box on the bottom? As a user of this dialog, would you feel like you’re in control?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38</a:t>
            </a:fld>
            <a:endParaRPr lang="en-US"/>
          </a:p>
        </p:txBody>
      </p:sp>
    </p:spTree>
    <p:extLst>
      <p:ext uri="{BB962C8B-B14F-4D97-AF65-F5344CB8AC3E}">
        <p14:creationId xmlns:p14="http://schemas.microsoft.com/office/powerpoint/2010/main" val="270889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 little further at who controls the dialog between the user and the system. (Here, dialog means the general pattern of back-and-forth communication between the user and the interface, as if the user and the system are having a conversation. A dialog box is a specific kind of window, a design pattern used in a dialog. We often say dialog as a shorthand for dialog box, but hopefully the distinction will be obvious from context.) We’ll contrast two patterns. The wizard design pattern is a familiar pattern for improving the learnability of a complex interaction, by structuring it as a step-by-step process, with each step in a dialog. Wizards are the conventional pattern for software installation. In a wizard, the system controls the dialog — it dictates the steps, the ordering of the steps, and what it asks for at each step. Imagine a travel agent who’s asking you a series of questions, and refuses to listen to what you say if it’s not relevant to the question they asked. That’s a wizard. Contrast that with the center stage pattern, which lays out data objects in the main section of the window, and gives the user a set of tools for operating on the objects. In this case, the user controls the dialog, deciding which objects to select and which tools to pick up. Wizards clearly restrict the user’s freedom, but for complex, infrequently-done tasks (like installation), the tradeoff is often worth it. Note, however, that a good wizard has two key features: a Back button (for backing out of errors) and a Cancel button (for vetoing the operation entirely). So even though the wizard pattern puts the system in control of the details, the user still has supervisory control.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39</a:t>
            </a:fld>
            <a:endParaRPr lang="en-US"/>
          </a:p>
        </p:txBody>
      </p:sp>
    </p:spTree>
    <p:extLst>
      <p:ext uri="{BB962C8B-B14F-4D97-AF65-F5344CB8AC3E}">
        <p14:creationId xmlns:p14="http://schemas.microsoft.com/office/powerpoint/2010/main" val="270889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23-10-12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23-10-12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23-10-12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23-10-12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23-10-12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23-10-12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23-10-12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23-10-12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23-10-12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23-10-12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23-10-12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23-10-12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6" name="Picture 5"/>
          <p:cNvPicPr>
            <a:picLocks noChangeAspect="1"/>
          </p:cNvPicPr>
          <p:nvPr/>
        </p:nvPicPr>
        <p:blipFill>
          <a:blip r:embed="rId3"/>
          <a:stretch>
            <a:fillRect/>
          </a:stretch>
        </p:blipFill>
        <p:spPr>
          <a:xfrm>
            <a:off x="0" y="1041400"/>
            <a:ext cx="9144000" cy="4759890"/>
          </a:xfrm>
          <a:prstGeom prst="rect">
            <a:avLst/>
          </a:prstGeom>
        </p:spPr>
      </p:pic>
      <p:sp>
        <p:nvSpPr>
          <p:cNvPr id="8" name="Title 1"/>
          <p:cNvSpPr txBox="1">
            <a:spLocks/>
          </p:cNvSpPr>
          <p:nvPr/>
        </p:nvSpPr>
        <p:spPr>
          <a:xfrm>
            <a:off x="457200" y="6295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bg1"/>
                </a:solidFill>
                <a:latin typeface="+mj-lt"/>
                <a:ea typeface="+mj-ea"/>
                <a:cs typeface="+mj-cs"/>
              </a:defRPr>
            </a:lvl1pPr>
          </a:lstStyle>
          <a:p>
            <a:r>
              <a:rPr lang="en-US" smtClean="0"/>
              <a:t>Everyone’s a designer…</a:t>
            </a:r>
            <a:endParaRPr lang="en-US" dirty="0"/>
          </a:p>
        </p:txBody>
      </p:sp>
    </p:spTree>
    <p:extLst>
      <p:ext uri="{BB962C8B-B14F-4D97-AF65-F5344CB8AC3E}">
        <p14:creationId xmlns:p14="http://schemas.microsoft.com/office/powerpoint/2010/main" val="420338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efine: heuristic</a:t>
            </a:r>
            <a:endParaRPr lang="en-US" dirty="0"/>
          </a:p>
        </p:txBody>
      </p:sp>
      <p:sp>
        <p:nvSpPr>
          <p:cNvPr id="3" name="Content Placeholder 2"/>
          <p:cNvSpPr>
            <a:spLocks noGrp="1"/>
          </p:cNvSpPr>
          <p:nvPr>
            <p:ph idx="1"/>
          </p:nvPr>
        </p:nvSpPr>
        <p:spPr/>
        <p:txBody>
          <a:bodyPr/>
          <a:lstStyle/>
          <a:p>
            <a:r>
              <a:rPr lang="en-US" dirty="0"/>
              <a:t>a</a:t>
            </a:r>
            <a:r>
              <a:rPr lang="en-US" dirty="0" smtClean="0"/>
              <a:t> heuristic is a rule of thumb—a principle that is a shortcut for solving a problem or making decisions</a:t>
            </a:r>
          </a:p>
          <a:p>
            <a:pPr lvl="1"/>
            <a:r>
              <a:rPr lang="en-US" dirty="0" smtClean="0"/>
              <a:t>» never chase after a bus, another one is coming…</a:t>
            </a:r>
          </a:p>
          <a:p>
            <a:pPr lvl="1"/>
            <a:r>
              <a:rPr lang="en-US" dirty="0" smtClean="0"/>
              <a:t>» stuck in traffic: car in the lane next to me passed me </a:t>
            </a:r>
            <a:r>
              <a:rPr lang="en-US" dirty="0" smtClean="0">
                <a:sym typeface="Wingdings"/>
              </a:rPr>
              <a:t> that lane must be moving faster</a:t>
            </a:r>
          </a:p>
          <a:p>
            <a:endParaRPr lang="en-US" dirty="0">
              <a:sym typeface="Wingdings"/>
            </a:endParaRPr>
          </a:p>
          <a:p>
            <a:r>
              <a:rPr lang="en-US" dirty="0">
                <a:sym typeface="Wingdings"/>
              </a:rPr>
              <a:t>n</a:t>
            </a:r>
            <a:r>
              <a:rPr lang="en-US" dirty="0" smtClean="0">
                <a:sym typeface="Wingdings"/>
              </a:rPr>
              <a:t>ot always right/true, but cognitive shortcuts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dirty="0"/>
          </a:p>
        </p:txBody>
      </p:sp>
    </p:spTree>
    <p:extLst>
      <p:ext uri="{BB962C8B-B14F-4D97-AF65-F5344CB8AC3E}">
        <p14:creationId xmlns:p14="http://schemas.microsoft.com/office/powerpoint/2010/main" val="323706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Heuristics</a:t>
            </a:r>
            <a:endParaRPr lang="en-US" dirty="0"/>
          </a:p>
        </p:txBody>
      </p:sp>
      <p:sp>
        <p:nvSpPr>
          <p:cNvPr id="3" name="Content Placeholder 2"/>
          <p:cNvSpPr>
            <a:spLocks noGrp="1"/>
          </p:cNvSpPr>
          <p:nvPr>
            <p:ph idx="1"/>
          </p:nvPr>
        </p:nvSpPr>
        <p:spPr/>
        <p:txBody>
          <a:bodyPr>
            <a:normAutofit lnSpcReduction="10000"/>
          </a:bodyPr>
          <a:lstStyle/>
          <a:p>
            <a:r>
              <a:rPr lang="en-US" dirty="0" smtClean="0"/>
              <a:t>Broad usability statements that can guide a developer’s design efforts</a:t>
            </a:r>
          </a:p>
          <a:p>
            <a:endParaRPr lang="en-US" dirty="0"/>
          </a:p>
          <a:p>
            <a:r>
              <a:rPr lang="en-US" dirty="0" smtClean="0"/>
              <a:t>Derived from common design problems across many systems</a:t>
            </a:r>
          </a:p>
          <a:p>
            <a:endParaRPr lang="en-US" dirty="0"/>
          </a:p>
          <a:p>
            <a:r>
              <a:rPr lang="en-US" dirty="0" smtClean="0"/>
              <a:t>Several researchers and practitioners have developed different sets of heuristics (e.g. domain specific)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276841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Evaluation: 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Minimalist approach</a:t>
            </a:r>
          </a:p>
          <a:p>
            <a:pPr lvl="1"/>
            <a:r>
              <a:rPr lang="en-US" dirty="0" smtClean="0"/>
              <a:t>» a few guidelines identify many common usability problems</a:t>
            </a:r>
          </a:p>
          <a:p>
            <a:pPr lvl="1"/>
            <a:r>
              <a:rPr lang="en-US" dirty="0" smtClean="0"/>
              <a:t>» easily remembered, easily applied with modest effort</a:t>
            </a:r>
          </a:p>
          <a:p>
            <a:r>
              <a:rPr lang="en-US" dirty="0" smtClean="0"/>
              <a:t>“Discount” usability engineering</a:t>
            </a:r>
          </a:p>
          <a:p>
            <a:pPr lvl="1"/>
            <a:r>
              <a:rPr lang="en-US" dirty="0" smtClean="0"/>
              <a:t>» end users not required</a:t>
            </a:r>
          </a:p>
          <a:p>
            <a:pPr lvl="1"/>
            <a:r>
              <a:rPr lang="en-US" dirty="0" smtClean="0"/>
              <a:t>» cheap and fast</a:t>
            </a:r>
          </a:p>
          <a:p>
            <a:pPr lvl="1"/>
            <a:r>
              <a:rPr lang="en-US" dirty="0" smtClean="0"/>
              <a:t>» can be done by usability experts as well as end users</a:t>
            </a:r>
          </a:p>
          <a:p>
            <a:pPr lvl="1"/>
            <a:r>
              <a:rPr lang="en-US" dirty="0" smtClean="0"/>
              <a:t>» provides common evaluation template (to evaluate across systems)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43246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Heuristic Evaluation: Disadvantages</a:t>
            </a:r>
            <a:endParaRPr lang="en-US" dirty="0"/>
          </a:p>
        </p:txBody>
      </p:sp>
      <p:sp>
        <p:nvSpPr>
          <p:cNvPr id="3" name="Content Placeholder 2"/>
          <p:cNvSpPr>
            <a:spLocks noGrp="1"/>
          </p:cNvSpPr>
          <p:nvPr>
            <p:ph idx="1"/>
          </p:nvPr>
        </p:nvSpPr>
        <p:spPr/>
        <p:txBody>
          <a:bodyPr>
            <a:normAutofit/>
          </a:bodyPr>
          <a:lstStyle/>
          <a:p>
            <a:r>
              <a:rPr lang="en-US" dirty="0" smtClean="0"/>
              <a:t>Principles are general</a:t>
            </a:r>
          </a:p>
          <a:p>
            <a:pPr lvl="1"/>
            <a:r>
              <a:rPr lang="en-US" dirty="0" smtClean="0"/>
              <a:t>» not a simple checklist</a:t>
            </a:r>
          </a:p>
          <a:p>
            <a:pPr lvl="1"/>
            <a:r>
              <a:rPr lang="en-US" dirty="0" smtClean="0"/>
              <a:t>» subtleties involved in use</a:t>
            </a:r>
          </a:p>
          <a:p>
            <a:pPr lvl="1"/>
            <a:r>
              <a:rPr lang="en-US" dirty="0" smtClean="0"/>
              <a:t>» you may actually have the wrong design altogether – e.g. who downloads webpages any more?</a:t>
            </a:r>
            <a:endParaRPr lang="en-US" dirty="0"/>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extLst>
      <p:ext uri="{BB962C8B-B14F-4D97-AF65-F5344CB8AC3E}">
        <p14:creationId xmlns:p14="http://schemas.microsoft.com/office/powerpoint/2010/main" val="19001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5" name="Picture 4"/>
          <p:cNvPicPr>
            <a:picLocks noChangeAspect="1"/>
          </p:cNvPicPr>
          <p:nvPr/>
        </p:nvPicPr>
        <p:blipFill>
          <a:blip r:embed="rId2"/>
          <a:stretch>
            <a:fillRect/>
          </a:stretch>
        </p:blipFill>
        <p:spPr>
          <a:xfrm>
            <a:off x="0" y="787400"/>
            <a:ext cx="9144000" cy="5273885"/>
          </a:xfrm>
          <a:prstGeom prst="rect">
            <a:avLst/>
          </a:prstGeom>
        </p:spPr>
      </p:pic>
    </p:spTree>
    <p:extLst>
      <p:ext uri="{BB962C8B-B14F-4D97-AF65-F5344CB8AC3E}">
        <p14:creationId xmlns:p14="http://schemas.microsoft.com/office/powerpoint/2010/main" val="323919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4"/>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31718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5" name="Picture 4"/>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119014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4"/>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183552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Visibility of System Status</a:t>
            </a:r>
            <a:endParaRPr lang="en-US" dirty="0"/>
          </a:p>
        </p:txBody>
      </p:sp>
      <p:sp>
        <p:nvSpPr>
          <p:cNvPr id="3" name="Content Placeholder 2"/>
          <p:cNvSpPr>
            <a:spLocks noGrp="1"/>
          </p:cNvSpPr>
          <p:nvPr>
            <p:ph idx="1"/>
          </p:nvPr>
        </p:nvSpPr>
        <p:spPr/>
        <p:txBody>
          <a:bodyPr/>
          <a:lstStyle/>
          <a:p>
            <a:r>
              <a:rPr lang="en-US" dirty="0" smtClean="0"/>
              <a:t>Keep users informed about what is going on</a:t>
            </a:r>
          </a:p>
          <a:p>
            <a:r>
              <a:rPr lang="en-US" dirty="0" smtClean="0"/>
              <a:t>Feedback should be appropriate (from the perspective of the user)</a:t>
            </a:r>
          </a:p>
          <a:p>
            <a:r>
              <a:rPr lang="en-US" dirty="0" smtClean="0"/>
              <a:t>Feedback should be timely</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8459645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Visibility of System Status</a:t>
            </a:r>
            <a:endParaRPr lang="en-US" dirty="0"/>
          </a:p>
        </p:txBody>
      </p:sp>
      <p:sp>
        <p:nvSpPr>
          <p:cNvPr id="3" name="Content Placeholder 2"/>
          <p:cNvSpPr>
            <a:spLocks noGrp="1"/>
          </p:cNvSpPr>
          <p:nvPr>
            <p:ph idx="1"/>
          </p:nvPr>
        </p:nvSpPr>
        <p:spPr>
          <a:xfrm>
            <a:off x="457200" y="2732616"/>
            <a:ext cx="8229600" cy="3393547"/>
          </a:xfrm>
        </p:spPr>
        <p:txBody>
          <a:bodyPr/>
          <a:lstStyle/>
          <a:p>
            <a:r>
              <a:rPr lang="en-US" dirty="0">
                <a:solidFill>
                  <a:schemeClr val="bg1"/>
                </a:solidFill>
              </a:rPr>
              <a:t>example: pay attention to response time </a:t>
            </a:r>
          </a:p>
          <a:p>
            <a:pPr lvl="1"/>
            <a:r>
              <a:rPr lang="en-US" dirty="0">
                <a:solidFill>
                  <a:schemeClr val="bg1"/>
                </a:solidFill>
              </a:rPr>
              <a:t>0.1 sec: no special indicators needed, why? </a:t>
            </a:r>
          </a:p>
          <a:p>
            <a:pPr lvl="1"/>
            <a:r>
              <a:rPr lang="en-US" dirty="0">
                <a:solidFill>
                  <a:schemeClr val="bg1"/>
                </a:solidFill>
              </a:rPr>
              <a:t>1.0 sec: user tends to lose track of data </a:t>
            </a:r>
          </a:p>
          <a:p>
            <a:pPr lvl="1"/>
            <a:r>
              <a:rPr lang="en-US" dirty="0">
                <a:solidFill>
                  <a:schemeClr val="bg1"/>
                </a:solidFill>
              </a:rPr>
              <a:t>10 sec: max. duration if user to stay focused on action </a:t>
            </a:r>
          </a:p>
          <a:p>
            <a:pPr lvl="1"/>
            <a:r>
              <a:rPr lang="en-US" dirty="0">
                <a:solidFill>
                  <a:schemeClr val="bg1"/>
                </a:solidFill>
              </a:rPr>
              <a:t>for longer delays, use percent-done progress bars </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dirty="0"/>
          </a:p>
        </p:txBody>
      </p:sp>
      <p:grpSp>
        <p:nvGrpSpPr>
          <p:cNvPr id="6" name="Group 7"/>
          <p:cNvGrpSpPr>
            <a:grpSpLocks/>
          </p:cNvGrpSpPr>
          <p:nvPr/>
        </p:nvGrpSpPr>
        <p:grpSpPr bwMode="auto">
          <a:xfrm>
            <a:off x="874651" y="1417638"/>
            <a:ext cx="6616700" cy="1158875"/>
            <a:chOff x="864" y="1018"/>
            <a:chExt cx="4168" cy="730"/>
          </a:xfrm>
        </p:grpSpPr>
        <p:pic>
          <p:nvPicPr>
            <p:cNvPr id="7" name="Picture 8" descr="pro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056"/>
              <a:ext cx="4168" cy="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2407" y="1018"/>
              <a:ext cx="2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dirty="0">
                  <a:latin typeface="Arial Narrow" charset="0"/>
                </a:rPr>
                <a:t>searching database for matches</a:t>
              </a:r>
              <a:endParaRPr lang="en-US" dirty="0"/>
            </a:p>
          </p:txBody>
        </p:sp>
      </p:grpSp>
    </p:spTree>
    <p:extLst>
      <p:ext uri="{BB962C8B-B14F-4D97-AF65-F5344CB8AC3E}">
        <p14:creationId xmlns:p14="http://schemas.microsoft.com/office/powerpoint/2010/main" val="1520485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Heuristic Evaluation</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a:t>
            </a:r>
            <a:r>
              <a:rPr lang="en-US" dirty="0" smtClean="0">
                <a:solidFill>
                  <a:srgbClr val="D9D9D9"/>
                </a:solidFill>
              </a:rPr>
              <a:t>to Robert C Miller, James </a:t>
            </a:r>
            <a:r>
              <a:rPr lang="en-US" dirty="0" err="1" smtClean="0">
                <a:solidFill>
                  <a:srgbClr val="D9D9D9"/>
                </a:solidFill>
              </a:rPr>
              <a:t>Landay</a:t>
            </a:r>
            <a:r>
              <a:rPr lang="en-US" dirty="0" smtClean="0">
                <a:solidFill>
                  <a:srgbClr val="D9D9D9"/>
                </a:solidFill>
              </a:rPr>
              <a:t>, Saul </a:t>
            </a:r>
            <a:r>
              <a:rPr lang="en-US" dirty="0" smtClean="0">
                <a:solidFill>
                  <a:srgbClr val="D9D9D9"/>
                </a:solidFill>
              </a:rPr>
              <a:t>Greenberg and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6" name="Picture 5"/>
          <p:cNvPicPr>
            <a:picLocks noChangeAspect="1"/>
          </p:cNvPicPr>
          <p:nvPr/>
        </p:nvPicPr>
        <p:blipFill>
          <a:blip r:embed="rId2"/>
          <a:stretch>
            <a:fillRect/>
          </a:stretch>
        </p:blipFill>
        <p:spPr>
          <a:xfrm>
            <a:off x="0" y="406400"/>
            <a:ext cx="9144000" cy="6041779"/>
          </a:xfrm>
          <a:prstGeom prst="rect">
            <a:avLst/>
          </a:prstGeom>
        </p:spPr>
      </p:pic>
    </p:spTree>
    <p:extLst>
      <p:ext uri="{BB962C8B-B14F-4D97-AF65-F5344CB8AC3E}">
        <p14:creationId xmlns:p14="http://schemas.microsoft.com/office/powerpoint/2010/main" val="182324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6" name="Picture 5"/>
          <p:cNvPicPr>
            <a:picLocks noChangeAspect="1"/>
          </p:cNvPicPr>
          <p:nvPr/>
        </p:nvPicPr>
        <p:blipFill>
          <a:blip r:embed="rId2"/>
          <a:stretch>
            <a:fillRect/>
          </a:stretch>
        </p:blipFill>
        <p:spPr>
          <a:xfrm>
            <a:off x="0" y="406400"/>
            <a:ext cx="9144000" cy="6041779"/>
          </a:xfrm>
          <a:prstGeom prst="rect">
            <a:avLst/>
          </a:prstGeom>
        </p:spPr>
      </p:pic>
      <p:pic>
        <p:nvPicPr>
          <p:cNvPr id="5" name="Picture 4"/>
          <p:cNvPicPr>
            <a:picLocks noChangeAspect="1"/>
          </p:cNvPicPr>
          <p:nvPr/>
        </p:nvPicPr>
        <p:blipFill>
          <a:blip r:embed="rId3"/>
          <a:stretch>
            <a:fillRect/>
          </a:stretch>
        </p:blipFill>
        <p:spPr>
          <a:xfrm>
            <a:off x="2603500" y="1879600"/>
            <a:ext cx="3924300" cy="3098800"/>
          </a:xfrm>
          <a:prstGeom prst="rect">
            <a:avLst/>
          </a:prstGeom>
        </p:spPr>
      </p:pic>
    </p:spTree>
    <p:extLst>
      <p:ext uri="{BB962C8B-B14F-4D97-AF65-F5344CB8AC3E}">
        <p14:creationId xmlns:p14="http://schemas.microsoft.com/office/powerpoint/2010/main" val="152604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5" name="Picture 4"/>
          <p:cNvPicPr>
            <a:picLocks noChangeAspect="1"/>
          </p:cNvPicPr>
          <p:nvPr/>
        </p:nvPicPr>
        <p:blipFill>
          <a:blip r:embed="rId2"/>
          <a:stretch>
            <a:fillRect/>
          </a:stretch>
        </p:blipFill>
        <p:spPr>
          <a:xfrm>
            <a:off x="393651" y="1968524"/>
            <a:ext cx="8512509" cy="3026670"/>
          </a:xfrm>
          <a:prstGeom prst="rect">
            <a:avLst/>
          </a:prstGeom>
        </p:spPr>
      </p:pic>
    </p:spTree>
    <p:extLst>
      <p:ext uri="{BB962C8B-B14F-4D97-AF65-F5344CB8AC3E}">
        <p14:creationId xmlns:p14="http://schemas.microsoft.com/office/powerpoint/2010/main" val="111488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pic>
        <p:nvPicPr>
          <p:cNvPr id="5" name="Picture 4"/>
          <p:cNvPicPr>
            <a:picLocks noChangeAspect="1"/>
          </p:cNvPicPr>
          <p:nvPr/>
        </p:nvPicPr>
        <p:blipFill>
          <a:blip r:embed="rId2"/>
          <a:stretch>
            <a:fillRect/>
          </a:stretch>
        </p:blipFill>
        <p:spPr>
          <a:xfrm>
            <a:off x="0" y="0"/>
            <a:ext cx="10665358" cy="5254026"/>
          </a:xfrm>
          <a:prstGeom prst="rect">
            <a:avLst/>
          </a:prstGeom>
        </p:spPr>
      </p:pic>
    </p:spTree>
    <p:extLst>
      <p:ext uri="{BB962C8B-B14F-4D97-AF65-F5344CB8AC3E}">
        <p14:creationId xmlns:p14="http://schemas.microsoft.com/office/powerpoint/2010/main" val="120723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pic>
        <p:nvPicPr>
          <p:cNvPr id="5" name="Picture 4"/>
          <p:cNvPicPr>
            <a:picLocks noChangeAspect="1"/>
          </p:cNvPicPr>
          <p:nvPr/>
        </p:nvPicPr>
        <p:blipFill>
          <a:blip r:embed="rId2"/>
          <a:stretch>
            <a:fillRect/>
          </a:stretch>
        </p:blipFill>
        <p:spPr>
          <a:xfrm>
            <a:off x="0" y="0"/>
            <a:ext cx="9144000" cy="4506686"/>
          </a:xfrm>
          <a:prstGeom prst="rect">
            <a:avLst/>
          </a:prstGeom>
        </p:spPr>
      </p:pic>
    </p:spTree>
    <p:extLst>
      <p:ext uri="{BB962C8B-B14F-4D97-AF65-F5344CB8AC3E}">
        <p14:creationId xmlns:p14="http://schemas.microsoft.com/office/powerpoint/2010/main" val="274574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Match between system and real-world</a:t>
            </a:r>
            <a:endParaRPr lang="en-US" dirty="0"/>
          </a:p>
        </p:txBody>
      </p:sp>
      <p:sp>
        <p:nvSpPr>
          <p:cNvPr id="3" name="Content Placeholder 2"/>
          <p:cNvSpPr>
            <a:spLocks noGrp="1"/>
          </p:cNvSpPr>
          <p:nvPr>
            <p:ph idx="1"/>
          </p:nvPr>
        </p:nvSpPr>
        <p:spPr/>
        <p:txBody>
          <a:bodyPr>
            <a:normAutofit lnSpcReduction="10000"/>
          </a:bodyPr>
          <a:lstStyle/>
          <a:p>
            <a:r>
              <a:rPr lang="en-US" dirty="0" smtClean="0"/>
              <a:t>System should speak the </a:t>
            </a:r>
            <a:r>
              <a:rPr lang="en-US" u="sng" dirty="0" smtClean="0"/>
              <a:t>user’s language</a:t>
            </a:r>
            <a:r>
              <a:rPr lang="en-US" dirty="0" smtClean="0"/>
              <a:t>, with words, phrases and concepts familiar to the user, rather than system oriented terms.</a:t>
            </a:r>
          </a:p>
          <a:p>
            <a:endParaRPr lang="en-US" dirty="0" smtClean="0"/>
          </a:p>
          <a:p>
            <a:r>
              <a:rPr lang="en-US" dirty="0" smtClean="0"/>
              <a:t>Follow real-world conventions: information should appear in natural and logical order based on user’s expectations.</a:t>
            </a:r>
          </a:p>
          <a:p>
            <a:endParaRPr lang="en-US" dirty="0"/>
          </a:p>
          <a:p>
            <a:r>
              <a:rPr lang="en-US" dirty="0" smtClean="0"/>
              <a:t>Remove modes.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dirty="0"/>
          </a:p>
        </p:txBody>
      </p:sp>
    </p:spTree>
    <p:extLst>
      <p:ext uri="{BB962C8B-B14F-4D97-AF65-F5344CB8AC3E}">
        <p14:creationId xmlns:p14="http://schemas.microsoft.com/office/powerpoint/2010/main" val="19103819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grpSp>
        <p:nvGrpSpPr>
          <p:cNvPr id="5" name="Group 4"/>
          <p:cNvGrpSpPr>
            <a:grpSpLocks/>
          </p:cNvGrpSpPr>
          <p:nvPr/>
        </p:nvGrpSpPr>
        <p:grpSpPr bwMode="auto">
          <a:xfrm>
            <a:off x="582812" y="1889034"/>
            <a:ext cx="1855788" cy="3171825"/>
            <a:chOff x="1392" y="2064"/>
            <a:chExt cx="1169" cy="1998"/>
          </a:xfrm>
        </p:grpSpPr>
        <p:pic>
          <p:nvPicPr>
            <p:cNvPr id="6" name="Picture 5" descr="mact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2064"/>
              <a:ext cx="1169" cy="199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1920" y="3168"/>
              <a:ext cx="576" cy="432"/>
              <a:chOff x="1872" y="3024"/>
              <a:chExt cx="576" cy="432"/>
            </a:xfrm>
          </p:grpSpPr>
          <p:sp>
            <p:nvSpPr>
              <p:cNvPr id="8" name="Rectangle 7"/>
              <p:cNvSpPr>
                <a:spLocks noChangeArrowheads="1"/>
              </p:cNvSpPr>
              <p:nvPr/>
            </p:nvSpPr>
            <p:spPr bwMode="auto">
              <a:xfrm>
                <a:off x="1872" y="3024"/>
                <a:ext cx="384" cy="384"/>
              </a:xfrm>
              <a:prstGeom prst="rect">
                <a:avLst/>
              </a:prstGeom>
              <a:noFill/>
              <a:ln w="28575">
                <a:solidFill>
                  <a:schemeClr val="bg2"/>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Line 8"/>
              <p:cNvSpPr>
                <a:spLocks noChangeShapeType="1"/>
              </p:cNvSpPr>
              <p:nvPr/>
            </p:nvSpPr>
            <p:spPr bwMode="auto">
              <a:xfrm flipH="1" flipV="1">
                <a:off x="2208" y="3264"/>
                <a:ext cx="240" cy="192"/>
              </a:xfrm>
              <a:prstGeom prst="line">
                <a:avLst/>
              </a:prstGeom>
              <a:noFill/>
              <a:ln w="76200">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 name="Rectangle 3"/>
          <p:cNvSpPr txBox="1">
            <a:spLocks noChangeArrowheads="1"/>
          </p:cNvSpPr>
          <p:nvPr/>
        </p:nvSpPr>
        <p:spPr>
          <a:xfrm>
            <a:off x="2895600" y="2555784"/>
            <a:ext cx="6019800" cy="2171700"/>
          </a:xfrm>
          <a:prstGeom prst="rect">
            <a:avLst/>
          </a:prstGeom>
        </p:spPr>
        <p:txBody>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Bad example: Mac desktop</a:t>
            </a:r>
          </a:p>
          <a:p>
            <a:pPr lvl="1"/>
            <a:r>
              <a:rPr lang="en-US" dirty="0" smtClean="0"/>
              <a:t>Dragging disk to trash should delete it, not eject it?!</a:t>
            </a:r>
          </a:p>
          <a:p>
            <a:pPr lvl="1"/>
            <a:endParaRPr lang="en-US" sz="2400" dirty="0"/>
          </a:p>
        </p:txBody>
      </p:sp>
      <p:sp>
        <p:nvSpPr>
          <p:cNvPr id="11" name="Title 1"/>
          <p:cNvSpPr>
            <a:spLocks noGrp="1"/>
          </p:cNvSpPr>
          <p:nvPr>
            <p:ph type="title"/>
          </p:nvPr>
        </p:nvSpPr>
        <p:spPr>
          <a:xfrm>
            <a:off x="457200" y="274638"/>
            <a:ext cx="8229600" cy="1143000"/>
          </a:xfrm>
        </p:spPr>
        <p:txBody>
          <a:bodyPr>
            <a:normAutofit fontScale="90000"/>
          </a:bodyPr>
          <a:lstStyle/>
          <a:p>
            <a:r>
              <a:rPr lang="en-US" dirty="0" smtClean="0"/>
              <a:t>2 Match between system and real-world</a:t>
            </a:r>
            <a:endParaRPr lang="en-US" dirty="0"/>
          </a:p>
        </p:txBody>
      </p:sp>
    </p:spTree>
    <p:extLst>
      <p:ext uri="{BB962C8B-B14F-4D97-AF65-F5344CB8AC3E}">
        <p14:creationId xmlns:p14="http://schemas.microsoft.com/office/powerpoint/2010/main" val="3161104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8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1923" name="Text Box 3"/>
          <p:cNvSpPr txBox="1">
            <a:spLocks noChangeArrowheads="1"/>
          </p:cNvSpPr>
          <p:nvPr/>
        </p:nvSpPr>
        <p:spPr bwMode="auto">
          <a:xfrm>
            <a:off x="0" y="6613525"/>
            <a:ext cx="261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000">
                <a:solidFill>
                  <a:srgbClr val="5F5F5F"/>
                </a:solidFill>
                <a:latin typeface="Arial" charset="0"/>
              </a:rPr>
              <a:t>By previous 481 student (with permission)</a:t>
            </a:r>
            <a:endParaRPr lang="en-CA" sz="1000">
              <a:solidFill>
                <a:srgbClr val="5F5F5F"/>
              </a:solidFill>
              <a:latin typeface="Arial" charset="0"/>
            </a:endParaRPr>
          </a:p>
        </p:txBody>
      </p:sp>
      <p:sp>
        <p:nvSpPr>
          <p:cNvPr id="81924" name="Text Box 5"/>
          <p:cNvSpPr txBox="1">
            <a:spLocks noChangeArrowheads="1"/>
          </p:cNvSpPr>
          <p:nvPr/>
        </p:nvSpPr>
        <p:spPr bwMode="auto">
          <a:xfrm>
            <a:off x="5148263" y="6021388"/>
            <a:ext cx="35004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a:spcBef>
                <a:spcPct val="50000"/>
              </a:spcBef>
            </a:pPr>
            <a:r>
              <a:rPr lang="en-US" sz="1400" b="1" dirty="0">
                <a:solidFill>
                  <a:srgbClr val="FFFFFF"/>
                </a:solidFill>
                <a:latin typeface="Arial" charset="0"/>
              </a:rPr>
              <a:t>Good: information all in the same place, fisheye menu</a:t>
            </a:r>
          </a:p>
          <a:p>
            <a:pPr>
              <a:spcBef>
                <a:spcPct val="50000"/>
              </a:spcBef>
            </a:pPr>
            <a:r>
              <a:rPr lang="en-US" sz="1400" b="1" dirty="0">
                <a:solidFill>
                  <a:srgbClr val="FFFFFF"/>
                </a:solidFill>
                <a:latin typeface="Arial" charset="0"/>
              </a:rPr>
              <a:t>Good: stable interface</a:t>
            </a:r>
            <a:endParaRPr lang="en-CA" sz="1400" b="1" dirty="0">
              <a:solidFill>
                <a:srgbClr val="FFFFFF"/>
              </a:solidFill>
              <a:latin typeface="Arial" charset="0"/>
            </a:endParaRPr>
          </a:p>
        </p:txBody>
      </p:sp>
    </p:spTree>
    <p:extLst>
      <p:ext uri="{BB962C8B-B14F-4D97-AF65-F5344CB8AC3E}">
        <p14:creationId xmlns:p14="http://schemas.microsoft.com/office/powerpoint/2010/main" val="27976765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8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2947" name="Freeform 1028"/>
          <p:cNvSpPr>
            <a:spLocks/>
          </p:cNvSpPr>
          <p:nvPr/>
        </p:nvSpPr>
        <p:spPr bwMode="auto">
          <a:xfrm>
            <a:off x="6248400" y="228600"/>
            <a:ext cx="1295400" cy="647700"/>
          </a:xfrm>
          <a:custGeom>
            <a:avLst/>
            <a:gdLst>
              <a:gd name="T0" fmla="*/ 2147483647 w 816"/>
              <a:gd name="T1" fmla="*/ 2147483647 h 536"/>
              <a:gd name="T2" fmla="*/ 2147483647 w 816"/>
              <a:gd name="T3" fmla="*/ 2147483647 h 536"/>
              <a:gd name="T4" fmla="*/ 2147483647 w 816"/>
              <a:gd name="T5" fmla="*/ 2147483647 h 536"/>
              <a:gd name="T6" fmla="*/ 2147483647 w 816"/>
              <a:gd name="T7" fmla="*/ 2147483647 h 536"/>
              <a:gd name="T8" fmla="*/ 2147483647 w 816"/>
              <a:gd name="T9" fmla="*/ 2147483647 h 536"/>
              <a:gd name="T10" fmla="*/ 2147483647 w 816"/>
              <a:gd name="T11" fmla="*/ 2147483647 h 536"/>
              <a:gd name="T12" fmla="*/ 2147483647 w 816"/>
              <a:gd name="T13" fmla="*/ 2147483647 h 536"/>
              <a:gd name="T14" fmla="*/ 2147483647 w 816"/>
              <a:gd name="T15" fmla="*/ 2147483647 h 536"/>
              <a:gd name="T16" fmla="*/ 2147483647 w 816"/>
              <a:gd name="T17" fmla="*/ 2147483647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536"/>
              <a:gd name="T29" fmla="*/ 816 w 816"/>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536">
                <a:moveTo>
                  <a:pt x="504" y="72"/>
                </a:moveTo>
                <a:cubicBezTo>
                  <a:pt x="324" y="36"/>
                  <a:pt x="144" y="0"/>
                  <a:pt x="72" y="24"/>
                </a:cubicBezTo>
                <a:cubicBezTo>
                  <a:pt x="0" y="48"/>
                  <a:pt x="64" y="136"/>
                  <a:pt x="72" y="216"/>
                </a:cubicBezTo>
                <a:cubicBezTo>
                  <a:pt x="80" y="296"/>
                  <a:pt x="32" y="472"/>
                  <a:pt x="120" y="504"/>
                </a:cubicBezTo>
                <a:cubicBezTo>
                  <a:pt x="208" y="536"/>
                  <a:pt x="488" y="440"/>
                  <a:pt x="600" y="408"/>
                </a:cubicBezTo>
                <a:cubicBezTo>
                  <a:pt x="712" y="376"/>
                  <a:pt x="768" y="368"/>
                  <a:pt x="792" y="312"/>
                </a:cubicBezTo>
                <a:cubicBezTo>
                  <a:pt x="816" y="256"/>
                  <a:pt x="792" y="120"/>
                  <a:pt x="744" y="72"/>
                </a:cubicBezTo>
                <a:cubicBezTo>
                  <a:pt x="696" y="24"/>
                  <a:pt x="576" y="24"/>
                  <a:pt x="504" y="24"/>
                </a:cubicBezTo>
                <a:cubicBezTo>
                  <a:pt x="432" y="24"/>
                  <a:pt x="368" y="64"/>
                  <a:pt x="312" y="72"/>
                </a:cubicBezTo>
              </a:path>
            </a:pathLst>
          </a:custGeom>
          <a:noFill/>
          <a:ln w="762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p>
            <a:endParaRPr lang="en-US"/>
          </a:p>
        </p:txBody>
      </p:sp>
      <p:sp>
        <p:nvSpPr>
          <p:cNvPr id="82948" name="Text Box 1029"/>
          <p:cNvSpPr txBox="1">
            <a:spLocks noChangeArrowheads="1"/>
          </p:cNvSpPr>
          <p:nvPr/>
        </p:nvSpPr>
        <p:spPr bwMode="auto">
          <a:xfrm>
            <a:off x="5148263" y="6021388"/>
            <a:ext cx="35004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a:spcBef>
                <a:spcPct val="50000"/>
              </a:spcBef>
            </a:pPr>
            <a:r>
              <a:rPr lang="en-US" sz="1400" b="1" dirty="0">
                <a:solidFill>
                  <a:srgbClr val="FFFFFF"/>
                </a:solidFill>
                <a:latin typeface="Arial" charset="0"/>
              </a:rPr>
              <a:t>Good: information all in the same place, fisheye menu</a:t>
            </a:r>
          </a:p>
          <a:p>
            <a:pPr>
              <a:spcBef>
                <a:spcPct val="50000"/>
              </a:spcBef>
            </a:pPr>
            <a:r>
              <a:rPr lang="en-US" sz="1400" b="1" dirty="0">
                <a:solidFill>
                  <a:srgbClr val="FFFFFF"/>
                </a:solidFill>
                <a:latin typeface="Arial" charset="0"/>
              </a:rPr>
              <a:t>Good: stable interface</a:t>
            </a:r>
            <a:endParaRPr lang="en-CA" sz="1400" b="1" dirty="0">
              <a:solidFill>
                <a:srgbClr val="FFFFFF"/>
              </a:solidFill>
              <a:latin typeface="Arial" charset="0"/>
            </a:endParaRPr>
          </a:p>
        </p:txBody>
      </p:sp>
      <p:sp>
        <p:nvSpPr>
          <p:cNvPr id="82949" name="Text Box 3"/>
          <p:cNvSpPr txBox="1">
            <a:spLocks noChangeArrowheads="1"/>
          </p:cNvSpPr>
          <p:nvPr/>
        </p:nvSpPr>
        <p:spPr bwMode="auto">
          <a:xfrm>
            <a:off x="0" y="6613525"/>
            <a:ext cx="261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000">
                <a:solidFill>
                  <a:srgbClr val="5F5F5F"/>
                </a:solidFill>
                <a:latin typeface="Arial" charset="0"/>
              </a:rPr>
              <a:t>By previous 481 student (with permission)</a:t>
            </a:r>
            <a:endParaRPr lang="en-CA" sz="1000">
              <a:solidFill>
                <a:srgbClr val="5F5F5F"/>
              </a:solidFill>
              <a:latin typeface="Arial" charset="0"/>
            </a:endParaRPr>
          </a:p>
        </p:txBody>
      </p:sp>
    </p:spTree>
    <p:extLst>
      <p:ext uri="{BB962C8B-B14F-4D97-AF65-F5344CB8AC3E}">
        <p14:creationId xmlns:p14="http://schemas.microsoft.com/office/powerpoint/2010/main" val="3865346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8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3971" name="Text Box 5"/>
          <p:cNvSpPr txBox="1">
            <a:spLocks noChangeArrowheads="1"/>
          </p:cNvSpPr>
          <p:nvPr/>
        </p:nvSpPr>
        <p:spPr bwMode="auto">
          <a:xfrm>
            <a:off x="5148263" y="6021388"/>
            <a:ext cx="35004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a:spcBef>
                <a:spcPct val="50000"/>
              </a:spcBef>
            </a:pPr>
            <a:r>
              <a:rPr lang="en-US" sz="1400" b="1" dirty="0">
                <a:solidFill>
                  <a:srgbClr val="FFFFFF"/>
                </a:solidFill>
                <a:latin typeface="Arial" charset="0"/>
              </a:rPr>
              <a:t>Good: information all in the same place, fisheye menu </a:t>
            </a:r>
            <a:br>
              <a:rPr lang="en-US" sz="1400" b="1" dirty="0">
                <a:solidFill>
                  <a:srgbClr val="FFFFFF"/>
                </a:solidFill>
                <a:latin typeface="Arial" charset="0"/>
              </a:rPr>
            </a:br>
            <a:r>
              <a:rPr lang="en-US" sz="1400" b="1" dirty="0">
                <a:solidFill>
                  <a:srgbClr val="FFFFFF"/>
                </a:solidFill>
                <a:latin typeface="Arial" charset="0"/>
              </a:rPr>
              <a:t>Bad:    special edit mode</a:t>
            </a:r>
            <a:endParaRPr lang="en-CA" sz="1400" b="1" dirty="0">
              <a:solidFill>
                <a:srgbClr val="FFFFFF"/>
              </a:solidFill>
              <a:latin typeface="Arial" charset="0"/>
            </a:endParaRPr>
          </a:p>
          <a:p>
            <a:pPr>
              <a:spcBef>
                <a:spcPct val="50000"/>
              </a:spcBef>
            </a:pPr>
            <a:endParaRPr lang="en-CA" sz="1400" b="1" dirty="0">
              <a:solidFill>
                <a:srgbClr val="FFFFFF"/>
              </a:solidFill>
              <a:latin typeface="Arial" charset="0"/>
            </a:endParaRPr>
          </a:p>
        </p:txBody>
      </p:sp>
      <p:sp>
        <p:nvSpPr>
          <p:cNvPr id="83972" name="Text Box 3"/>
          <p:cNvSpPr txBox="1">
            <a:spLocks noChangeArrowheads="1"/>
          </p:cNvSpPr>
          <p:nvPr/>
        </p:nvSpPr>
        <p:spPr bwMode="auto">
          <a:xfrm>
            <a:off x="0" y="6613525"/>
            <a:ext cx="261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000">
                <a:solidFill>
                  <a:srgbClr val="5F5F5F"/>
                </a:solidFill>
                <a:latin typeface="Arial" charset="0"/>
              </a:rPr>
              <a:t>By previous 481 student (with permission)</a:t>
            </a:r>
            <a:endParaRPr lang="en-CA" sz="1000">
              <a:solidFill>
                <a:srgbClr val="5F5F5F"/>
              </a:solidFill>
              <a:latin typeface="Arial" charset="0"/>
            </a:endParaRPr>
          </a:p>
        </p:txBody>
      </p:sp>
    </p:spTree>
    <p:extLst>
      <p:ext uri="{BB962C8B-B14F-4D97-AF65-F5344CB8AC3E}">
        <p14:creationId xmlns:p14="http://schemas.microsoft.com/office/powerpoint/2010/main" val="28539884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wget</a:t>
            </a:r>
            <a:endParaRPr lang="en-US" dirty="0"/>
          </a:p>
        </p:txBody>
      </p:sp>
      <p:sp>
        <p:nvSpPr>
          <p:cNvPr id="3" name="Content Placeholder 2"/>
          <p:cNvSpPr>
            <a:spLocks noGrp="1"/>
          </p:cNvSpPr>
          <p:nvPr>
            <p:ph idx="1"/>
          </p:nvPr>
        </p:nvSpPr>
        <p:spPr/>
        <p:txBody>
          <a:bodyPr>
            <a:normAutofit fontScale="77500" lnSpcReduction="20000"/>
          </a:bodyPr>
          <a:lstStyle/>
          <a:p>
            <a:r>
              <a:rPr lang="en-US" dirty="0"/>
              <a:t>GNU </a:t>
            </a:r>
            <a:r>
              <a:rPr lang="en-US" dirty="0" err="1"/>
              <a:t>Wget</a:t>
            </a:r>
            <a:r>
              <a:rPr lang="en-US" dirty="0"/>
              <a:t> is a free software package for retrieving files using HTTP, HTTPS and FTP, the most widely-used Internet protocols. It is a non-interactive </a:t>
            </a:r>
            <a:r>
              <a:rPr lang="en-US" dirty="0" err="1"/>
              <a:t>commandline</a:t>
            </a:r>
            <a:r>
              <a:rPr lang="en-US" dirty="0"/>
              <a:t> tool, so it may easily be called from scripts, </a:t>
            </a:r>
            <a:r>
              <a:rPr lang="en-US" dirty="0" err="1"/>
              <a:t>cron</a:t>
            </a:r>
            <a:r>
              <a:rPr lang="en-US" dirty="0"/>
              <a:t> jobs, terminals without X-Windows support, etc. </a:t>
            </a:r>
            <a:endParaRPr lang="en-US" dirty="0" smtClean="0"/>
          </a:p>
          <a:p>
            <a:r>
              <a:rPr lang="en-US" dirty="0" smtClean="0"/>
              <a:t>GNU </a:t>
            </a:r>
            <a:r>
              <a:rPr lang="en-US" dirty="0" err="1"/>
              <a:t>Wget</a:t>
            </a:r>
            <a:r>
              <a:rPr lang="en-US" dirty="0"/>
              <a:t> has many features to make retrieving large files or mirroring entire web or FTP sites easy, including: </a:t>
            </a:r>
            <a:endParaRPr lang="en-US" dirty="0" smtClean="0"/>
          </a:p>
          <a:p>
            <a:pPr lvl="1"/>
            <a:r>
              <a:rPr lang="en-US" dirty="0" smtClean="0"/>
              <a:t>Can </a:t>
            </a:r>
            <a:r>
              <a:rPr lang="en-US" dirty="0"/>
              <a:t>resume aborted downloads, using REST and RANGE </a:t>
            </a:r>
            <a:endParaRPr lang="en-US" dirty="0" smtClean="0"/>
          </a:p>
          <a:p>
            <a:pPr lvl="1"/>
            <a:r>
              <a:rPr lang="en-US" dirty="0" smtClean="0"/>
              <a:t>Can </a:t>
            </a:r>
            <a:r>
              <a:rPr lang="en-US" dirty="0"/>
              <a:t>use filename wild cards and recursively mirror </a:t>
            </a:r>
            <a:r>
              <a:rPr lang="en-US" dirty="0" smtClean="0"/>
              <a:t>directories</a:t>
            </a:r>
          </a:p>
          <a:p>
            <a:pPr lvl="1"/>
            <a:r>
              <a:rPr lang="en-US" dirty="0" smtClean="0"/>
              <a:t>NLS</a:t>
            </a:r>
            <a:r>
              <a:rPr lang="en-US" dirty="0"/>
              <a:t>-based message files for many different languages </a:t>
            </a:r>
            <a:endParaRPr lang="en-US" dirty="0" smtClean="0"/>
          </a:p>
          <a:p>
            <a:pPr lvl="1"/>
            <a:r>
              <a:rPr lang="en-US" dirty="0" smtClean="0"/>
              <a:t>Optionally </a:t>
            </a:r>
            <a:r>
              <a:rPr lang="en-US" dirty="0"/>
              <a:t>converts absolute links in downloaded documents to relative, so that downloaded documents may link to each other </a:t>
            </a:r>
            <a:r>
              <a:rPr lang="en-US" dirty="0" smtClean="0"/>
              <a:t>locally</a:t>
            </a:r>
          </a:p>
          <a:p>
            <a:pPr lvl="1"/>
            <a:r>
              <a:rPr lang="en-US" dirty="0" smtClean="0"/>
              <a: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283681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8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4995" name="Freeform 1028"/>
          <p:cNvSpPr>
            <a:spLocks/>
          </p:cNvSpPr>
          <p:nvPr/>
        </p:nvSpPr>
        <p:spPr bwMode="auto">
          <a:xfrm>
            <a:off x="7239000" y="2895600"/>
            <a:ext cx="1295400" cy="647700"/>
          </a:xfrm>
          <a:custGeom>
            <a:avLst/>
            <a:gdLst>
              <a:gd name="T0" fmla="*/ 2147483647 w 816"/>
              <a:gd name="T1" fmla="*/ 2147483647 h 536"/>
              <a:gd name="T2" fmla="*/ 2147483647 w 816"/>
              <a:gd name="T3" fmla="*/ 2147483647 h 536"/>
              <a:gd name="T4" fmla="*/ 2147483647 w 816"/>
              <a:gd name="T5" fmla="*/ 2147483647 h 536"/>
              <a:gd name="T6" fmla="*/ 2147483647 w 816"/>
              <a:gd name="T7" fmla="*/ 2147483647 h 536"/>
              <a:gd name="T8" fmla="*/ 2147483647 w 816"/>
              <a:gd name="T9" fmla="*/ 2147483647 h 536"/>
              <a:gd name="T10" fmla="*/ 2147483647 w 816"/>
              <a:gd name="T11" fmla="*/ 2147483647 h 536"/>
              <a:gd name="T12" fmla="*/ 2147483647 w 816"/>
              <a:gd name="T13" fmla="*/ 2147483647 h 536"/>
              <a:gd name="T14" fmla="*/ 2147483647 w 816"/>
              <a:gd name="T15" fmla="*/ 2147483647 h 536"/>
              <a:gd name="T16" fmla="*/ 2147483647 w 816"/>
              <a:gd name="T17" fmla="*/ 2147483647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536"/>
              <a:gd name="T29" fmla="*/ 816 w 816"/>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536">
                <a:moveTo>
                  <a:pt x="504" y="72"/>
                </a:moveTo>
                <a:cubicBezTo>
                  <a:pt x="324" y="36"/>
                  <a:pt x="144" y="0"/>
                  <a:pt x="72" y="24"/>
                </a:cubicBezTo>
                <a:cubicBezTo>
                  <a:pt x="0" y="48"/>
                  <a:pt x="64" y="136"/>
                  <a:pt x="72" y="216"/>
                </a:cubicBezTo>
                <a:cubicBezTo>
                  <a:pt x="80" y="296"/>
                  <a:pt x="32" y="472"/>
                  <a:pt x="120" y="504"/>
                </a:cubicBezTo>
                <a:cubicBezTo>
                  <a:pt x="208" y="536"/>
                  <a:pt x="488" y="440"/>
                  <a:pt x="600" y="408"/>
                </a:cubicBezTo>
                <a:cubicBezTo>
                  <a:pt x="712" y="376"/>
                  <a:pt x="768" y="368"/>
                  <a:pt x="792" y="312"/>
                </a:cubicBezTo>
                <a:cubicBezTo>
                  <a:pt x="816" y="256"/>
                  <a:pt x="792" y="120"/>
                  <a:pt x="744" y="72"/>
                </a:cubicBezTo>
                <a:cubicBezTo>
                  <a:pt x="696" y="24"/>
                  <a:pt x="576" y="24"/>
                  <a:pt x="504" y="24"/>
                </a:cubicBezTo>
                <a:cubicBezTo>
                  <a:pt x="432" y="24"/>
                  <a:pt x="368" y="64"/>
                  <a:pt x="312" y="72"/>
                </a:cubicBezTo>
              </a:path>
            </a:pathLst>
          </a:custGeom>
          <a:noFill/>
          <a:ln w="5715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p>
            <a:endParaRPr lang="en-US"/>
          </a:p>
        </p:txBody>
      </p:sp>
      <p:sp>
        <p:nvSpPr>
          <p:cNvPr id="84996" name="Text Box 3"/>
          <p:cNvSpPr txBox="1">
            <a:spLocks noChangeArrowheads="1"/>
          </p:cNvSpPr>
          <p:nvPr/>
        </p:nvSpPr>
        <p:spPr bwMode="auto">
          <a:xfrm>
            <a:off x="0" y="6613525"/>
            <a:ext cx="261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000">
                <a:solidFill>
                  <a:srgbClr val="5F5F5F"/>
                </a:solidFill>
                <a:latin typeface="Arial" charset="0"/>
              </a:rPr>
              <a:t>By previous 481 student (with permission)</a:t>
            </a:r>
            <a:endParaRPr lang="en-CA" sz="1000">
              <a:solidFill>
                <a:srgbClr val="5F5F5F"/>
              </a:solidFill>
              <a:latin typeface="Arial" charset="0"/>
            </a:endParaRPr>
          </a:p>
        </p:txBody>
      </p:sp>
    </p:spTree>
    <p:extLst>
      <p:ext uri="{BB962C8B-B14F-4D97-AF65-F5344CB8AC3E}">
        <p14:creationId xmlns:p14="http://schemas.microsoft.com/office/powerpoint/2010/main" val="42470550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8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6019" name="Text Box 3"/>
          <p:cNvSpPr txBox="1">
            <a:spLocks noChangeArrowheads="1"/>
          </p:cNvSpPr>
          <p:nvPr/>
        </p:nvSpPr>
        <p:spPr bwMode="auto">
          <a:xfrm>
            <a:off x="0" y="6613525"/>
            <a:ext cx="261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000">
                <a:solidFill>
                  <a:srgbClr val="5F5F5F"/>
                </a:solidFill>
                <a:latin typeface="Arial" charset="0"/>
              </a:rPr>
              <a:t>By previous 481 student (with permission)</a:t>
            </a:r>
            <a:endParaRPr lang="en-CA" sz="1000">
              <a:solidFill>
                <a:srgbClr val="5F5F5F"/>
              </a:solidFill>
              <a:latin typeface="Arial" charset="0"/>
            </a:endParaRPr>
          </a:p>
        </p:txBody>
      </p:sp>
    </p:spTree>
    <p:extLst>
      <p:ext uri="{BB962C8B-B14F-4D97-AF65-F5344CB8AC3E}">
        <p14:creationId xmlns:p14="http://schemas.microsoft.com/office/powerpoint/2010/main" val="37081178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8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7043" name="Text Box 1027"/>
          <p:cNvSpPr txBox="1">
            <a:spLocks noChangeArrowheads="1"/>
          </p:cNvSpPr>
          <p:nvPr/>
        </p:nvSpPr>
        <p:spPr bwMode="auto">
          <a:xfrm>
            <a:off x="4953000" y="6096000"/>
            <a:ext cx="394017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a:spcBef>
                <a:spcPct val="50000"/>
              </a:spcBef>
            </a:pPr>
            <a:r>
              <a:rPr lang="en-US" sz="1400" b="1" dirty="0">
                <a:solidFill>
                  <a:srgbClr val="FFFFFF"/>
                </a:solidFill>
                <a:latin typeface="Arial" charset="0"/>
              </a:rPr>
              <a:t>Good: Stable parts of the window</a:t>
            </a:r>
            <a:br>
              <a:rPr lang="en-US" sz="1400" b="1" dirty="0">
                <a:solidFill>
                  <a:srgbClr val="FFFFFF"/>
                </a:solidFill>
                <a:latin typeface="Arial" charset="0"/>
              </a:rPr>
            </a:br>
            <a:r>
              <a:rPr lang="en-US" sz="1400" b="1" dirty="0">
                <a:solidFill>
                  <a:srgbClr val="FFFFFF"/>
                </a:solidFill>
                <a:latin typeface="Arial" charset="0"/>
              </a:rPr>
              <a:t>Bad:    Prescriptions separate from graphics</a:t>
            </a:r>
            <a:endParaRPr lang="en-CA" sz="1400" b="1" dirty="0">
              <a:solidFill>
                <a:srgbClr val="FFFFFF"/>
              </a:solidFill>
              <a:latin typeface="Arial" charset="0"/>
            </a:endParaRPr>
          </a:p>
        </p:txBody>
      </p:sp>
      <p:sp>
        <p:nvSpPr>
          <p:cNvPr id="87044" name="Text Box 3"/>
          <p:cNvSpPr txBox="1">
            <a:spLocks noChangeArrowheads="1"/>
          </p:cNvSpPr>
          <p:nvPr/>
        </p:nvSpPr>
        <p:spPr bwMode="auto">
          <a:xfrm>
            <a:off x="0" y="6613525"/>
            <a:ext cx="261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000">
                <a:solidFill>
                  <a:srgbClr val="5F5F5F"/>
                </a:solidFill>
                <a:latin typeface="Arial" charset="0"/>
              </a:rPr>
              <a:t>By previous 481 student (with permission)</a:t>
            </a:r>
            <a:endParaRPr lang="en-CA" sz="1000">
              <a:solidFill>
                <a:srgbClr val="5F5F5F"/>
              </a:solidFill>
              <a:latin typeface="Arial" charset="0"/>
            </a:endParaRPr>
          </a:p>
        </p:txBody>
      </p:sp>
    </p:spTree>
    <p:extLst>
      <p:ext uri="{BB962C8B-B14F-4D97-AF65-F5344CB8AC3E}">
        <p14:creationId xmlns:p14="http://schemas.microsoft.com/office/powerpoint/2010/main" val="11219155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8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8067" name="Text Box 3"/>
          <p:cNvSpPr txBox="1">
            <a:spLocks noChangeArrowheads="1"/>
          </p:cNvSpPr>
          <p:nvPr/>
        </p:nvSpPr>
        <p:spPr bwMode="auto">
          <a:xfrm>
            <a:off x="0" y="6613525"/>
            <a:ext cx="261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000">
                <a:solidFill>
                  <a:srgbClr val="5F5F5F"/>
                </a:solidFill>
                <a:latin typeface="Arial" charset="0"/>
              </a:rPr>
              <a:t>By previous 481 students (with permission)</a:t>
            </a:r>
            <a:endParaRPr lang="en-CA" sz="1000">
              <a:solidFill>
                <a:srgbClr val="5F5F5F"/>
              </a:solidFill>
              <a:latin typeface="Arial" charset="0"/>
            </a:endParaRPr>
          </a:p>
        </p:txBody>
      </p:sp>
      <p:sp>
        <p:nvSpPr>
          <p:cNvPr id="88068" name="Freeform 4"/>
          <p:cNvSpPr>
            <a:spLocks/>
          </p:cNvSpPr>
          <p:nvPr/>
        </p:nvSpPr>
        <p:spPr bwMode="auto">
          <a:xfrm>
            <a:off x="4419600" y="533400"/>
            <a:ext cx="3352800" cy="2133600"/>
          </a:xfrm>
          <a:custGeom>
            <a:avLst/>
            <a:gdLst>
              <a:gd name="T0" fmla="*/ 2147483647 w 816"/>
              <a:gd name="T1" fmla="*/ 2147483647 h 536"/>
              <a:gd name="T2" fmla="*/ 2147483647 w 816"/>
              <a:gd name="T3" fmla="*/ 2147483647 h 536"/>
              <a:gd name="T4" fmla="*/ 2147483647 w 816"/>
              <a:gd name="T5" fmla="*/ 2147483647 h 536"/>
              <a:gd name="T6" fmla="*/ 2147483647 w 816"/>
              <a:gd name="T7" fmla="*/ 2147483647 h 536"/>
              <a:gd name="T8" fmla="*/ 2147483647 w 816"/>
              <a:gd name="T9" fmla="*/ 2147483647 h 536"/>
              <a:gd name="T10" fmla="*/ 2147483647 w 816"/>
              <a:gd name="T11" fmla="*/ 2147483647 h 536"/>
              <a:gd name="T12" fmla="*/ 2147483647 w 816"/>
              <a:gd name="T13" fmla="*/ 2147483647 h 536"/>
              <a:gd name="T14" fmla="*/ 2147483647 w 816"/>
              <a:gd name="T15" fmla="*/ 2147483647 h 536"/>
              <a:gd name="T16" fmla="*/ 2147483647 w 816"/>
              <a:gd name="T17" fmla="*/ 2147483647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536"/>
              <a:gd name="T29" fmla="*/ 816 w 816"/>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536">
                <a:moveTo>
                  <a:pt x="504" y="72"/>
                </a:moveTo>
                <a:cubicBezTo>
                  <a:pt x="324" y="36"/>
                  <a:pt x="144" y="0"/>
                  <a:pt x="72" y="24"/>
                </a:cubicBezTo>
                <a:cubicBezTo>
                  <a:pt x="0" y="48"/>
                  <a:pt x="64" y="136"/>
                  <a:pt x="72" y="216"/>
                </a:cubicBezTo>
                <a:cubicBezTo>
                  <a:pt x="80" y="296"/>
                  <a:pt x="32" y="472"/>
                  <a:pt x="120" y="504"/>
                </a:cubicBezTo>
                <a:cubicBezTo>
                  <a:pt x="208" y="536"/>
                  <a:pt x="488" y="440"/>
                  <a:pt x="600" y="408"/>
                </a:cubicBezTo>
                <a:cubicBezTo>
                  <a:pt x="712" y="376"/>
                  <a:pt x="768" y="368"/>
                  <a:pt x="792" y="312"/>
                </a:cubicBezTo>
                <a:cubicBezTo>
                  <a:pt x="816" y="256"/>
                  <a:pt x="792" y="120"/>
                  <a:pt x="744" y="72"/>
                </a:cubicBezTo>
                <a:cubicBezTo>
                  <a:pt x="696" y="24"/>
                  <a:pt x="576" y="24"/>
                  <a:pt x="504" y="24"/>
                </a:cubicBezTo>
                <a:cubicBezTo>
                  <a:pt x="432" y="24"/>
                  <a:pt x="368" y="64"/>
                  <a:pt x="312" y="72"/>
                </a:cubicBezTo>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p>
            <a:endParaRPr lang="en-US"/>
          </a:p>
        </p:txBody>
      </p:sp>
      <p:sp>
        <p:nvSpPr>
          <p:cNvPr id="88069" name="Text Box 8"/>
          <p:cNvSpPr txBox="1">
            <a:spLocks noChangeArrowheads="1"/>
          </p:cNvSpPr>
          <p:nvPr/>
        </p:nvSpPr>
        <p:spPr bwMode="auto">
          <a:xfrm>
            <a:off x="5715000" y="1066800"/>
            <a:ext cx="14747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400" b="1">
                <a:solidFill>
                  <a:srgbClr val="FF0000"/>
                </a:solidFill>
                <a:latin typeface="Comic Sans MS" charset="0"/>
              </a:rPr>
              <a:t>collapsed onto </a:t>
            </a:r>
            <a:br>
              <a:rPr lang="en-US" sz="1400" b="1">
                <a:solidFill>
                  <a:srgbClr val="FF0000"/>
                </a:solidFill>
                <a:latin typeface="Comic Sans MS" charset="0"/>
              </a:rPr>
            </a:br>
            <a:r>
              <a:rPr lang="en-US" sz="1400" b="1">
                <a:solidFill>
                  <a:srgbClr val="FF0000"/>
                </a:solidFill>
                <a:latin typeface="Comic Sans MS" charset="0"/>
              </a:rPr>
              <a:t>one screen</a:t>
            </a:r>
            <a:br>
              <a:rPr lang="en-US" sz="1400" b="1">
                <a:solidFill>
                  <a:srgbClr val="FF0000"/>
                </a:solidFill>
                <a:latin typeface="Comic Sans MS" charset="0"/>
              </a:rPr>
            </a:br>
            <a:endParaRPr lang="en-CA" sz="1400" b="1">
              <a:solidFill>
                <a:srgbClr val="FF0000"/>
              </a:solidFill>
              <a:latin typeface="Comic Sans MS" charset="0"/>
            </a:endParaRPr>
          </a:p>
        </p:txBody>
      </p:sp>
      <p:sp>
        <p:nvSpPr>
          <p:cNvPr id="88070" name="AutoShape 10"/>
          <p:cNvSpPr>
            <a:spLocks/>
          </p:cNvSpPr>
          <p:nvPr/>
        </p:nvSpPr>
        <p:spPr bwMode="auto">
          <a:xfrm>
            <a:off x="4211638" y="2708275"/>
            <a:ext cx="1981200" cy="533400"/>
          </a:xfrm>
          <a:prstGeom prst="borderCallout2">
            <a:avLst>
              <a:gd name="adj1" fmla="val 21431"/>
              <a:gd name="adj2" fmla="val -3847"/>
              <a:gd name="adj3" fmla="val 21431"/>
              <a:gd name="adj4" fmla="val -18269"/>
              <a:gd name="adj5" fmla="val -50597"/>
              <a:gd name="adj6" fmla="val -33255"/>
            </a:avLst>
          </a:prstGeom>
          <a:noFill/>
          <a:ln w="12699">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p>
            <a:pPr eaLnBrk="0" hangingPunct="0"/>
            <a:r>
              <a:rPr lang="en-US" sz="1400" b="1">
                <a:solidFill>
                  <a:srgbClr val="FF0000"/>
                </a:solidFill>
                <a:latin typeface="Comic Sans MS" charset="0"/>
              </a:rPr>
              <a:t>Double click to edit </a:t>
            </a:r>
            <a:br>
              <a:rPr lang="en-US" sz="1400" b="1">
                <a:solidFill>
                  <a:srgbClr val="FF0000"/>
                </a:solidFill>
                <a:latin typeface="Comic Sans MS" charset="0"/>
              </a:rPr>
            </a:br>
            <a:r>
              <a:rPr lang="en-US" sz="1400" b="1">
                <a:solidFill>
                  <a:srgbClr val="FF0000"/>
                </a:solidFill>
                <a:latin typeface="Comic Sans MS" charset="0"/>
              </a:rPr>
              <a:t>(mode buttons gone)</a:t>
            </a:r>
            <a:endParaRPr lang="en-CA" sz="1400" b="1">
              <a:solidFill>
                <a:srgbClr val="FF0000"/>
              </a:solidFill>
              <a:latin typeface="Arial" charset="0"/>
            </a:endParaRPr>
          </a:p>
        </p:txBody>
      </p:sp>
      <p:sp>
        <p:nvSpPr>
          <p:cNvPr id="88071" name="AutoShape 11"/>
          <p:cNvSpPr>
            <a:spLocks/>
          </p:cNvSpPr>
          <p:nvPr/>
        </p:nvSpPr>
        <p:spPr bwMode="auto">
          <a:xfrm>
            <a:off x="6858000" y="2286000"/>
            <a:ext cx="1447800" cy="533400"/>
          </a:xfrm>
          <a:prstGeom prst="borderCallout2">
            <a:avLst>
              <a:gd name="adj1" fmla="val 21431"/>
              <a:gd name="adj2" fmla="val -5264"/>
              <a:gd name="adj3" fmla="val 21431"/>
              <a:gd name="adj4" fmla="val -29278"/>
              <a:gd name="adj5" fmla="val 423213"/>
              <a:gd name="adj6" fmla="val -54606"/>
            </a:avLst>
          </a:prstGeom>
          <a:noFill/>
          <a:ln w="12699">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p>
            <a:pPr eaLnBrk="0" hangingPunct="0"/>
            <a:r>
              <a:rPr lang="en-US" sz="1400" b="1">
                <a:solidFill>
                  <a:srgbClr val="FF0000"/>
                </a:solidFill>
                <a:latin typeface="Comic Sans MS" charset="0"/>
              </a:rPr>
              <a:t>Click to get info</a:t>
            </a:r>
            <a:endParaRPr lang="en-CA" sz="1400" b="1">
              <a:solidFill>
                <a:srgbClr val="FF0000"/>
              </a:solidFill>
              <a:latin typeface="Arial" charset="0"/>
            </a:endParaRPr>
          </a:p>
        </p:txBody>
      </p:sp>
      <p:sp>
        <p:nvSpPr>
          <p:cNvPr id="88072" name="Freeform 12"/>
          <p:cNvSpPr>
            <a:spLocks/>
          </p:cNvSpPr>
          <p:nvPr/>
        </p:nvSpPr>
        <p:spPr bwMode="auto">
          <a:xfrm>
            <a:off x="6858000" y="1752600"/>
            <a:ext cx="685800" cy="457200"/>
          </a:xfrm>
          <a:custGeom>
            <a:avLst/>
            <a:gdLst>
              <a:gd name="T0" fmla="*/ 2147483647 w 432"/>
              <a:gd name="T1" fmla="*/ 2147483647 h 288"/>
              <a:gd name="T2" fmla="*/ 2147483647 w 432"/>
              <a:gd name="T3" fmla="*/ 2147483647 h 288"/>
              <a:gd name="T4" fmla="*/ 2147483647 w 432"/>
              <a:gd name="T5" fmla="*/ 2147483647 h 288"/>
              <a:gd name="T6" fmla="*/ 0 w 432"/>
              <a:gd name="T7" fmla="*/ 0 h 288"/>
              <a:gd name="T8" fmla="*/ 0 60000 65536"/>
              <a:gd name="T9" fmla="*/ 0 60000 65536"/>
              <a:gd name="T10" fmla="*/ 0 60000 65536"/>
              <a:gd name="T11" fmla="*/ 0 60000 65536"/>
              <a:gd name="T12" fmla="*/ 0 w 432"/>
              <a:gd name="T13" fmla="*/ 0 h 288"/>
              <a:gd name="T14" fmla="*/ 432 w 432"/>
              <a:gd name="T15" fmla="*/ 288 h 288"/>
            </a:gdLst>
            <a:ahLst/>
            <a:cxnLst>
              <a:cxn ang="T8">
                <a:pos x="T0" y="T1"/>
              </a:cxn>
              <a:cxn ang="T9">
                <a:pos x="T2" y="T3"/>
              </a:cxn>
              <a:cxn ang="T10">
                <a:pos x="T4" y="T5"/>
              </a:cxn>
              <a:cxn ang="T11">
                <a:pos x="T6" y="T7"/>
              </a:cxn>
            </a:cxnLst>
            <a:rect l="T12" t="T13" r="T14" b="T15"/>
            <a:pathLst>
              <a:path w="432" h="288">
                <a:moveTo>
                  <a:pt x="432" y="288"/>
                </a:moveTo>
                <a:cubicBezTo>
                  <a:pt x="412" y="236"/>
                  <a:pt x="392" y="184"/>
                  <a:pt x="336" y="144"/>
                </a:cubicBezTo>
                <a:cubicBezTo>
                  <a:pt x="280" y="104"/>
                  <a:pt x="152" y="72"/>
                  <a:pt x="96" y="48"/>
                </a:cubicBezTo>
                <a:cubicBezTo>
                  <a:pt x="40" y="24"/>
                  <a:pt x="20" y="12"/>
                  <a:pt x="0" y="0"/>
                </a:cubicBezTo>
              </a:path>
            </a:pathLst>
          </a:custGeom>
          <a:noFill/>
          <a:ln w="38100">
            <a:solidFill>
              <a:srgbClr val="FF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88073" name="Text Box 13"/>
          <p:cNvSpPr txBox="1">
            <a:spLocks noChangeArrowheads="1"/>
          </p:cNvSpPr>
          <p:nvPr/>
        </p:nvSpPr>
        <p:spPr bwMode="auto">
          <a:xfrm>
            <a:off x="3276600" y="3213100"/>
            <a:ext cx="102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lvl1pPr eaLnBrk="0" hangingPunct="0">
              <a:defRPr sz="2400">
                <a:solidFill>
                  <a:schemeClr val="tx1"/>
                </a:solidFill>
                <a:latin typeface="Calisto MT" charset="0"/>
                <a:ea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r>
              <a:rPr lang="en-US" sz="1400" b="1">
                <a:solidFill>
                  <a:srgbClr val="FF0000"/>
                </a:solidFill>
                <a:latin typeface="Comic Sans MS" charset="0"/>
              </a:rPr>
              <a:t>Add Undo</a:t>
            </a:r>
            <a:endParaRPr lang="en-CA" sz="1400" b="1">
              <a:solidFill>
                <a:srgbClr val="FF0000"/>
              </a:solidFill>
              <a:latin typeface="Comic Sans MS" charset="0"/>
            </a:endParaRPr>
          </a:p>
        </p:txBody>
      </p:sp>
    </p:spTree>
    <p:extLst>
      <p:ext uri="{BB962C8B-B14F-4D97-AF65-F5344CB8AC3E}">
        <p14:creationId xmlns:p14="http://schemas.microsoft.com/office/powerpoint/2010/main" val="34967382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Match between system and real-world</a:t>
            </a:r>
            <a:endParaRPr lang="en-US" dirty="0"/>
          </a:p>
        </p:txBody>
      </p:sp>
      <p:sp>
        <p:nvSpPr>
          <p:cNvPr id="3" name="Content Placeholder 2"/>
          <p:cNvSpPr>
            <a:spLocks noGrp="1"/>
          </p:cNvSpPr>
          <p:nvPr>
            <p:ph idx="1"/>
          </p:nvPr>
        </p:nvSpPr>
        <p:spPr/>
        <p:txBody>
          <a:bodyPr>
            <a:normAutofit lnSpcReduction="10000"/>
          </a:bodyPr>
          <a:lstStyle/>
          <a:p>
            <a:r>
              <a:rPr lang="en-US" dirty="0" smtClean="0"/>
              <a:t>System should speak the </a:t>
            </a:r>
            <a:r>
              <a:rPr lang="en-US" u="sng" dirty="0" smtClean="0"/>
              <a:t>user’s language</a:t>
            </a:r>
            <a:r>
              <a:rPr lang="en-US" dirty="0" smtClean="0"/>
              <a:t>, with words, phrases and concepts familiar to the user, rather than system oriented terms.</a:t>
            </a:r>
          </a:p>
          <a:p>
            <a:endParaRPr lang="en-US" dirty="0" smtClean="0"/>
          </a:p>
          <a:p>
            <a:r>
              <a:rPr lang="en-US" dirty="0" smtClean="0"/>
              <a:t>Follow real-world conventions: information should appear in natural and logical order based on user’s expectations.</a:t>
            </a:r>
          </a:p>
          <a:p>
            <a:endParaRPr lang="en-US" dirty="0"/>
          </a:p>
          <a:p>
            <a:r>
              <a:rPr lang="en-US" dirty="0" smtClean="0"/>
              <a:t>Remove modes.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34</a:t>
            </a:fld>
            <a:endParaRPr lang="en-US" dirty="0"/>
          </a:p>
        </p:txBody>
      </p:sp>
    </p:spTree>
    <p:extLst>
      <p:ext uri="{BB962C8B-B14F-4D97-AF65-F5344CB8AC3E}">
        <p14:creationId xmlns:p14="http://schemas.microsoft.com/office/powerpoint/2010/main" val="35424380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35</a:t>
            </a:fld>
            <a:endParaRPr lang="en-US"/>
          </a:p>
        </p:txBody>
      </p:sp>
      <p:pic>
        <p:nvPicPr>
          <p:cNvPr id="5" name="Picture 4"/>
          <p:cNvPicPr>
            <a:picLocks noChangeAspect="1"/>
          </p:cNvPicPr>
          <p:nvPr/>
        </p:nvPicPr>
        <p:blipFill>
          <a:blip r:embed="rId3"/>
          <a:stretch>
            <a:fillRect/>
          </a:stretch>
        </p:blipFill>
        <p:spPr>
          <a:xfrm>
            <a:off x="1231900" y="1282700"/>
            <a:ext cx="6680200" cy="4279900"/>
          </a:xfrm>
          <a:prstGeom prst="rect">
            <a:avLst/>
          </a:prstGeom>
        </p:spPr>
      </p:pic>
    </p:spTree>
    <p:extLst>
      <p:ext uri="{BB962C8B-B14F-4D97-AF65-F5344CB8AC3E}">
        <p14:creationId xmlns:p14="http://schemas.microsoft.com/office/powerpoint/2010/main" val="212538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3" name="Content Placeholder 2"/>
          <p:cNvSpPr>
            <a:spLocks noGrp="1"/>
          </p:cNvSpPr>
          <p:nvPr>
            <p:ph idx="1"/>
          </p:nvPr>
        </p:nvSpPr>
        <p:spPr/>
        <p:txBody>
          <a:bodyPr/>
          <a:lstStyle/>
          <a:p>
            <a:r>
              <a:rPr lang="en-US" dirty="0" smtClean="0"/>
              <a:t>Users should be provided with clearly marked “emergency exits” to leave unwanted states.</a:t>
            </a:r>
          </a:p>
          <a:p>
            <a:endParaRPr lang="en-US" dirty="0"/>
          </a:p>
          <a:p>
            <a:r>
              <a:rPr lang="en-US" dirty="0" smtClean="0"/>
              <a:t>Support undo and redo.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36</a:t>
            </a:fld>
            <a:endParaRPr lang="en-US"/>
          </a:p>
        </p:txBody>
      </p:sp>
    </p:spTree>
    <p:extLst>
      <p:ext uri="{BB962C8B-B14F-4D97-AF65-F5344CB8AC3E}">
        <p14:creationId xmlns:p14="http://schemas.microsoft.com/office/powerpoint/2010/main" val="4081595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3" name="Content Placeholder 2"/>
          <p:cNvSpPr>
            <a:spLocks noGrp="1"/>
          </p:cNvSpPr>
          <p:nvPr>
            <p:ph idx="1"/>
          </p:nvPr>
        </p:nvSpPr>
        <p:spPr/>
        <p:txBody>
          <a:bodyPr/>
          <a:lstStyle/>
          <a:p>
            <a:r>
              <a:rPr lang="en-US" dirty="0" smtClean="0"/>
              <a:t>Learning by exploring</a:t>
            </a:r>
          </a:p>
          <a:p>
            <a:r>
              <a:rPr lang="en-US" dirty="0" smtClean="0"/>
              <a:t>Dealing with errors</a:t>
            </a:r>
          </a:p>
          <a:p>
            <a:r>
              <a:rPr lang="en-US" dirty="0" smtClean="0"/>
              <a:t>User is sentient, computer is not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37</a:t>
            </a:fld>
            <a:endParaRPr lang="en-US" dirty="0"/>
          </a:p>
        </p:txBody>
      </p:sp>
      <p:pic>
        <p:nvPicPr>
          <p:cNvPr id="5" name="Picture 4"/>
          <p:cNvPicPr>
            <a:picLocks noChangeAspect="1"/>
          </p:cNvPicPr>
          <p:nvPr/>
        </p:nvPicPr>
        <p:blipFill>
          <a:blip r:embed="rId3"/>
          <a:stretch>
            <a:fillRect/>
          </a:stretch>
        </p:blipFill>
        <p:spPr>
          <a:xfrm>
            <a:off x="457200" y="3713163"/>
            <a:ext cx="4978400" cy="2413000"/>
          </a:xfrm>
          <a:prstGeom prst="rect">
            <a:avLst/>
          </a:prstGeom>
        </p:spPr>
      </p:pic>
      <p:sp>
        <p:nvSpPr>
          <p:cNvPr id="6" name="Rectangle 3"/>
          <p:cNvSpPr txBox="1">
            <a:spLocks noChangeArrowheads="1"/>
          </p:cNvSpPr>
          <p:nvPr/>
        </p:nvSpPr>
        <p:spPr>
          <a:xfrm>
            <a:off x="5435600" y="4184650"/>
            <a:ext cx="3251200" cy="2171700"/>
          </a:xfrm>
          <a:prstGeom prst="rect">
            <a:avLst/>
          </a:prstGeom>
        </p:spPr>
        <p:txBody>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Long actions should be cancelable</a:t>
            </a:r>
          </a:p>
        </p:txBody>
      </p:sp>
    </p:spTree>
    <p:extLst>
      <p:ext uri="{BB962C8B-B14F-4D97-AF65-F5344CB8AC3E}">
        <p14:creationId xmlns:p14="http://schemas.microsoft.com/office/powerpoint/2010/main" val="3087767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38</a:t>
            </a:fld>
            <a:endParaRPr lang="en-US" dirty="0"/>
          </a:p>
        </p:txBody>
      </p:sp>
      <p:sp>
        <p:nvSpPr>
          <p:cNvPr id="6" name="Rectangle 3"/>
          <p:cNvSpPr txBox="1">
            <a:spLocks noChangeArrowheads="1"/>
          </p:cNvSpPr>
          <p:nvPr/>
        </p:nvSpPr>
        <p:spPr>
          <a:xfrm>
            <a:off x="1049777" y="5155069"/>
            <a:ext cx="7156013" cy="1200150"/>
          </a:xfrm>
          <a:prstGeom prst="rect">
            <a:avLst/>
          </a:prstGeom>
        </p:spPr>
        <p:txBody>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All dialogues should have a cancel button</a:t>
            </a:r>
          </a:p>
        </p:txBody>
      </p:sp>
      <p:pic>
        <p:nvPicPr>
          <p:cNvPr id="7" name="Picture 6"/>
          <p:cNvPicPr>
            <a:picLocks noChangeAspect="1"/>
          </p:cNvPicPr>
          <p:nvPr/>
        </p:nvPicPr>
        <p:blipFill>
          <a:blip r:embed="rId3"/>
          <a:stretch>
            <a:fillRect/>
          </a:stretch>
        </p:blipFill>
        <p:spPr>
          <a:xfrm>
            <a:off x="1530787" y="1687969"/>
            <a:ext cx="6350000" cy="3467100"/>
          </a:xfrm>
          <a:prstGeom prst="rect">
            <a:avLst/>
          </a:prstGeom>
        </p:spPr>
      </p:pic>
    </p:spTree>
    <p:extLst>
      <p:ext uri="{BB962C8B-B14F-4D97-AF65-F5344CB8AC3E}">
        <p14:creationId xmlns:p14="http://schemas.microsoft.com/office/powerpoint/2010/main" val="3201643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User Control and Freedom</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39</a:t>
            </a:fld>
            <a:endParaRPr lang="en-US" dirty="0"/>
          </a:p>
        </p:txBody>
      </p:sp>
      <p:pic>
        <p:nvPicPr>
          <p:cNvPr id="3" name="Picture 2"/>
          <p:cNvPicPr>
            <a:picLocks noChangeAspect="1"/>
          </p:cNvPicPr>
          <p:nvPr/>
        </p:nvPicPr>
        <p:blipFill>
          <a:blip r:embed="rId3"/>
          <a:stretch>
            <a:fillRect/>
          </a:stretch>
        </p:blipFill>
        <p:spPr>
          <a:xfrm>
            <a:off x="0" y="1335464"/>
            <a:ext cx="9144000" cy="5522536"/>
          </a:xfrm>
          <a:prstGeom prst="rect">
            <a:avLst/>
          </a:prstGeom>
        </p:spPr>
      </p:pic>
    </p:spTree>
    <p:extLst>
      <p:ext uri="{BB962C8B-B14F-4D97-AF65-F5344CB8AC3E}">
        <p14:creationId xmlns:p14="http://schemas.microsoft.com/office/powerpoint/2010/main" val="27069807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wGetGUI</a:t>
            </a:r>
            <a:r>
              <a:rPr lang="en-US" dirty="0" smtClean="0"/>
              <a:t> v1.0</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5" name="Picture 4"/>
          <p:cNvPicPr>
            <a:picLocks noChangeAspect="1"/>
          </p:cNvPicPr>
          <p:nvPr/>
        </p:nvPicPr>
        <p:blipFill>
          <a:blip r:embed="rId3"/>
          <a:stretch>
            <a:fillRect/>
          </a:stretch>
        </p:blipFill>
        <p:spPr>
          <a:xfrm>
            <a:off x="622300" y="1247775"/>
            <a:ext cx="7886700" cy="5473700"/>
          </a:xfrm>
          <a:prstGeom prst="rect">
            <a:avLst/>
          </a:prstGeom>
        </p:spPr>
      </p:pic>
    </p:spTree>
    <p:extLst>
      <p:ext uri="{BB962C8B-B14F-4D97-AF65-F5344CB8AC3E}">
        <p14:creationId xmlns:p14="http://schemas.microsoft.com/office/powerpoint/2010/main" val="135637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wGetGUI</a:t>
            </a:r>
            <a:r>
              <a:rPr lang="en-US" dirty="0" smtClean="0"/>
              <a:t> v1.2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4"/>
          <p:cNvPicPr>
            <a:picLocks noChangeAspect="1"/>
          </p:cNvPicPr>
          <p:nvPr/>
        </p:nvPicPr>
        <p:blipFill>
          <a:blip r:embed="rId3"/>
          <a:stretch>
            <a:fillRect/>
          </a:stretch>
        </p:blipFill>
        <p:spPr>
          <a:xfrm>
            <a:off x="457200" y="286092"/>
            <a:ext cx="8242299" cy="6292507"/>
          </a:xfrm>
          <a:prstGeom prst="rect">
            <a:avLst/>
          </a:prstGeom>
        </p:spPr>
      </p:pic>
    </p:spTree>
    <p:extLst>
      <p:ext uri="{BB962C8B-B14F-4D97-AF65-F5344CB8AC3E}">
        <p14:creationId xmlns:p14="http://schemas.microsoft.com/office/powerpoint/2010/main" val="26516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4"/>
          <p:cNvPicPr>
            <a:picLocks noChangeAspect="1"/>
          </p:cNvPicPr>
          <p:nvPr/>
        </p:nvPicPr>
        <p:blipFill>
          <a:blip r:embed="rId2"/>
          <a:stretch>
            <a:fillRect/>
          </a:stretch>
        </p:blipFill>
        <p:spPr>
          <a:xfrm>
            <a:off x="431800" y="266700"/>
            <a:ext cx="8267700" cy="6311900"/>
          </a:xfrm>
          <a:prstGeom prst="rect">
            <a:avLst/>
          </a:prstGeom>
        </p:spPr>
      </p:pic>
    </p:spTree>
    <p:extLst>
      <p:ext uri="{BB962C8B-B14F-4D97-AF65-F5344CB8AC3E}">
        <p14:creationId xmlns:p14="http://schemas.microsoft.com/office/powerpoint/2010/main" val="398116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5" name="Picture 4"/>
          <p:cNvPicPr>
            <a:picLocks noChangeAspect="1"/>
          </p:cNvPicPr>
          <p:nvPr/>
        </p:nvPicPr>
        <p:blipFill>
          <a:blip r:embed="rId2"/>
          <a:stretch>
            <a:fillRect/>
          </a:stretch>
        </p:blipFill>
        <p:spPr>
          <a:xfrm>
            <a:off x="431800" y="266700"/>
            <a:ext cx="8267700" cy="6311900"/>
          </a:xfrm>
          <a:prstGeom prst="rect">
            <a:avLst/>
          </a:prstGeom>
        </p:spPr>
      </p:pic>
    </p:spTree>
    <p:extLst>
      <p:ext uri="{BB962C8B-B14F-4D97-AF65-F5344CB8AC3E}">
        <p14:creationId xmlns:p14="http://schemas.microsoft.com/office/powerpoint/2010/main" val="383873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t>We probably don’t need to run a usability study on this design, because intuitively, we see that there are “things that are wrong” with the current design.</a:t>
            </a:r>
          </a:p>
          <a:p>
            <a:r>
              <a:rPr lang="en-US" dirty="0" smtClean="0"/>
              <a:t>How can we formalize this idea of “using our intuition” so that it is more systematic, and less haphazard?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264618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Evaluation</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r>
              <a:rPr lang="en-US" dirty="0" smtClean="0"/>
              <a:t>Systematic inspection of an interface design to see if an interface complies with a set of usability heuristics, or usability guidelines.</a:t>
            </a:r>
          </a:p>
          <a:p>
            <a:endParaRPr lang="en-US" dirty="0" smtClean="0"/>
          </a:p>
          <a:p>
            <a:r>
              <a:rPr lang="en-US" dirty="0" smtClean="0"/>
              <a:t>Generally:</a:t>
            </a:r>
          </a:p>
          <a:p>
            <a:pPr lvl="1"/>
            <a:r>
              <a:rPr lang="en-US" dirty="0" smtClean="0"/>
              <a:t>» 3-5 inspectors (usability engineers, end users, experts…)</a:t>
            </a:r>
          </a:p>
          <a:p>
            <a:pPr lvl="1"/>
            <a:r>
              <a:rPr lang="en-US" dirty="0" smtClean="0"/>
              <a:t>» inspect interface in isolation (~1-2 </a:t>
            </a:r>
            <a:r>
              <a:rPr lang="en-US" dirty="0" err="1" smtClean="0"/>
              <a:t>hr</a:t>
            </a:r>
            <a:r>
              <a:rPr lang="en-US" dirty="0" smtClean="0"/>
              <a:t> for simple interfaces)</a:t>
            </a:r>
          </a:p>
          <a:p>
            <a:pPr lvl="1"/>
            <a:r>
              <a:rPr lang="en-US" dirty="0" smtClean="0"/>
              <a:t>» results are aggregated afterwards</a:t>
            </a:r>
          </a:p>
          <a:p>
            <a:pPr lvl="2"/>
            <a:r>
              <a:rPr lang="en-US" dirty="0"/>
              <a:t>s</a:t>
            </a:r>
            <a:r>
              <a:rPr lang="en-US" dirty="0" smtClean="0"/>
              <a:t>ingle evaluator catches ~35% usability problems</a:t>
            </a:r>
          </a:p>
          <a:p>
            <a:pPr lvl="2"/>
            <a:r>
              <a:rPr lang="en-US" dirty="0" smtClean="0"/>
              <a:t>5 evaluators catch ~75%</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3670458758"/>
      </p:ext>
    </p:extLst>
  </p:cSld>
  <p:clrMapOvr>
    <a:masterClrMapping/>
  </p:clrMapOvr>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13810</TotalTime>
  <Words>1600</Words>
  <Application>Microsoft Macintosh PowerPoint</Application>
  <PresentationFormat>On-screen Show (4:3)</PresentationFormat>
  <Paragraphs>167</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1-introduction</vt:lpstr>
      <vt:lpstr>PowerPoint Presentation</vt:lpstr>
      <vt:lpstr>Heuristic Evaluation</vt:lpstr>
      <vt:lpstr>wget</vt:lpstr>
      <vt:lpstr>wGetGUI v1.0</vt:lpstr>
      <vt:lpstr>wGetGUI v1.2</vt:lpstr>
      <vt:lpstr>PowerPoint Presentation</vt:lpstr>
      <vt:lpstr>PowerPoint Presentation</vt:lpstr>
      <vt:lpstr>So…</vt:lpstr>
      <vt:lpstr>Heuristic Evaluation</vt:lpstr>
      <vt:lpstr>define: heuristic</vt:lpstr>
      <vt:lpstr>Design Heuristics</vt:lpstr>
      <vt:lpstr>Heuristic Evaluation: Advantages</vt:lpstr>
      <vt:lpstr>Heuristic Evaluation: Disadvantages</vt:lpstr>
      <vt:lpstr>PowerPoint Presentation</vt:lpstr>
      <vt:lpstr>PowerPoint Presentation</vt:lpstr>
      <vt:lpstr>PowerPoint Presentation</vt:lpstr>
      <vt:lpstr>PowerPoint Presentation</vt:lpstr>
      <vt:lpstr>1 Visibility of System Status</vt:lpstr>
      <vt:lpstr>1 Visibility of System Status</vt:lpstr>
      <vt:lpstr>PowerPoint Presentation</vt:lpstr>
      <vt:lpstr>PowerPoint Presentation</vt:lpstr>
      <vt:lpstr>PowerPoint Presentation</vt:lpstr>
      <vt:lpstr>PowerPoint Presentation</vt:lpstr>
      <vt:lpstr>PowerPoint Presentation</vt:lpstr>
      <vt:lpstr>2 Match between system and real-world</vt:lpstr>
      <vt:lpstr>2 Match between system and real-world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Match between system and real-world</vt:lpstr>
      <vt:lpstr>PowerPoint Presentation</vt:lpstr>
      <vt:lpstr>3 User Control and Freedom</vt:lpstr>
      <vt:lpstr>3 User Control and Freedom</vt:lpstr>
      <vt:lpstr>3 User Control and Freedom</vt:lpstr>
      <vt:lpstr>3 User Control and Freedom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88</cp:revision>
  <dcterms:created xsi:type="dcterms:W3CDTF">2012-08-20T05:23:43Z</dcterms:created>
  <dcterms:modified xsi:type="dcterms:W3CDTF">2012-10-24T07:54:38Z</dcterms:modified>
</cp:coreProperties>
</file>