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4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303" r:id="rId14"/>
    <p:sldId id="304" r:id="rId15"/>
    <p:sldId id="280" r:id="rId16"/>
    <p:sldId id="278" r:id="rId17"/>
    <p:sldId id="282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042" autoAdjust="0"/>
  </p:normalViewPr>
  <p:slideViewPr>
    <p:cSldViewPr snapToGrid="0" snapToObjects="1">
      <p:cViewPr varScale="1">
        <p:scale>
          <a:sx n="66" d="100"/>
          <a:sy n="66" d="100"/>
        </p:scale>
        <p:origin x="-18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FEF5F-3B39-8C4F-9EDA-9CA413A4787D}" type="datetimeFigureOut">
              <a:rPr lang="en-US" smtClean="0"/>
              <a:pPr/>
              <a:t>22-10-12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42D20-5CD2-1540-9A97-C8CDFA67B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0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6E8D9-D7C8-DB48-82D0-7C0E66850FE0}" type="datetimeFigureOut">
              <a:rPr lang="en-US" smtClean="0"/>
              <a:pPr/>
              <a:t>22-10-12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EC02C-7862-C04F-88CF-B6FBE0D0E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029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http://c.suite101.com/files/styles/</a:t>
            </a:r>
            <a:r>
              <a:rPr lang="en-US" dirty="0" err="1" smtClean="0"/>
              <a:t>article_full</a:t>
            </a:r>
            <a:r>
              <a:rPr lang="en-US" dirty="0" smtClean="0"/>
              <a:t>/public/000/105/000105936.jpg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8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blog.lib.umn.edu</a:t>
            </a:r>
            <a:r>
              <a:rPr lang="en-US" dirty="0" smtClean="0"/>
              <a:t>/paldr001/</a:t>
            </a:r>
            <a:r>
              <a:rPr lang="en-US" dirty="0" err="1" smtClean="0"/>
              <a:t>myblog</a:t>
            </a:r>
            <a:r>
              <a:rPr lang="en-US" dirty="0" smtClean="0"/>
              <a:t>/2011/12/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76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in the wrong</a:t>
            </a:r>
            <a:r>
              <a:rPr lang="en-US" baseline="0" dirty="0" smtClean="0"/>
              <a:t> slot. Should be in slide deck 14</a:t>
            </a:r>
          </a:p>
          <a:p>
            <a:r>
              <a:rPr lang="en-US" dirty="0" smtClean="0"/>
              <a:t>– paper and pencil</a:t>
            </a:r>
          </a:p>
          <a:p>
            <a:endParaRPr lang="en-US" dirty="0" smtClean="0"/>
          </a:p>
          <a:p>
            <a:r>
              <a:rPr lang="en-US" dirty="0" smtClean="0"/>
              <a:t>• primitive but cheap</a:t>
            </a:r>
          </a:p>
          <a:p>
            <a:endParaRPr lang="en-US" dirty="0" smtClean="0"/>
          </a:p>
          <a:p>
            <a:r>
              <a:rPr lang="en-US" dirty="0" smtClean="0"/>
              <a:t>• observer records events, comments, and interpretations</a:t>
            </a:r>
          </a:p>
          <a:p>
            <a:endParaRPr lang="en-US" dirty="0" smtClean="0"/>
          </a:p>
          <a:p>
            <a:r>
              <a:rPr lang="en-US" dirty="0" smtClean="0"/>
              <a:t>• hard to get detail (writing is slow) </a:t>
            </a:r>
          </a:p>
          <a:p>
            <a:endParaRPr lang="en-US" dirty="0" smtClean="0"/>
          </a:p>
          <a:p>
            <a:r>
              <a:rPr lang="en-US" dirty="0" smtClean="0"/>
              <a:t>• 2nd</a:t>
            </a:r>
          </a:p>
          <a:p>
            <a:endParaRPr lang="en-US" dirty="0" smtClean="0"/>
          </a:p>
          <a:p>
            <a:r>
              <a:rPr lang="en-US" dirty="0" smtClean="0"/>
              <a:t>observer helps… </a:t>
            </a:r>
          </a:p>
          <a:p>
            <a:endParaRPr lang="en-US" dirty="0" smtClean="0"/>
          </a:p>
          <a:p>
            <a:r>
              <a:rPr lang="en-US" dirty="0" smtClean="0"/>
              <a:t>– audio recording</a:t>
            </a:r>
          </a:p>
          <a:p>
            <a:endParaRPr lang="en-US" dirty="0" smtClean="0"/>
          </a:p>
          <a:p>
            <a:r>
              <a:rPr lang="en-US" dirty="0" smtClean="0"/>
              <a:t>• good for recording think aloud talk</a:t>
            </a:r>
          </a:p>
          <a:p>
            <a:endParaRPr lang="en-US" dirty="0" smtClean="0"/>
          </a:p>
          <a:p>
            <a:r>
              <a:rPr lang="en-US" dirty="0" smtClean="0"/>
              <a:t>• hard to tie into on-screen user actions</a:t>
            </a:r>
          </a:p>
          <a:p>
            <a:endParaRPr lang="en-US" dirty="0" smtClean="0"/>
          </a:p>
          <a:p>
            <a:r>
              <a:rPr lang="en-US" dirty="0" smtClean="0"/>
              <a:t>– video recording</a:t>
            </a:r>
          </a:p>
          <a:p>
            <a:endParaRPr lang="en-US" dirty="0" smtClean="0"/>
          </a:p>
          <a:p>
            <a:r>
              <a:rPr lang="en-US" dirty="0" smtClean="0"/>
              <a:t>• can see and hear what a user is doing</a:t>
            </a:r>
          </a:p>
          <a:p>
            <a:endParaRPr lang="en-US" dirty="0" smtClean="0"/>
          </a:p>
          <a:p>
            <a:r>
              <a:rPr lang="en-US" dirty="0" smtClean="0"/>
              <a:t>• one camera for screen, rear view mirror useful…</a:t>
            </a:r>
          </a:p>
          <a:p>
            <a:endParaRPr lang="en-US" dirty="0" smtClean="0"/>
          </a:p>
          <a:p>
            <a:r>
              <a:rPr lang="en-US" dirty="0" smtClean="0"/>
              <a:t>• initially intrusive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25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</a:t>
            </a:r>
            <a:r>
              <a:rPr lang="en-US" dirty="0" err="1" smtClean="0"/>
              <a:t>HAiJCPWMGss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05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www.utexas.edu</a:t>
            </a:r>
            <a:r>
              <a:rPr lang="en-US" dirty="0" smtClean="0"/>
              <a:t>/learn/usability/</a:t>
            </a:r>
            <a:r>
              <a:rPr lang="en-US" dirty="0" err="1" smtClean="0"/>
              <a:t>report.html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26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www.useit.com</a:t>
            </a:r>
            <a:r>
              <a:rPr lang="en-US" dirty="0" smtClean="0"/>
              <a:t>/</a:t>
            </a:r>
            <a:r>
              <a:rPr lang="en-US" dirty="0" err="1" smtClean="0"/>
              <a:t>alertbox</a:t>
            </a:r>
            <a:r>
              <a:rPr lang="en-US" dirty="0" smtClean="0"/>
              <a:t>/weekly-usability-</a:t>
            </a:r>
            <a:r>
              <a:rPr lang="en-US" dirty="0" err="1" smtClean="0"/>
              <a:t>tests.html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Website</a:t>
            </a:r>
            <a:r>
              <a:rPr lang="en-US" baseline="0" dirty="0" smtClean="0"/>
              <a:t> usability</a:t>
            </a:r>
          </a:p>
          <a:p>
            <a:r>
              <a:rPr lang="en-US" baseline="0" dirty="0" smtClean="0"/>
              <a:t>Remote testing (across the country)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1-1 testing – stakeholders : “good for team to see frustration users’ faces rather than to simply listen to testers tell them about it on the phone”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Actionalbe</a:t>
            </a:r>
            <a:r>
              <a:rPr lang="en-US" dirty="0" smtClean="0"/>
              <a:t> results: new approach to content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--</a:t>
            </a:r>
            <a:r>
              <a:rPr lang="en-US" baseline="0" dirty="0" smtClean="0"/>
              <a:t> originally: voice and personality (bring out attributes of brand)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-- feedback: “I hate reading fluff”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-- redesign: small chunks of text, deeper links, more detailed information inline links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“Already</a:t>
            </a:r>
            <a:r>
              <a:rPr lang="en-US" baseline="0" dirty="0" smtClean="0"/>
              <a:t> have a DVR?” – for people looking for HOWTOS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-- hard to find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-- “Want step-by-step instructions” seemed to work better (remember: what is their goal) </a:t>
            </a:r>
            <a:r>
              <a:rPr lang="en-US" baseline="0" dirty="0" smtClean="0">
                <a:sym typeface="Wingdings"/>
              </a:rPr>
              <a:t> language of the user rather than the language of the designer</a:t>
            </a: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Words and phrases really matter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14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innovis.cpsc.ucalgary.ca</a:t>
            </a:r>
            <a:r>
              <a:rPr lang="en-US" dirty="0" smtClean="0"/>
              <a:t>/</a:t>
            </a:r>
            <a:r>
              <a:rPr lang="en-US" dirty="0" err="1" smtClean="0"/>
              <a:t>innovis</a:t>
            </a:r>
            <a:r>
              <a:rPr lang="en-US" dirty="0" smtClean="0"/>
              <a:t>/uploads/Publications/Publications/</a:t>
            </a:r>
            <a:r>
              <a:rPr lang="en-US" dirty="0" err="1" smtClean="0"/>
              <a:t>EdgeLens-finalversion.pdf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innovis.cpsc.ucalgary.ca</a:t>
            </a:r>
            <a:r>
              <a:rPr lang="en-US" dirty="0" smtClean="0"/>
              <a:t>/</a:t>
            </a:r>
            <a:r>
              <a:rPr lang="en-US" dirty="0" err="1" smtClean="0"/>
              <a:t>innovis</a:t>
            </a:r>
            <a:r>
              <a:rPr lang="en-US" dirty="0" smtClean="0"/>
              <a:t>/uploads/Research/</a:t>
            </a:r>
            <a:r>
              <a:rPr lang="en-US" dirty="0" err="1" smtClean="0"/>
              <a:t>EdgeLens</a:t>
            </a:r>
            <a:r>
              <a:rPr lang="en-US" dirty="0" smtClean="0"/>
              <a:t>/</a:t>
            </a:r>
            <a:r>
              <a:rPr lang="en-US" dirty="0" err="1" smtClean="0"/>
              <a:t>EdgeLens.avi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05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Also, testing location and context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43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emphasis: earlier</a:t>
            </a:r>
          </a:p>
          <a:p>
            <a:endParaRPr lang="en-US" dirty="0" smtClean="0"/>
          </a:p>
          <a:p>
            <a:r>
              <a:rPr lang="en-US" dirty="0" smtClean="0"/>
              <a:t>It’s cheaper, but still possible to do it late</a:t>
            </a:r>
          </a:p>
          <a:p>
            <a:r>
              <a:rPr lang="en-US" dirty="0" smtClean="0"/>
              <a:t>You can figure out what needs to be fixed for next time around, or determine what kind of documentation</a:t>
            </a:r>
            <a:r>
              <a:rPr lang="en-US" baseline="0" dirty="0" smtClean="0"/>
              <a:t> is required/information for support 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53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EB7961C-448B-B04C-A9E1-024D26EE0EBE}" type="datetime1">
              <a:rPr lang="en-CA" smtClean="0"/>
              <a:pPr/>
              <a:t>22-10-12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7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FD52-A99A-D342-A739-BB7D56F7C636}" type="datetime1">
              <a:rPr lang="en-CA" smtClean="0"/>
              <a:pPr/>
              <a:t>22-10-12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3AA1-A1AA-1649-B18F-79CA9263B717}" type="datetime1">
              <a:rPr lang="en-CA" smtClean="0"/>
              <a:pPr/>
              <a:t>22-10-12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2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BF07-92EB-B946-AFD5-BE123E5F7F45}" type="datetime1">
              <a:rPr lang="en-CA" smtClean="0"/>
              <a:pPr/>
              <a:t>22-10-12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8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132B-B38A-5D4C-800F-FAEDFC149E6E}" type="datetime1">
              <a:rPr lang="en-CA" smtClean="0"/>
              <a:pPr/>
              <a:t>22-10-12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9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7586-A229-1544-A360-351E8B484D55}" type="datetime1">
              <a:rPr lang="en-CA" smtClean="0"/>
              <a:pPr/>
              <a:t>22-10-12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312C-814A-F64A-9DCE-17CD7A355725}" type="datetime1">
              <a:rPr lang="en-CA" smtClean="0"/>
              <a:pPr/>
              <a:t>22-10-12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9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2AA9-2D9C-3B49-AFD5-B09748D14B14}" type="datetime1">
              <a:rPr lang="en-CA" smtClean="0"/>
              <a:pPr/>
              <a:t>22-10-12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8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9982-0812-EA47-9A1F-AC3BE2E86E09}" type="datetime1">
              <a:rPr lang="en-CA" smtClean="0"/>
              <a:pPr/>
              <a:t>22-10-12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1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4E96-6981-BE46-81F3-C012122F066C}" type="datetime1">
              <a:rPr lang="en-CA" smtClean="0"/>
              <a:pPr/>
              <a:t>22-10-12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1474-C134-AE4E-B5D3-93AEFBD83E37}" type="datetime1">
              <a:rPr lang="en-CA" smtClean="0"/>
              <a:pPr/>
              <a:t>22-10-12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3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EC2FD-5C3B-B54A-B7FA-8548072860BF}" type="datetime1">
              <a:rPr lang="en-CA" smtClean="0"/>
              <a:pPr/>
              <a:t>22-10-12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Usability Testing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CPSC 481: HCI I</a:t>
            </a:r>
          </a:p>
          <a:p>
            <a:r>
              <a:rPr lang="en-US" dirty="0" smtClean="0"/>
              <a:t>Fall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8745" y="5638800"/>
            <a:ext cx="6563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9D9D9"/>
                </a:solidFill>
              </a:rPr>
              <a:t>Anthony Tang</a:t>
            </a:r>
            <a:endParaRPr lang="en-US" dirty="0">
              <a:solidFill>
                <a:srgbClr val="D9D9D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Ways to overcome some of these problems…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“Double-blind” experiment</a:t>
            </a:r>
          </a:p>
          <a:p>
            <a:pPr lvl="1"/>
            <a:r>
              <a:rPr lang="en-US" dirty="0" smtClean="0"/>
              <a:t>» neither participant nor experimenter know the hypothesis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Active deception</a:t>
            </a:r>
          </a:p>
          <a:p>
            <a:pPr lvl="1"/>
            <a:r>
              <a:rPr lang="en-US" dirty="0" smtClean="0"/>
              <a:t>» tell participants you’re expecting the opposite of what you expect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Ways to overcome some of these problems…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Randomized assignment to conditions</a:t>
            </a:r>
          </a:p>
          <a:p>
            <a:pPr lvl="1"/>
            <a:r>
              <a:rPr lang="en-US" dirty="0" smtClean="0"/>
              <a:t>» reduces systematic assignment biases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Randomized ordering of conditions</a:t>
            </a:r>
          </a:p>
          <a:p>
            <a:pPr lvl="1"/>
            <a:r>
              <a:rPr lang="en-US" dirty="0" smtClean="0"/>
              <a:t>» normalizes the effect of order/learning/fatigue</a:t>
            </a:r>
          </a:p>
          <a:p>
            <a:pPr lvl="1"/>
            <a:endParaRPr lang="en-US" dirty="0"/>
          </a:p>
          <a:p>
            <a:r>
              <a:rPr lang="en-US" dirty="0" smtClean="0"/>
              <a:t>Large sample size</a:t>
            </a:r>
          </a:p>
          <a:p>
            <a:pPr lvl="1"/>
            <a:r>
              <a:rPr lang="en-US" dirty="0" smtClean="0"/>
              <a:t>» reduces effect of “randomness”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97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External validity » realism</a:t>
            </a:r>
          </a:p>
          <a:p>
            <a:pPr lvl="1"/>
            <a:r>
              <a:rPr lang="en-US" dirty="0"/>
              <a:t>confidence that results applies to real </a:t>
            </a:r>
            <a:r>
              <a:rPr lang="en-US" dirty="0" smtClean="0"/>
              <a:t>situations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Internal validity » integrity</a:t>
            </a:r>
          </a:p>
          <a:p>
            <a:pPr lvl="1"/>
            <a:r>
              <a:rPr lang="en-US" dirty="0"/>
              <a:t>confidence in our explanation of experimental </a:t>
            </a:r>
            <a:r>
              <a:rPr lang="en-US" dirty="0" smtClean="0"/>
              <a:t>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68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Recording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risk forgetting, missing, or misinterpreting events if we do not record user actions for later analysis.</a:t>
            </a:r>
          </a:p>
          <a:p>
            <a:r>
              <a:rPr lang="en-US" dirty="0" smtClean="0"/>
              <a:t>Lots of different methods for doing this with various pros and cons:</a:t>
            </a:r>
          </a:p>
          <a:p>
            <a:pPr lvl="1"/>
            <a:r>
              <a:rPr lang="en-US" dirty="0" smtClean="0"/>
              <a:t>» paper and pencil (2</a:t>
            </a:r>
            <a:r>
              <a:rPr lang="en-US" baseline="30000" dirty="0" smtClean="0"/>
              <a:t>nd</a:t>
            </a:r>
            <a:r>
              <a:rPr lang="en-US" dirty="0" smtClean="0"/>
              <a:t> observer helps)</a:t>
            </a:r>
          </a:p>
          <a:p>
            <a:pPr lvl="1"/>
            <a:r>
              <a:rPr lang="en-US" dirty="0" smtClean="0"/>
              <a:t>» audio recording</a:t>
            </a:r>
          </a:p>
          <a:p>
            <a:pPr lvl="1"/>
            <a:r>
              <a:rPr lang="en-US" dirty="0" smtClean="0"/>
              <a:t>» video recording</a:t>
            </a:r>
          </a:p>
          <a:p>
            <a:pPr lvl="1"/>
            <a:r>
              <a:rPr lang="en-US" dirty="0" smtClean="0"/>
              <a:t>» system recording (user actions w/ system, user actions)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07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sheet example…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Tracking a person’s use of an editor…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2624"/>
            <a:ext cx="9144000" cy="261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33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WhatUsersDo</a:t>
            </a:r>
            <a:r>
              <a:rPr lang="en-US" dirty="0" smtClean="0"/>
              <a:t>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96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Usability Testing: Providing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Based on your list of issues, provide a small handful of suggestions on how to address the issue</a:t>
            </a:r>
          </a:p>
          <a:p>
            <a:r>
              <a:rPr lang="en-US" dirty="0" smtClean="0"/>
              <a:t>Depending on the part of the design cycle you are in (early, middle, late), these should be bigger or smaller suggestions</a:t>
            </a:r>
          </a:p>
          <a:p>
            <a:r>
              <a:rPr lang="en-US" dirty="0" smtClean="0"/>
              <a:t>Provide video “proof” of people encountering issues</a:t>
            </a:r>
          </a:p>
          <a:p>
            <a:r>
              <a:rPr lang="en-US" u="sng" dirty="0" smtClean="0"/>
              <a:t>ITERATE ON THE DESIGN!!?!?!?</a:t>
            </a:r>
            <a:endParaRPr lang="en-US" u="sng" dirty="0"/>
          </a:p>
          <a:p>
            <a:r>
              <a:rPr lang="en-US" dirty="0" smtClean="0"/>
              <a:t>Sample </a:t>
            </a:r>
            <a:r>
              <a:rPr lang="en-US" dirty="0"/>
              <a:t>final report: </a:t>
            </a:r>
            <a:endParaRPr lang="en-US" dirty="0" smtClean="0"/>
          </a:p>
          <a:p>
            <a:pPr lvl="1"/>
            <a:r>
              <a:rPr lang="en-US" u="sng" dirty="0" smtClean="0"/>
              <a:t>http</a:t>
            </a:r>
            <a:r>
              <a:rPr lang="en-US" u="sng" dirty="0"/>
              <a:t>://</a:t>
            </a:r>
            <a:r>
              <a:rPr lang="en-US" u="sng" dirty="0" err="1"/>
              <a:t>www.utexas.edu</a:t>
            </a:r>
            <a:r>
              <a:rPr lang="en-US" u="sng" dirty="0"/>
              <a:t>/learn/usability/</a:t>
            </a:r>
            <a:r>
              <a:rPr lang="en-US" u="sng" dirty="0" err="1" smtClean="0"/>
              <a:t>report.html</a:t>
            </a:r>
            <a:endParaRPr lang="en-US" u="sng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97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Tivo</a:t>
            </a:r>
            <a:r>
              <a:rPr lang="en-US" dirty="0" smtClean="0"/>
              <a:t>: Weekly Usability Tests (12 weeks)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1046" r="1046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547899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Already have a DVR?</a:t>
            </a:r>
            <a:r>
              <a:rPr lang="en-US" sz="2400" dirty="0" smtClean="0"/>
              <a:t> vs. </a:t>
            </a:r>
            <a:r>
              <a:rPr lang="en-US" sz="2400" b="1" dirty="0" smtClean="0"/>
              <a:t>Want step-by-step instructions?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93283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Example » </a:t>
            </a:r>
            <a:r>
              <a:rPr lang="en-US" dirty="0" err="1" smtClean="0"/>
              <a:t>EdgeLens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6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EdgeLens</a:t>
            </a:r>
            <a:r>
              <a:rPr lang="en-US" dirty="0" smtClean="0"/>
              <a:t> » Usability Study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5810" b="-5810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14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External validity » realism</a:t>
            </a:r>
          </a:p>
          <a:p>
            <a:pPr lvl="1"/>
            <a:r>
              <a:rPr lang="en-US" dirty="0" smtClean="0"/>
              <a:t>Across situations</a:t>
            </a:r>
          </a:p>
          <a:p>
            <a:pPr lvl="1"/>
            <a:r>
              <a:rPr lang="en-US" dirty="0" smtClean="0"/>
              <a:t>Across people</a:t>
            </a:r>
          </a:p>
          <a:p>
            <a:r>
              <a:rPr lang="en-US" dirty="0" smtClean="0"/>
              <a:t>Internal validity » integrity</a:t>
            </a:r>
          </a:p>
          <a:p>
            <a:pPr lvl="1"/>
            <a:r>
              <a:rPr lang="en-US" dirty="0" smtClean="0"/>
              <a:t>Confound</a:t>
            </a:r>
          </a:p>
          <a:p>
            <a:pPr lvl="1"/>
            <a:r>
              <a:rPr lang="en-US" dirty="0" smtClean="0"/>
              <a:t>Selection bias</a:t>
            </a:r>
          </a:p>
          <a:p>
            <a:pPr lvl="1"/>
            <a:r>
              <a:rPr lang="en-US" dirty="0" smtClean="0"/>
              <a:t>Learning effects</a:t>
            </a:r>
          </a:p>
          <a:p>
            <a:pPr lvl="1"/>
            <a:r>
              <a:rPr lang="en-US" dirty="0" smtClean="0"/>
              <a:t>Priming</a:t>
            </a:r>
          </a:p>
          <a:p>
            <a:pPr lvl="1"/>
            <a:r>
              <a:rPr lang="en-US" dirty="0" smtClean="0"/>
              <a:t>Experimenter bias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25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EdgeLens</a:t>
            </a:r>
            <a:r>
              <a:rPr lang="en-US" dirty="0" smtClean="0"/>
              <a:t> » Usability Study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16 participants (8 males, 8 females)</a:t>
            </a:r>
          </a:p>
          <a:p>
            <a:r>
              <a:rPr lang="en-US" dirty="0" smtClean="0"/>
              <a:t>Route finding task (varying difficulty)</a:t>
            </a:r>
          </a:p>
          <a:p>
            <a:pPr lvl="1"/>
            <a:r>
              <a:rPr lang="en-US" dirty="0" smtClean="0"/>
              <a:t>» Canadian cities, varying number of hops </a:t>
            </a:r>
            <a:r>
              <a:rPr lang="en-US" dirty="0" err="1" smtClean="0"/>
              <a:t>req</a:t>
            </a:r>
            <a:endParaRPr lang="en-US" dirty="0" smtClean="0"/>
          </a:p>
          <a:p>
            <a:r>
              <a:rPr lang="en-US" dirty="0" smtClean="0"/>
              <a:t>Collecting</a:t>
            </a:r>
          </a:p>
          <a:p>
            <a:pPr lvl="1"/>
            <a:r>
              <a:rPr lang="en-US" dirty="0" smtClean="0"/>
              <a:t>» path</a:t>
            </a:r>
          </a:p>
          <a:p>
            <a:pPr lvl="1"/>
            <a:r>
              <a:rPr lang="en-US" dirty="0" smtClean="0"/>
              <a:t>» certainty of correctness</a:t>
            </a:r>
          </a:p>
          <a:p>
            <a:pPr lvl="1"/>
            <a:r>
              <a:rPr lang="en-US" dirty="0" smtClean="0"/>
              <a:t>» time to complete task</a:t>
            </a:r>
          </a:p>
          <a:p>
            <a:pPr lvl="1"/>
            <a:r>
              <a:rPr lang="en-US" dirty="0" smtClean="0"/>
              <a:t>» preference</a:t>
            </a:r>
          </a:p>
          <a:p>
            <a:pPr lvl="1"/>
            <a:r>
              <a:rPr lang="en-US" dirty="0" smtClean="0"/>
              <a:t>» comments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04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EdgeLens</a:t>
            </a:r>
            <a:r>
              <a:rPr lang="en-US" dirty="0" smtClean="0"/>
              <a:t> Test » Results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9497" r="-1949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58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EdgeLens</a:t>
            </a:r>
            <a:r>
              <a:rPr lang="en-US" dirty="0"/>
              <a:t> Test » Results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3053" r="-23053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4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EdgeLens</a:t>
            </a:r>
            <a:r>
              <a:rPr lang="en-US" dirty="0"/>
              <a:t> Test » Results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9349" r="-19349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50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Usability Tests: HOWTO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Determine goals of usability test</a:t>
            </a:r>
          </a:p>
          <a:p>
            <a:r>
              <a:rPr lang="en-US" dirty="0" smtClean="0"/>
              <a:t>Determine testing timeframe</a:t>
            </a:r>
          </a:p>
          <a:p>
            <a:r>
              <a:rPr lang="en-US" dirty="0" smtClean="0"/>
              <a:t>Determine target audience &amp; recruitment plan</a:t>
            </a:r>
          </a:p>
          <a:p>
            <a:r>
              <a:rPr lang="en-US" dirty="0" smtClean="0"/>
              <a:t>Develop testing plan</a:t>
            </a:r>
          </a:p>
          <a:p>
            <a:pPr lvl="1"/>
            <a:r>
              <a:rPr lang="en-US" dirty="0" smtClean="0"/>
              <a:t>What are the most important things you want to know? (top 10)</a:t>
            </a:r>
          </a:p>
          <a:p>
            <a:pPr lvl="1"/>
            <a:r>
              <a:rPr lang="en-US" dirty="0" smtClean="0"/>
              <a:t>Conceptual model extraction</a:t>
            </a:r>
          </a:p>
          <a:p>
            <a:pPr lvl="1"/>
            <a:r>
              <a:rPr lang="en-US" dirty="0" smtClean="0"/>
              <a:t>Provide non-leading questions</a:t>
            </a:r>
          </a:p>
          <a:p>
            <a:pPr lvl="1"/>
            <a:r>
              <a:rPr lang="en-US" dirty="0" smtClean="0"/>
              <a:t>Simple/realistic scenarios</a:t>
            </a:r>
          </a:p>
          <a:p>
            <a:pPr lvl="1"/>
            <a:r>
              <a:rPr lang="en-US" dirty="0" smtClean="0"/>
              <a:t>Prepare any written materials (audience-specific, if necessary)</a:t>
            </a:r>
          </a:p>
          <a:p>
            <a:r>
              <a:rPr lang="en-US" dirty="0" smtClean="0"/>
              <a:t>Run a pilot study</a:t>
            </a:r>
          </a:p>
          <a:p>
            <a:r>
              <a:rPr lang="en-US" dirty="0" smtClean="0"/>
              <a:t>Run your test with real participants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60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should I use a usability test?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time.</a:t>
            </a:r>
          </a:p>
          <a:p>
            <a:r>
              <a:rPr lang="en-US" dirty="0" smtClean="0"/>
              <a:t>Early:</a:t>
            </a:r>
          </a:p>
          <a:p>
            <a:pPr lvl="1"/>
            <a:r>
              <a:rPr lang="en-US" dirty="0" smtClean="0"/>
              <a:t>Exploring potential possible designs</a:t>
            </a:r>
          </a:p>
          <a:p>
            <a:r>
              <a:rPr lang="en-US" dirty="0" smtClean="0"/>
              <a:t>Late:</a:t>
            </a:r>
          </a:p>
          <a:p>
            <a:pPr lvl="1"/>
            <a:r>
              <a:rPr lang="en-US" dirty="0" smtClean="0"/>
              <a:t>Close to end stage to determine possible showstoppers</a:t>
            </a:r>
          </a:p>
          <a:p>
            <a:r>
              <a:rPr lang="en-US" dirty="0" smtClean="0"/>
              <a:t>After:</a:t>
            </a:r>
          </a:p>
          <a:p>
            <a:pPr lvl="1"/>
            <a:r>
              <a:rPr lang="en-US" dirty="0" smtClean="0"/>
              <a:t>Investigate reported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37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383"/>
          <a:stretch/>
        </p:blipFill>
        <p:spPr>
          <a:xfrm>
            <a:off x="5314018" y="1600200"/>
            <a:ext cx="4529877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 this test…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56818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You design two computer games for children, and bring it to a school to test.</a:t>
            </a:r>
          </a:p>
          <a:p>
            <a:r>
              <a:rPr lang="en-US" dirty="0" smtClean="0"/>
              <a:t>The first 10 students that complete their homework are sent to your testing office for the first game.</a:t>
            </a:r>
          </a:p>
          <a:p>
            <a:r>
              <a:rPr lang="en-US" dirty="0" smtClean="0"/>
              <a:t>The next 10 students that complete their homework are sent to play the second game.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01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383"/>
          <a:stretch/>
        </p:blipFill>
        <p:spPr>
          <a:xfrm>
            <a:off x="5314018" y="1600200"/>
            <a:ext cx="4529877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 this test…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56818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You design two computer games for children, and bring it to a school to test.</a:t>
            </a:r>
          </a:p>
          <a:p>
            <a:r>
              <a:rPr lang="en-US" dirty="0" smtClean="0"/>
              <a:t>The first 10 students that complete their homework are sent to your testing office for the first game.</a:t>
            </a:r>
          </a:p>
          <a:p>
            <a:r>
              <a:rPr lang="en-US" dirty="0" smtClean="0"/>
              <a:t>They find the game easy to 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11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Validity » Selection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Systematic, non-random sampling of the population distorts your ability to generalize from the results.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39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 this test…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12456" cy="51212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You have designed two new interfaces for PeopleSoft. You recruit students to test your interface.</a:t>
            </a:r>
          </a:p>
          <a:p>
            <a:r>
              <a:rPr lang="en-US" dirty="0" smtClean="0"/>
              <a:t>For each participant, you give them your least </a:t>
            </a:r>
            <a:r>
              <a:rPr lang="en-US" dirty="0" err="1" smtClean="0"/>
              <a:t>favourite</a:t>
            </a:r>
            <a:r>
              <a:rPr lang="en-US" dirty="0" smtClean="0"/>
              <a:t> interface first to complete the task, and then you give them your </a:t>
            </a:r>
            <a:r>
              <a:rPr lang="en-US" dirty="0" err="1" smtClean="0"/>
              <a:t>favourite</a:t>
            </a:r>
            <a:r>
              <a:rPr lang="en-US" dirty="0" smtClean="0"/>
              <a:t> interface second.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588" y="1600199"/>
            <a:ext cx="528029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1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Internal Validity » Learning | Fatigue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Experience gained from using the first interface (to conceptual model) affects how they think about and use the second interface.</a:t>
            </a:r>
          </a:p>
          <a:p>
            <a:endParaRPr lang="en-US" dirty="0"/>
          </a:p>
          <a:p>
            <a:r>
              <a:rPr lang="en-US" dirty="0" smtClean="0"/>
              <a:t>Too much testing means participants get tired of testing.</a:t>
            </a:r>
          </a:p>
          <a:p>
            <a:endParaRPr lang="en-US" dirty="0"/>
          </a:p>
          <a:p>
            <a:r>
              <a:rPr lang="en-US" dirty="0" smtClean="0"/>
              <a:t>Mix it up: for some participants, A then B; for others, B then 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95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Internal Validity » Experimenter Bias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-18187" r="-1818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0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Internal Validity » Demand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participants know what your hypothesis is, they will actively try to be “good participants” and help you.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42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-introdu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1-introduction</Template>
  <TotalTime>13661</TotalTime>
  <Words>1178</Words>
  <Application>Microsoft Macintosh PowerPoint</Application>
  <PresentationFormat>On-screen Show (4:3)</PresentationFormat>
  <Paragraphs>198</Paragraphs>
  <Slides>25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1-introduction</vt:lpstr>
      <vt:lpstr>Usability Testing 3</vt:lpstr>
      <vt:lpstr>Experimental Validity</vt:lpstr>
      <vt:lpstr>Imagine this test…</vt:lpstr>
      <vt:lpstr>Imagine this test…</vt:lpstr>
      <vt:lpstr>Internal Validity » Selection Bias</vt:lpstr>
      <vt:lpstr>Imagine this test…</vt:lpstr>
      <vt:lpstr>Internal Validity » Learning | Fatigue Effects</vt:lpstr>
      <vt:lpstr>Internal Validity » Experimenter Bias</vt:lpstr>
      <vt:lpstr>Internal Validity » Demand Characteristics</vt:lpstr>
      <vt:lpstr>Ways to overcome some of these problems…</vt:lpstr>
      <vt:lpstr>Ways to overcome some of these problems…</vt:lpstr>
      <vt:lpstr>Experimental Validity</vt:lpstr>
      <vt:lpstr>Recording Observations</vt:lpstr>
      <vt:lpstr>Coding sheet example…</vt:lpstr>
      <vt:lpstr>WhatUsersDo video</vt:lpstr>
      <vt:lpstr>Usability Testing: Providing Feedback</vt:lpstr>
      <vt:lpstr>Tivo: Weekly Usability Tests (12 weeks)</vt:lpstr>
      <vt:lpstr>Research Example » EdgeLens</vt:lpstr>
      <vt:lpstr>EdgeLens » Usability Study</vt:lpstr>
      <vt:lpstr>EdgeLens » Usability Study Details</vt:lpstr>
      <vt:lpstr>EdgeLens Test » Results</vt:lpstr>
      <vt:lpstr>EdgeLens Test » Results</vt:lpstr>
      <vt:lpstr>EdgeLens Test » Results</vt:lpstr>
      <vt:lpstr>Usability Tests: HOWTO</vt:lpstr>
      <vt:lpstr>When should I use a usability test?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for people not like us</dc:title>
  <dc:creator>Tony</dc:creator>
  <cp:lastModifiedBy>Tony Tang</cp:lastModifiedBy>
  <cp:revision>75</cp:revision>
  <dcterms:created xsi:type="dcterms:W3CDTF">2012-08-20T05:23:43Z</dcterms:created>
  <dcterms:modified xsi:type="dcterms:W3CDTF">2012-10-22T16:49:58Z</dcterms:modified>
</cp:coreProperties>
</file>