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8" r:id="rId2"/>
    <p:sldId id="256" r:id="rId3"/>
    <p:sldId id="259" r:id="rId4"/>
    <p:sldId id="273" r:id="rId5"/>
    <p:sldId id="261" r:id="rId6"/>
    <p:sldId id="274" r:id="rId7"/>
    <p:sldId id="275" r:id="rId8"/>
    <p:sldId id="263" r:id="rId9"/>
    <p:sldId id="278" r:id="rId10"/>
    <p:sldId id="279" r:id="rId11"/>
    <p:sldId id="280" r:id="rId12"/>
    <p:sldId id="282" r:id="rId13"/>
    <p:sldId id="283" r:id="rId14"/>
    <p:sldId id="285" r:id="rId15"/>
    <p:sldId id="264" r:id="rId16"/>
    <p:sldId id="286" r:id="rId17"/>
    <p:sldId id="265" r:id="rId18"/>
    <p:sldId id="287" r:id="rId19"/>
    <p:sldId id="266" r:id="rId20"/>
    <p:sldId id="288" r:id="rId21"/>
    <p:sldId id="267" r:id="rId22"/>
    <p:sldId id="295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6614" autoAdjust="0"/>
  </p:normalViewPr>
  <p:slideViewPr>
    <p:cSldViewPr snapToGrid="0" snapToObjects="1">
      <p:cViewPr varScale="1">
        <p:scale>
          <a:sx n="54" d="100"/>
          <a:sy n="54" d="100"/>
        </p:scale>
        <p:origin x="-7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FEF5F-3B39-8C4F-9EDA-9CA413A4787D}" type="datetimeFigureOut">
              <a:rPr lang="en-US" smtClean="0"/>
              <a:pPr/>
              <a:t>21-10-12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42D20-5CD2-1540-9A97-C8CDFA67B1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05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6E8D9-D7C8-DB48-82D0-7C0E66850FE0}" type="datetimeFigureOut">
              <a:rPr lang="en-US" smtClean="0"/>
              <a:pPr/>
              <a:t>21-10-12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EC02C-7862-C04F-88CF-B6FBE0D0E7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029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Think-aloud protocol with</a:t>
            </a:r>
            <a:r>
              <a:rPr lang="en-US" baseline="0" dirty="0" smtClean="0"/>
              <a:t> the overhead projector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61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crackberry.com</a:t>
            </a:r>
            <a:r>
              <a:rPr lang="en-US" dirty="0" smtClean="0"/>
              <a:t>/files/u3/</a:t>
            </a:r>
            <a:r>
              <a:rPr lang="en-US" dirty="0" err="1" smtClean="0"/>
              <a:t>roundrobin</a:t>
            </a:r>
            <a:r>
              <a:rPr lang="en-US" dirty="0" smtClean="0"/>
              <a:t>/</a:t>
            </a:r>
            <a:r>
              <a:rPr lang="en-US" dirty="0" err="1" smtClean="0"/>
              <a:t>iphone</a:t>
            </a:r>
            <a:r>
              <a:rPr lang="en-US" dirty="0" smtClean="0"/>
              <a:t>/iphone6.jpg</a:t>
            </a:r>
          </a:p>
          <a:p>
            <a:endParaRPr lang="en-US" dirty="0" smtClean="0"/>
          </a:p>
          <a:p>
            <a:r>
              <a:rPr lang="en-US" dirty="0" smtClean="0"/>
              <a:t>At</a:t>
            </a:r>
            <a:r>
              <a:rPr lang="en-US" baseline="0" dirty="0" smtClean="0"/>
              <a:t> least one hand needed to drive!</a:t>
            </a:r>
          </a:p>
          <a:p>
            <a:r>
              <a:rPr lang="en-US" baseline="0" dirty="0" smtClean="0"/>
              <a:t>What about attention and distractedness?</a:t>
            </a:r>
          </a:p>
          <a:p>
            <a:r>
              <a:rPr lang="en-US" baseline="0" dirty="0" smtClean="0"/>
              <a:t>How will the device be held?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52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http://3.bp.blogspot.com/-d3Z2sX-Dv60/UDFDEUwe4pI/AAAAAAAAIM4/Dj8dMzS9jfI/s1600/2012+08+family+room+office+area9.jpg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62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FEB7961C-448B-B04C-A9E1-024D26EE0EBE}" type="datetime1">
              <a:rPr lang="en-CA" smtClean="0"/>
              <a:pPr/>
              <a:t>21-10-12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277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1FD52-A99A-D342-A739-BB7D56F7C636}" type="datetime1">
              <a:rPr lang="en-CA" smtClean="0"/>
              <a:pPr/>
              <a:t>21-10-12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3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F3AA1-A1AA-1649-B18F-79CA9263B717}" type="datetime1">
              <a:rPr lang="en-CA" smtClean="0"/>
              <a:pPr/>
              <a:t>21-10-12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20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BF07-92EB-B946-AFD5-BE123E5F7F45}" type="datetime1">
              <a:rPr lang="en-CA" smtClean="0"/>
              <a:pPr/>
              <a:t>21-10-12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81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132B-B38A-5D4C-800F-FAEDFC149E6E}" type="datetime1">
              <a:rPr lang="en-CA" smtClean="0"/>
              <a:pPr/>
              <a:t>21-10-12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790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77586-A229-1544-A360-351E8B484D55}" type="datetime1">
              <a:rPr lang="en-CA" smtClean="0"/>
              <a:pPr/>
              <a:t>21-10-12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92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312C-814A-F64A-9DCE-17CD7A355725}" type="datetime1">
              <a:rPr lang="en-CA" smtClean="0"/>
              <a:pPr/>
              <a:t>21-10-12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94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2AA9-2D9C-3B49-AFD5-B09748D14B14}" type="datetime1">
              <a:rPr lang="en-CA" smtClean="0"/>
              <a:pPr/>
              <a:t>21-10-12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82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D9982-0812-EA47-9A1F-AC3BE2E86E09}" type="datetime1">
              <a:rPr lang="en-CA" smtClean="0"/>
              <a:pPr/>
              <a:t>21-10-12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10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34E96-6981-BE46-81F3-C012122F066C}" type="datetime1">
              <a:rPr lang="en-CA" smtClean="0"/>
              <a:pPr/>
              <a:t>21-10-12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97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1474-C134-AE4E-B5D3-93AEFBD83E37}" type="datetime1">
              <a:rPr lang="en-CA" smtClean="0"/>
              <a:pPr/>
              <a:t>21-10-12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39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EC2FD-5C3B-B54A-B7FA-8548072860BF}" type="datetime1">
              <a:rPr lang="en-CA" smtClean="0"/>
              <a:pPr/>
              <a:t>21-10-12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1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7200" dirty="0" smtClean="0"/>
              <a:t>Need volunteer with high self-esteem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277376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2" name="Picture 1" descr="2012-10-18 21.57.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87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78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" name="Picture 1" descr="2012-10-18 21.57.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453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" name="Picture 1" descr="2012-10-18 21.57.5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4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66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2" name="Picture 1" descr="2012-10-18 21.58.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369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94488" y="4348082"/>
            <a:ext cx="2617974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000" dirty="0" smtClean="0"/>
              <a:t>SPILLAGE!!!</a:t>
            </a:r>
            <a:endParaRPr lang="en-US" sz="40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5495559" y="4348082"/>
            <a:ext cx="898930" cy="3175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6544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2" name="Picture 1" descr="2012-10-18 21.58.5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548" y="0"/>
            <a:ext cx="5143500" cy="68580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3199637" y="1538928"/>
            <a:ext cx="1660881" cy="20519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127776" y="966344"/>
            <a:ext cx="2425424" cy="5847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/>
              <a:t>“Pour more!”</a:t>
            </a:r>
            <a:endParaRPr lang="en-US" sz="32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199637" y="3029001"/>
            <a:ext cx="0" cy="1196944"/>
          </a:xfrm>
          <a:prstGeom prst="line">
            <a:avLst/>
          </a:prstGeom>
          <a:ln>
            <a:headEnd type="oval"/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94489" y="2882946"/>
            <a:ext cx="2617974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000" dirty="0" smtClean="0"/>
              <a:t>SPILLAGE!!!</a:t>
            </a:r>
            <a:endParaRPr lang="en-US" sz="40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155026" y="3200502"/>
            <a:ext cx="239464" cy="14651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3478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Validity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External validity » realism</a:t>
            </a:r>
          </a:p>
          <a:p>
            <a:pPr lvl="1"/>
            <a:r>
              <a:rPr lang="en-US" dirty="0" smtClean="0"/>
              <a:t>Across situations</a:t>
            </a:r>
          </a:p>
          <a:p>
            <a:pPr lvl="1"/>
            <a:r>
              <a:rPr lang="en-US" dirty="0" smtClean="0"/>
              <a:t>Across people</a:t>
            </a:r>
          </a:p>
          <a:p>
            <a:r>
              <a:rPr lang="en-US" dirty="0" smtClean="0"/>
              <a:t>Internal validity » integrity</a:t>
            </a:r>
          </a:p>
          <a:p>
            <a:pPr lvl="1"/>
            <a:r>
              <a:rPr lang="en-US" dirty="0" smtClean="0"/>
              <a:t>Confound</a:t>
            </a:r>
          </a:p>
          <a:p>
            <a:pPr lvl="1"/>
            <a:r>
              <a:rPr lang="en-US" dirty="0" smtClean="0"/>
              <a:t>Selection bias</a:t>
            </a:r>
          </a:p>
          <a:p>
            <a:pPr lvl="1"/>
            <a:r>
              <a:rPr lang="en-US" dirty="0" smtClean="0"/>
              <a:t>Learning effects</a:t>
            </a:r>
          </a:p>
          <a:p>
            <a:pPr lvl="1"/>
            <a:r>
              <a:rPr lang="en-US" dirty="0" smtClean="0"/>
              <a:t>Priming</a:t>
            </a:r>
          </a:p>
          <a:p>
            <a:pPr lvl="1"/>
            <a:r>
              <a:rPr lang="en-US" dirty="0" smtClean="0"/>
              <a:t>Experimenter bias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98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Imagine this test…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0732" y="1501399"/>
            <a:ext cx="6473268" cy="485495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63672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Design a typing interface for use while driving cars.</a:t>
            </a:r>
            <a:endParaRPr lang="en-US" dirty="0"/>
          </a:p>
          <a:p>
            <a:r>
              <a:rPr lang="en-US" dirty="0" smtClean="0"/>
              <a:t>Bring people into the lab, put them at a desk.</a:t>
            </a:r>
          </a:p>
          <a:p>
            <a:r>
              <a:rPr lang="en-US" dirty="0" smtClean="0"/>
              <a:t>Ask them to write an email, and time how long it takes.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175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External Validity » Across Situations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Does the test situation match the situation that the design will be used in?</a:t>
            </a:r>
          </a:p>
          <a:p>
            <a:r>
              <a:rPr lang="en-US" dirty="0" smtClean="0"/>
              <a:t>Does it match at least in critical ways?</a:t>
            </a:r>
          </a:p>
          <a:p>
            <a:r>
              <a:rPr lang="en-US" dirty="0" smtClean="0"/>
              <a:t>What are aspects that are different?</a:t>
            </a:r>
          </a:p>
          <a:p>
            <a:endParaRPr lang="en-US" dirty="0"/>
          </a:p>
          <a:p>
            <a:r>
              <a:rPr lang="en-US" sz="4000" b="1" dirty="0" smtClean="0"/>
              <a:t>Artificialit</a:t>
            </a:r>
            <a:r>
              <a:rPr lang="en-US" b="1" dirty="0" smtClean="0"/>
              <a:t>y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638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Imagine this test…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81193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Recruiting developers of PeopleSoft, ask them to register for courses.</a:t>
            </a:r>
          </a:p>
          <a:p>
            <a:r>
              <a:rPr lang="en-US" dirty="0" smtClean="0"/>
              <a:t>Because they can register for their courses within 5 minutes, the interface is deemed usable.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6588" y="1600199"/>
            <a:ext cx="5280291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38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External Validity » Across People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test subjects representative of the target user population?</a:t>
            </a:r>
          </a:p>
          <a:p>
            <a:r>
              <a:rPr lang="en-US" dirty="0" smtClean="0"/>
              <a:t>Is it a randomly selected group, or are there constraints on how the group is selected that may affect test results?</a:t>
            </a:r>
          </a:p>
          <a:p>
            <a:endParaRPr lang="en-US" dirty="0"/>
          </a:p>
          <a:p>
            <a:r>
              <a:rPr lang="en-US" b="1" dirty="0" smtClean="0"/>
              <a:t>Generalizability across a population.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582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Usability Testing 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CPSC 481: HCI I</a:t>
            </a:r>
          </a:p>
          <a:p>
            <a:r>
              <a:rPr lang="en-US" dirty="0" smtClean="0"/>
              <a:t>Fall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08745" y="5638800"/>
            <a:ext cx="6563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D9D9D9"/>
                </a:solidFill>
              </a:rPr>
              <a:t>Anthony Tang</a:t>
            </a:r>
            <a:endParaRPr lang="en-US" dirty="0">
              <a:solidFill>
                <a:srgbClr val="D9D9D9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Imagine this test…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78892" cy="5121275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You are designing a </a:t>
            </a:r>
            <a:r>
              <a:rPr lang="en-US" dirty="0" err="1" smtClean="0"/>
              <a:t>colour</a:t>
            </a:r>
            <a:r>
              <a:rPr lang="en-US" dirty="0" smtClean="0"/>
              <a:t> scheme for your interface, and recruit participants for the entire day. For morning participants, you use interface A; for afternoon participants, you use interface B.</a:t>
            </a:r>
          </a:p>
          <a:p>
            <a:r>
              <a:rPr lang="en-US" dirty="0" smtClean="0"/>
              <a:t>Morning participants seem to have no problems with the interface, but participants take a lot more time to complete the task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8648"/>
          <a:stretch/>
        </p:blipFill>
        <p:spPr>
          <a:xfrm>
            <a:off x="5132565" y="0"/>
            <a:ext cx="67637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51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Internal Validity » Confound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When you are testing something, and changing one aspect of the test (i.e. a variable), if something else changes along with that variable, then you have a confound.</a:t>
            </a:r>
          </a:p>
          <a:p>
            <a:r>
              <a:rPr lang="en-US" dirty="0" smtClean="0"/>
              <a:t>This means that you cannot tell what is causing the difference.</a:t>
            </a:r>
          </a:p>
          <a:p>
            <a:endParaRPr lang="en-US" smtClean="0"/>
          </a:p>
          <a:p>
            <a:r>
              <a:rPr lang="en-US" smtClean="0"/>
              <a:t>E.g</a:t>
            </a:r>
            <a:r>
              <a:rPr lang="en-US" dirty="0" smtClean="0"/>
              <a:t>. When you do not eat cereal in the morning, you are fine, but if you do, then you get sick. You conclude that you are allergic to cereal.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91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89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Think-aloud protocol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participants complete a task, you ask them to report</a:t>
            </a:r>
          </a:p>
          <a:p>
            <a:pPr lvl="1"/>
            <a:r>
              <a:rPr lang="en-US" dirty="0"/>
              <a:t>» what they are thinking</a:t>
            </a:r>
          </a:p>
          <a:p>
            <a:pPr lvl="1"/>
            <a:r>
              <a:rPr lang="en-US" dirty="0"/>
              <a:t>» what they are feeling</a:t>
            </a:r>
          </a:p>
          <a:p>
            <a:pPr lvl="1"/>
            <a:r>
              <a:rPr lang="en-US" dirty="0"/>
              <a:t>» rationale for their actions and decisions</a:t>
            </a:r>
          </a:p>
          <a:p>
            <a:r>
              <a:rPr lang="en-US" b="1" u="sng" dirty="0"/>
              <a:t>Idea</a:t>
            </a:r>
            <a:r>
              <a:rPr lang="en-US" dirty="0"/>
              <a:t>: rather than interpret their actions/lack of action, you can actually understand why they are doing what they are doing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20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Think-aloud protocol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What’s weird:</a:t>
            </a:r>
          </a:p>
          <a:p>
            <a:endParaRPr lang="en-US" dirty="0" smtClean="0"/>
          </a:p>
          <a:p>
            <a:r>
              <a:rPr lang="en-US" dirty="0" smtClean="0"/>
              <a:t>People are not normally used to saying things out loud as they work.</a:t>
            </a:r>
          </a:p>
          <a:p>
            <a:endParaRPr lang="en-US" dirty="0"/>
          </a:p>
          <a:p>
            <a:r>
              <a:rPr lang="en-US" dirty="0" smtClean="0"/>
              <a:t>They may also be </a:t>
            </a:r>
            <a:r>
              <a:rPr lang="en-US" dirty="0" err="1" smtClean="0"/>
              <a:t>embarassed</a:t>
            </a:r>
            <a:r>
              <a:rPr lang="en-US" dirty="0" smtClean="0"/>
              <a:t> to say things out loud.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21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Co-discovery Learning </a:t>
            </a:r>
            <a:r>
              <a:rPr lang="en-US" dirty="0" err="1" smtClean="0"/>
              <a:t>prototcol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u="sng" dirty="0" smtClean="0"/>
              <a:t>Main idea</a:t>
            </a:r>
            <a:r>
              <a:rPr lang="en-US" dirty="0" smtClean="0"/>
              <a:t>: remove the awkwardness of think-aloud</a:t>
            </a:r>
          </a:p>
          <a:p>
            <a:endParaRPr lang="en-US" dirty="0"/>
          </a:p>
          <a:p>
            <a:r>
              <a:rPr lang="en-US" dirty="0" smtClean="0"/>
              <a:t>Two people sit down to complete tasks</a:t>
            </a:r>
          </a:p>
          <a:p>
            <a:r>
              <a:rPr lang="en-US" dirty="0" smtClean="0"/>
              <a:t>Only one person is allowed to touch the interface</a:t>
            </a:r>
          </a:p>
          <a:p>
            <a:r>
              <a:rPr lang="en-US" dirty="0" smtClean="0"/>
              <a:t>Monitor their conversation</a:t>
            </a:r>
          </a:p>
          <a:p>
            <a:endParaRPr lang="en-US" dirty="0"/>
          </a:p>
          <a:p>
            <a:r>
              <a:rPr lang="en-US" u="sng" dirty="0" smtClean="0"/>
              <a:t>Variation</a:t>
            </a:r>
            <a:r>
              <a:rPr lang="en-US" dirty="0" smtClean="0"/>
              <a:t>: use a semi-</a:t>
            </a:r>
            <a:r>
              <a:rPr lang="en-US" dirty="0" err="1" smtClean="0"/>
              <a:t>knowledgable</a:t>
            </a:r>
            <a:r>
              <a:rPr lang="en-US" dirty="0" smtClean="0"/>
              <a:t> “coach” and a novice (only the novice gets to touch the design)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644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Model Extraction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Show the design, but don’t say how it works</a:t>
            </a:r>
          </a:p>
          <a:p>
            <a:endParaRPr lang="en-US" dirty="0" smtClean="0"/>
          </a:p>
          <a:p>
            <a:r>
              <a:rPr lang="en-US" dirty="0" smtClean="0"/>
              <a:t>Ask the user to explain</a:t>
            </a:r>
          </a:p>
          <a:p>
            <a:pPr lvl="1"/>
            <a:r>
              <a:rPr lang="en-US" dirty="0" smtClean="0"/>
              <a:t>» function of each element</a:t>
            </a:r>
          </a:p>
          <a:p>
            <a:pPr lvl="1"/>
            <a:r>
              <a:rPr lang="en-US" dirty="0" smtClean="0"/>
              <a:t>» how they would perform a particular task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65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Model Extraction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Initial conceptual model (before they use it</a:t>
            </a:r>
            <a:r>
              <a:rPr lang="en-US" dirty="0" smtClean="0"/>
              <a:t>)</a:t>
            </a:r>
          </a:p>
          <a:p>
            <a:r>
              <a:rPr lang="en-US" dirty="0" smtClean="0"/>
              <a:t>Formative </a:t>
            </a:r>
            <a:r>
              <a:rPr lang="en-US" dirty="0"/>
              <a:t>conceptual model (after they’ve used </a:t>
            </a:r>
            <a:r>
              <a:rPr lang="en-US" dirty="0" smtClean="0"/>
              <a:t>it)</a:t>
            </a:r>
          </a:p>
          <a:p>
            <a:endParaRPr lang="en-US" dirty="0"/>
          </a:p>
          <a:p>
            <a:r>
              <a:rPr lang="en-US" dirty="0" smtClean="0"/>
              <a:t>Good for: eliciting a user’s understanding before and after use</a:t>
            </a:r>
            <a:endParaRPr lang="en-US" dirty="0"/>
          </a:p>
          <a:p>
            <a:r>
              <a:rPr lang="en-US" dirty="0" smtClean="0"/>
              <a:t>Bad for: understanding exploration and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86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Variations on Usability Tests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How well do people learn the interface?</a:t>
            </a:r>
          </a:p>
          <a:p>
            <a:endParaRPr lang="en-US" dirty="0"/>
          </a:p>
          <a:p>
            <a:r>
              <a:rPr lang="en-US" dirty="0" smtClean="0"/>
              <a:t>Does the interface work with people’s actual real-life interactions?</a:t>
            </a:r>
            <a:endParaRPr lang="en-US" dirty="0"/>
          </a:p>
          <a:p>
            <a:endParaRPr lang="en-US" dirty="0"/>
          </a:p>
          <a:p>
            <a:r>
              <a:rPr lang="en-US" dirty="0"/>
              <a:t>How well does this interface work when people are busy with other things?</a:t>
            </a:r>
          </a:p>
          <a:p>
            <a:endParaRPr lang="en-US" dirty="0"/>
          </a:p>
          <a:p>
            <a:r>
              <a:rPr lang="en-US" dirty="0"/>
              <a:t>How well does this interface work with only a few seconds of interaction at a time?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02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 descr="2012-10-18 21.57.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24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-introduc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1-introduction</Template>
  <TotalTime>9174</TotalTime>
  <Words>730</Words>
  <Application>Microsoft Macintosh PowerPoint</Application>
  <PresentationFormat>On-screen Show (4:3)</PresentationFormat>
  <Paragraphs>116</Paragraphs>
  <Slides>22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1-introduction</vt:lpstr>
      <vt:lpstr>PowerPoint Presentation</vt:lpstr>
      <vt:lpstr>Usability Testing 2</vt:lpstr>
      <vt:lpstr>Think-aloud protocol</vt:lpstr>
      <vt:lpstr>Think-aloud protocol</vt:lpstr>
      <vt:lpstr>Co-discovery Learning prototcol</vt:lpstr>
      <vt:lpstr>Conceptual Model Extraction</vt:lpstr>
      <vt:lpstr>Conceptual Model Extraction</vt:lpstr>
      <vt:lpstr>Variations on Usability Tests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Experimental Validity</vt:lpstr>
      <vt:lpstr>Imagine this test…</vt:lpstr>
      <vt:lpstr>External Validity » Across Situations</vt:lpstr>
      <vt:lpstr>Imagine this test…</vt:lpstr>
      <vt:lpstr>External Validity » Across People</vt:lpstr>
      <vt:lpstr>Imagine this test…</vt:lpstr>
      <vt:lpstr>Internal Validity » Confound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Designing for people not like us</dc:title>
  <dc:creator>Tony</dc:creator>
  <cp:lastModifiedBy>Tony Tang</cp:lastModifiedBy>
  <cp:revision>70</cp:revision>
  <dcterms:created xsi:type="dcterms:W3CDTF">2012-08-20T05:23:43Z</dcterms:created>
  <dcterms:modified xsi:type="dcterms:W3CDTF">2012-10-22T03:26:13Z</dcterms:modified>
</cp:coreProperties>
</file>