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89" r:id="rId2"/>
    <p:sldId id="256" r:id="rId3"/>
    <p:sldId id="257" r:id="rId4"/>
    <p:sldId id="259" r:id="rId5"/>
    <p:sldId id="258" r:id="rId6"/>
    <p:sldId id="287" r:id="rId7"/>
    <p:sldId id="260" r:id="rId8"/>
    <p:sldId id="285" r:id="rId9"/>
    <p:sldId id="284" r:id="rId10"/>
    <p:sldId id="283" r:id="rId11"/>
    <p:sldId id="286" r:id="rId12"/>
    <p:sldId id="261" r:id="rId13"/>
    <p:sldId id="265" r:id="rId14"/>
    <p:sldId id="266" r:id="rId15"/>
    <p:sldId id="267" r:id="rId16"/>
    <p:sldId id="268" r:id="rId17"/>
    <p:sldId id="269" r:id="rId18"/>
    <p:sldId id="262" r:id="rId19"/>
    <p:sldId id="263" r:id="rId20"/>
    <p:sldId id="288" r:id="rId21"/>
    <p:sldId id="272" r:id="rId22"/>
    <p:sldId id="271" r:id="rId23"/>
    <p:sldId id="270" r:id="rId24"/>
    <p:sldId id="264" r:id="rId25"/>
    <p:sldId id="273" r:id="rId26"/>
    <p:sldId id="274" r:id="rId27"/>
    <p:sldId id="275" r:id="rId28"/>
    <p:sldId id="276" r:id="rId29"/>
    <p:sldId id="279" r:id="rId30"/>
    <p:sldId id="278" r:id="rId31"/>
    <p:sldId id="280" r:id="rId32"/>
    <p:sldId id="277" r:id="rId33"/>
    <p:sldId id="281" r:id="rId34"/>
    <p:sldId id="282"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78" autoAdjust="0"/>
  </p:normalViewPr>
  <p:slideViewPr>
    <p:cSldViewPr snapToGrid="0" snapToObjects="1">
      <p:cViewPr varScale="1">
        <p:scale>
          <a:sx n="55" d="100"/>
          <a:sy n="55" d="100"/>
        </p:scale>
        <p:origin x="-5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5FEF5F-3B39-8C4F-9EDA-9CA413A4787D}" type="datetimeFigureOut">
              <a:rPr lang="en-US" smtClean="0"/>
              <a:pPr/>
              <a:t>18-10-12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342D20-5CD2-1540-9A97-C8CDFA67B12E}" type="slidenum">
              <a:rPr lang="en-US" smtClean="0"/>
              <a:pPr/>
              <a:t>‹#›</a:t>
            </a:fld>
            <a:endParaRPr lang="en-US"/>
          </a:p>
        </p:txBody>
      </p:sp>
    </p:spTree>
    <p:extLst>
      <p:ext uri="{BB962C8B-B14F-4D97-AF65-F5344CB8AC3E}">
        <p14:creationId xmlns:p14="http://schemas.microsoft.com/office/powerpoint/2010/main" val="1483805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6E8D9-D7C8-DB48-82D0-7C0E66850FE0}" type="datetimeFigureOut">
              <a:rPr lang="en-US" smtClean="0"/>
              <a:pPr/>
              <a:t>18-10-12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EC02C-7862-C04F-88CF-B6FBE0D0E7F9}" type="slidenum">
              <a:rPr lang="en-US" smtClean="0"/>
              <a:pPr/>
              <a:t>‹#›</a:t>
            </a:fld>
            <a:endParaRPr lang="en-US"/>
          </a:p>
        </p:txBody>
      </p:sp>
    </p:spTree>
    <p:extLst>
      <p:ext uri="{BB962C8B-B14F-4D97-AF65-F5344CB8AC3E}">
        <p14:creationId xmlns:p14="http://schemas.microsoft.com/office/powerpoint/2010/main" val="22886029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a:t>
            </a:fld>
            <a:endParaRPr lang="en-US"/>
          </a:p>
        </p:txBody>
      </p:sp>
    </p:spTree>
    <p:extLst>
      <p:ext uri="{BB962C8B-B14F-4D97-AF65-F5344CB8AC3E}">
        <p14:creationId xmlns:p14="http://schemas.microsoft.com/office/powerpoint/2010/main" val="682292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lynnewatanabe.wordpress.com</a:t>
            </a:r>
            <a:r>
              <a:rPr lang="en-US" dirty="0" smtClean="0"/>
              <a:t>/2011/08/24/could-usability-testing-of-websites-help-non-profits-heck-yeah/</a:t>
            </a:r>
          </a:p>
          <a:p>
            <a:r>
              <a:rPr lang="en-US" dirty="0" smtClean="0"/>
              <a:t>http://</a:t>
            </a:r>
            <a:r>
              <a:rPr lang="en-US" dirty="0" err="1" smtClean="0"/>
              <a:t>www.telono.com</a:t>
            </a:r>
            <a:r>
              <a:rPr lang="en-US" dirty="0" smtClean="0"/>
              <a:t>/en/</a:t>
            </a:r>
            <a:r>
              <a:rPr lang="en-US" dirty="0" err="1" smtClean="0"/>
              <a:t>lelab</a:t>
            </a:r>
            <a:r>
              <a:rPr lang="en-US" dirty="0" smtClean="0"/>
              <a:t>/fixed-lab</a:t>
            </a:r>
          </a:p>
          <a:p>
            <a:r>
              <a:rPr lang="en-US" dirty="0" smtClean="0"/>
              <a:t>http://</a:t>
            </a:r>
            <a:r>
              <a:rPr lang="en-US" dirty="0" err="1" smtClean="0"/>
              <a:t>www.clockwork.net</a:t>
            </a:r>
            <a:r>
              <a:rPr lang="en-US" dirty="0" smtClean="0"/>
              <a:t>/blog/2009/11/04/291/</a:t>
            </a:r>
            <a:r>
              <a:rPr lang="en-US" dirty="0" err="1" smtClean="0"/>
              <a:t>our_usability_lab_keepin_it_simple</a:t>
            </a:r>
            <a:endParaRPr lang="en-US" dirty="0" smtClean="0"/>
          </a:p>
          <a:p>
            <a:r>
              <a:rPr lang="en-US" dirty="0" smtClean="0"/>
              <a:t>http://</a:t>
            </a:r>
            <a:r>
              <a:rPr lang="en-US" dirty="0" err="1" smtClean="0"/>
              <a:t>www.experiencelabstudios.com</a:t>
            </a:r>
            <a:r>
              <a:rPr lang="en-US" dirty="0" smtClean="0"/>
              <a:t>/</a:t>
            </a:r>
            <a:r>
              <a:rPr lang="en-US" dirty="0" err="1" smtClean="0"/>
              <a:t>studio_small.html</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13</a:t>
            </a:fld>
            <a:endParaRPr lang="en-US"/>
          </a:p>
        </p:txBody>
      </p:sp>
    </p:spTree>
    <p:extLst>
      <p:ext uri="{BB962C8B-B14F-4D97-AF65-F5344CB8AC3E}">
        <p14:creationId xmlns:p14="http://schemas.microsoft.com/office/powerpoint/2010/main" val="454306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lynnewatanabe.wordpress.com</a:t>
            </a:r>
            <a:r>
              <a:rPr lang="en-US" dirty="0" smtClean="0"/>
              <a:t>/2011/08/24/could-usability-testing-of-websites-help-non-profits-heck-yeah/</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14</a:t>
            </a:fld>
            <a:endParaRPr lang="en-US"/>
          </a:p>
        </p:txBody>
      </p:sp>
    </p:spTree>
    <p:extLst>
      <p:ext uri="{BB962C8B-B14F-4D97-AF65-F5344CB8AC3E}">
        <p14:creationId xmlns:p14="http://schemas.microsoft.com/office/powerpoint/2010/main" val="454306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lynnewatanabe.wordpress.com</a:t>
            </a:r>
            <a:r>
              <a:rPr lang="en-US" dirty="0" smtClean="0"/>
              <a:t>/2011/08/24/could-usability-testing-of-websites-help-non-profits-heck-yeah/</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15</a:t>
            </a:fld>
            <a:endParaRPr lang="en-US"/>
          </a:p>
        </p:txBody>
      </p:sp>
    </p:spTree>
    <p:extLst>
      <p:ext uri="{BB962C8B-B14F-4D97-AF65-F5344CB8AC3E}">
        <p14:creationId xmlns:p14="http://schemas.microsoft.com/office/powerpoint/2010/main" val="454306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lynnewatanabe.wordpress.com</a:t>
            </a:r>
            <a:r>
              <a:rPr lang="en-US" dirty="0" smtClean="0"/>
              <a:t>/2011/08/24/could-usability-testing-of-websites-help-non-profits-heck-yeah/</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16</a:t>
            </a:fld>
            <a:endParaRPr lang="en-US"/>
          </a:p>
        </p:txBody>
      </p:sp>
    </p:spTree>
    <p:extLst>
      <p:ext uri="{BB962C8B-B14F-4D97-AF65-F5344CB8AC3E}">
        <p14:creationId xmlns:p14="http://schemas.microsoft.com/office/powerpoint/2010/main" val="454306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www.useit.com</a:t>
            </a:r>
            <a:r>
              <a:rPr lang="en-US" dirty="0" smtClean="0"/>
              <a:t>/</a:t>
            </a:r>
            <a:r>
              <a:rPr lang="en-US" dirty="0" err="1" smtClean="0"/>
              <a:t>alertbox</a:t>
            </a:r>
            <a:r>
              <a:rPr lang="en-US" dirty="0" smtClean="0"/>
              <a:t>/20030825.html</a:t>
            </a:r>
          </a:p>
          <a:p>
            <a:endParaRPr lang="en-US" dirty="0" smtClean="0"/>
          </a:p>
          <a:p>
            <a:r>
              <a:rPr lang="en-US" dirty="0" smtClean="0"/>
              <a:t>Some of these require “repeat visits”, and so may not always be practical</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18</a:t>
            </a:fld>
            <a:endParaRPr lang="en-US"/>
          </a:p>
        </p:txBody>
      </p:sp>
    </p:spTree>
    <p:extLst>
      <p:ext uri="{BB962C8B-B14F-4D97-AF65-F5344CB8AC3E}">
        <p14:creationId xmlns:p14="http://schemas.microsoft.com/office/powerpoint/2010/main" val="3951589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www.youtube.com</a:t>
            </a:r>
            <a:r>
              <a:rPr lang="en-US" dirty="0" smtClean="0"/>
              <a:t>/</a:t>
            </a:r>
            <a:r>
              <a:rPr lang="en-US" dirty="0" err="1" smtClean="0"/>
              <a:t>watch?v</a:t>
            </a:r>
            <a:r>
              <a:rPr lang="en-US" dirty="0" smtClean="0"/>
              <a:t>=ppnRQD06ggY</a:t>
            </a:r>
          </a:p>
          <a:p>
            <a:endParaRPr lang="en-US" dirty="0" smtClean="0"/>
          </a:p>
          <a:p>
            <a:r>
              <a:rPr lang="en-US" dirty="0" smtClean="0"/>
              <a:t>What is striking about this video?</a:t>
            </a:r>
          </a:p>
          <a:p>
            <a:r>
              <a:rPr lang="en-US" dirty="0" smtClean="0"/>
              <a:t>Site settings -&gt; use of terminology</a:t>
            </a:r>
          </a:p>
          <a:p>
            <a:r>
              <a:rPr lang="en-US" dirty="0" smtClean="0"/>
              <a:t>Notions</a:t>
            </a:r>
            <a:r>
              <a:rPr lang="en-US" baseline="0" dirty="0" smtClean="0"/>
              <a:t> of mental models, and how design can push one or another</a:t>
            </a:r>
          </a:p>
          <a:p>
            <a:r>
              <a:rPr lang="en-US" baseline="0" dirty="0" smtClean="0"/>
              <a:t>You can evaluate some things just with paper prototypes!</a:t>
            </a:r>
          </a:p>
          <a:p>
            <a:r>
              <a:rPr lang="en-US" baseline="0" dirty="0" smtClean="0"/>
              <a:t>What are they evaluating here? (flow)</a:t>
            </a:r>
          </a:p>
          <a:p>
            <a:r>
              <a:rPr lang="en-US" baseline="0" dirty="0" smtClean="0"/>
              <a:t>What can you not evaluate with a paper prototype?</a:t>
            </a:r>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19</a:t>
            </a:fld>
            <a:endParaRPr lang="en-US"/>
          </a:p>
        </p:txBody>
      </p:sp>
    </p:spTree>
    <p:extLst>
      <p:ext uri="{BB962C8B-B14F-4D97-AF65-F5344CB8AC3E}">
        <p14:creationId xmlns:p14="http://schemas.microsoft.com/office/powerpoint/2010/main" val="205305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www.uie.com</a:t>
            </a:r>
            <a:r>
              <a:rPr lang="en-US" dirty="0" smtClean="0"/>
              <a:t>/events/roadshow/</a:t>
            </a:r>
            <a:r>
              <a:rPr lang="en-US" dirty="0" err="1" smtClean="0"/>
              <a:t>know_your_users</a:t>
            </a:r>
            <a:r>
              <a:rPr lang="en-US" dirty="0" smtClean="0"/>
              <a:t>/articles/</a:t>
            </a:r>
            <a:r>
              <a:rPr lang="en-US" dirty="0" err="1" smtClean="0"/>
              <a:t>usability_testing_mistakes</a:t>
            </a:r>
            <a:r>
              <a:rPr lang="en-US" dirty="0" smtClean="0"/>
              <a: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21</a:t>
            </a:fld>
            <a:endParaRPr lang="en-US"/>
          </a:p>
        </p:txBody>
      </p:sp>
    </p:spTree>
    <p:extLst>
      <p:ext uri="{BB962C8B-B14F-4D97-AF65-F5344CB8AC3E}">
        <p14:creationId xmlns:p14="http://schemas.microsoft.com/office/powerpoint/2010/main" val="451909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23</a:t>
            </a:fld>
            <a:endParaRPr lang="en-US"/>
          </a:p>
        </p:txBody>
      </p:sp>
    </p:spTree>
    <p:extLst>
      <p:ext uri="{BB962C8B-B14F-4D97-AF65-F5344CB8AC3E}">
        <p14:creationId xmlns:p14="http://schemas.microsoft.com/office/powerpoint/2010/main" val="3342462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things you can really drill down on, and consider carefully</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24</a:t>
            </a:fld>
            <a:endParaRPr lang="en-US"/>
          </a:p>
        </p:txBody>
      </p:sp>
    </p:spTree>
    <p:extLst>
      <p:ext uri="{BB962C8B-B14F-4D97-AF65-F5344CB8AC3E}">
        <p14:creationId xmlns:p14="http://schemas.microsoft.com/office/powerpoint/2010/main" val="2718155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Nielsen</a:t>
            </a:r>
            <a:r>
              <a:rPr lang="en-US" baseline="0" dirty="0" smtClean="0"/>
              <a:t> &amp; </a:t>
            </a:r>
            <a:r>
              <a:rPr lang="en-US" baseline="0" dirty="0" err="1" smtClean="0"/>
              <a:t>Landaurer</a:t>
            </a:r>
            <a:r>
              <a:rPr lang="en-US" baseline="0" dirty="0" smtClean="0"/>
              <a:t> (1993)</a:t>
            </a:r>
          </a:p>
          <a:p>
            <a:r>
              <a:rPr lang="en-US" dirty="0" smtClean="0"/>
              <a:t>http://</a:t>
            </a:r>
            <a:r>
              <a:rPr lang="en-US" dirty="0" err="1" smtClean="0"/>
              <a:t>heb.freeshell.org</a:t>
            </a:r>
            <a:r>
              <a:rPr lang="en-US" dirty="0" smtClean="0"/>
              <a:t>/ie662/lecture7small.pdf</a:t>
            </a:r>
          </a:p>
          <a:p>
            <a:endParaRPr lang="en-US" dirty="0" smtClean="0"/>
          </a:p>
          <a:p>
            <a:r>
              <a:rPr lang="en-US" dirty="0" smtClean="0"/>
              <a:t>Only equation in the class</a:t>
            </a:r>
          </a:p>
          <a:p>
            <a:r>
              <a:rPr lang="en-US" dirty="0" smtClean="0"/>
              <a:t>Rationale: you learn almost right away what</a:t>
            </a:r>
            <a:r>
              <a:rPr lang="en-US" baseline="0" dirty="0" smtClean="0"/>
              <a:t> is working well and what isn’t. if the first three people can’t login, you’re probably better off fixing the login page, rather than testing another 12 people on it</a:t>
            </a:r>
          </a:p>
          <a:p>
            <a:r>
              <a:rPr lang="en-US" baseline="0" dirty="0" smtClean="0"/>
              <a:t>Most usability tests will help show you obvious problems, and those are the ones you want to get rid of right away</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26</a:t>
            </a:fld>
            <a:endParaRPr lang="en-US"/>
          </a:p>
        </p:txBody>
      </p:sp>
    </p:spTree>
    <p:extLst>
      <p:ext uri="{BB962C8B-B14F-4D97-AF65-F5344CB8AC3E}">
        <p14:creationId xmlns:p14="http://schemas.microsoft.com/office/powerpoint/2010/main" val="3389673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suppose you were</a:t>
            </a:r>
            <a:r>
              <a:rPr lang="en-US" baseline="0" dirty="0" smtClean="0"/>
              <a:t> part of the design team for </a:t>
            </a:r>
            <a:r>
              <a:rPr lang="en-US" baseline="0" dirty="0" err="1" smtClean="0"/>
              <a:t>ucalgary.ca</a:t>
            </a:r>
            <a:endParaRPr lang="en-US" baseline="0" dirty="0" smtClean="0"/>
          </a:p>
          <a:p>
            <a:r>
              <a:rPr lang="en-US" baseline="0" dirty="0" smtClean="0"/>
              <a:t>What now? You have a design</a:t>
            </a:r>
          </a:p>
          <a:p>
            <a:r>
              <a:rPr lang="en-US" baseline="0" dirty="0" smtClean="0"/>
              <a:t>What will you evaluate?</a:t>
            </a:r>
          </a:p>
          <a:p>
            <a:r>
              <a:rPr lang="en-US" baseline="0" dirty="0" smtClean="0"/>
              <a:t>How will you evaluate this?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4</a:t>
            </a:fld>
            <a:endParaRPr lang="en-US"/>
          </a:p>
        </p:txBody>
      </p:sp>
    </p:spTree>
    <p:extLst>
      <p:ext uri="{BB962C8B-B14F-4D97-AF65-F5344CB8AC3E}">
        <p14:creationId xmlns:p14="http://schemas.microsoft.com/office/powerpoint/2010/main" val="742529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www.baran-systems.com</a:t>
            </a:r>
            <a:r>
              <a:rPr lang="en-US" dirty="0" smtClean="0"/>
              <a:t>/Products/Affinity%20Diagram%20for%20Excel/</a:t>
            </a:r>
            <a:r>
              <a:rPr lang="en-US" dirty="0" err="1" smtClean="0"/>
              <a:t>index_concept.htm</a:t>
            </a:r>
            <a:endParaRPr lang="en-US" dirty="0" smtClean="0"/>
          </a:p>
          <a:p>
            <a:endParaRPr lang="en-US" dirty="0" smtClean="0"/>
          </a:p>
          <a:p>
            <a:r>
              <a:rPr lang="en-US" dirty="0" smtClean="0"/>
              <a:t>You’re doing this type</a:t>
            </a:r>
            <a:r>
              <a:rPr lang="en-US" baseline="0" dirty="0" smtClean="0"/>
              <a:t> of thing this week in tutorial. The main idea is to cluster ideas and observations so that you can make sense of what’s going on</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27</a:t>
            </a:fld>
            <a:endParaRPr lang="en-US"/>
          </a:p>
        </p:txBody>
      </p:sp>
    </p:spTree>
    <p:extLst>
      <p:ext uri="{BB962C8B-B14F-4D97-AF65-F5344CB8AC3E}">
        <p14:creationId xmlns:p14="http://schemas.microsoft.com/office/powerpoint/2010/main" val="4041999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www.how</a:t>
            </a:r>
            <a:r>
              <a:rPr lang="en-US" dirty="0" smtClean="0"/>
              <a:t>-to-</a:t>
            </a:r>
            <a:r>
              <a:rPr lang="en-US" dirty="0" err="1" smtClean="0"/>
              <a:t>kiss.us</a:t>
            </a:r>
            <a:r>
              <a:rPr lang="en-US" dirty="0" smtClean="0"/>
              <a:t>/get-to-know-</a:t>
            </a:r>
            <a:r>
              <a:rPr lang="en-US" dirty="0" err="1" smtClean="0"/>
              <a:t>someone.html</a:t>
            </a:r>
            <a:endParaRPr lang="en-US" dirty="0" smtClean="0"/>
          </a:p>
          <a:p>
            <a:endParaRPr lang="en-US" dirty="0" smtClean="0"/>
          </a:p>
          <a:p>
            <a:r>
              <a:rPr lang="en-US" dirty="0" smtClean="0"/>
              <a:t>Part of affinity diagramming.</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28</a:t>
            </a:fld>
            <a:endParaRPr lang="en-US"/>
          </a:p>
        </p:txBody>
      </p:sp>
    </p:spTree>
    <p:extLst>
      <p:ext uri="{BB962C8B-B14F-4D97-AF65-F5344CB8AC3E}">
        <p14:creationId xmlns:p14="http://schemas.microsoft.com/office/powerpoint/2010/main" val="4041999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www.how</a:t>
            </a:r>
            <a:r>
              <a:rPr lang="en-US" dirty="0" smtClean="0"/>
              <a:t>-to-</a:t>
            </a:r>
            <a:r>
              <a:rPr lang="en-US" dirty="0" err="1" smtClean="0"/>
              <a:t>kiss.us</a:t>
            </a:r>
            <a:r>
              <a:rPr lang="en-US" dirty="0" smtClean="0"/>
              <a:t>/get-to-know-</a:t>
            </a:r>
            <a:r>
              <a:rPr lang="en-US" dirty="0" err="1" smtClean="0"/>
              <a:t>someone.html</a:t>
            </a:r>
            <a:endParaRPr lang="en-US" dirty="0" smtClean="0"/>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29</a:t>
            </a:fld>
            <a:endParaRPr lang="en-US"/>
          </a:p>
        </p:txBody>
      </p:sp>
    </p:spTree>
    <p:extLst>
      <p:ext uri="{BB962C8B-B14F-4D97-AF65-F5344CB8AC3E}">
        <p14:creationId xmlns:p14="http://schemas.microsoft.com/office/powerpoint/2010/main" val="4041999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www.utexas.edu</a:t>
            </a:r>
            <a:r>
              <a:rPr lang="en-US" dirty="0" smtClean="0"/>
              <a:t>/learn/usability/</a:t>
            </a:r>
            <a:r>
              <a:rPr lang="en-US" dirty="0" err="1" smtClean="0"/>
              <a:t>report.html</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30</a:t>
            </a:fld>
            <a:endParaRPr lang="en-US"/>
          </a:p>
        </p:txBody>
      </p:sp>
    </p:spTree>
    <p:extLst>
      <p:ext uri="{BB962C8B-B14F-4D97-AF65-F5344CB8AC3E}">
        <p14:creationId xmlns:p14="http://schemas.microsoft.com/office/powerpoint/2010/main" val="660526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www.youtube.com</a:t>
            </a:r>
            <a:r>
              <a:rPr lang="en-US" dirty="0" smtClean="0"/>
              <a:t>/</a:t>
            </a:r>
            <a:r>
              <a:rPr lang="en-US" dirty="0" err="1" smtClean="0"/>
              <a:t>watch?v</a:t>
            </a:r>
            <a:r>
              <a:rPr lang="en-US" dirty="0" smtClean="0"/>
              <a:t>=</a:t>
            </a:r>
            <a:r>
              <a:rPr lang="en-US" dirty="0" err="1" smtClean="0"/>
              <a:t>HAiJCPWMGss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31</a:t>
            </a:fld>
            <a:endParaRPr lang="en-US"/>
          </a:p>
        </p:txBody>
      </p:sp>
    </p:spTree>
    <p:extLst>
      <p:ext uri="{BB962C8B-B14F-4D97-AF65-F5344CB8AC3E}">
        <p14:creationId xmlns:p14="http://schemas.microsoft.com/office/powerpoint/2010/main" val="3313405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testing location and context</a:t>
            </a:r>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32</a:t>
            </a:fld>
            <a:endParaRPr lang="en-US"/>
          </a:p>
        </p:txBody>
      </p:sp>
    </p:spTree>
    <p:extLst>
      <p:ext uri="{BB962C8B-B14F-4D97-AF65-F5344CB8AC3E}">
        <p14:creationId xmlns:p14="http://schemas.microsoft.com/office/powerpoint/2010/main" val="3186543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emphasis: earlier</a:t>
            </a:r>
          </a:p>
          <a:p>
            <a:endParaRPr lang="en-US" dirty="0" smtClean="0"/>
          </a:p>
          <a:p>
            <a:r>
              <a:rPr lang="en-US" dirty="0" smtClean="0"/>
              <a:t>It’s cheaper, but still possible to do it late</a:t>
            </a:r>
          </a:p>
          <a:p>
            <a:r>
              <a:rPr lang="en-US" dirty="0" smtClean="0"/>
              <a:t>You can figure out what needs to be fixed for next time around, or determine what kind of documentation</a:t>
            </a:r>
            <a:r>
              <a:rPr lang="en-US" baseline="0" dirty="0" smtClean="0"/>
              <a:t> is required/information for support people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33</a:t>
            </a:fld>
            <a:endParaRPr lang="en-US"/>
          </a:p>
        </p:txBody>
      </p:sp>
    </p:spTree>
    <p:extLst>
      <p:ext uri="{BB962C8B-B14F-4D97-AF65-F5344CB8AC3E}">
        <p14:creationId xmlns:p14="http://schemas.microsoft.com/office/powerpoint/2010/main" val="2128853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www.useit.com</a:t>
            </a:r>
            <a:r>
              <a:rPr lang="en-US" dirty="0" smtClean="0"/>
              <a:t>/</a:t>
            </a:r>
            <a:r>
              <a:rPr lang="en-US" dirty="0" err="1" smtClean="0"/>
              <a:t>alertbox</a:t>
            </a:r>
            <a:r>
              <a:rPr lang="en-US" dirty="0" smtClean="0"/>
              <a:t>/weekly-usability-</a:t>
            </a:r>
            <a:r>
              <a:rPr lang="en-US" dirty="0" err="1" smtClean="0"/>
              <a:t>tests.html</a:t>
            </a:r>
            <a:endParaRPr lang="en-US" dirty="0" smtClean="0"/>
          </a:p>
          <a:p>
            <a:endParaRPr lang="en-US" dirty="0" smtClean="0"/>
          </a:p>
          <a:p>
            <a:r>
              <a:rPr lang="en-US" dirty="0" smtClean="0"/>
              <a:t>Website</a:t>
            </a:r>
            <a:r>
              <a:rPr lang="en-US" baseline="0" dirty="0" smtClean="0"/>
              <a:t> usability</a:t>
            </a:r>
          </a:p>
          <a:p>
            <a:r>
              <a:rPr lang="en-US" baseline="0" dirty="0" smtClean="0"/>
              <a:t>Remote testing (across the country)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1-1 testing – stakeholders : “good for team to see frustration users’ faces rather than to simply listen to testers tell them about it on the phone”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Actionalbe</a:t>
            </a:r>
            <a:r>
              <a:rPr lang="en-US" dirty="0" smtClean="0"/>
              <a:t> results: new approach to content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 originally: voice and personality (bring out attributes of brand)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feedback: “I hate reading fluff”</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redesign: small chunks of text, deeper links, more detailed information inline links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“Already</a:t>
            </a:r>
            <a:r>
              <a:rPr lang="en-US" baseline="0" dirty="0" smtClean="0"/>
              <a:t> have a DVR?” – for people looking for HOWTOS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hard to find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“Want step-by-step instructions” seemed to work better (remember: what is their goal) </a:t>
            </a:r>
            <a:r>
              <a:rPr lang="en-US" baseline="0" dirty="0" smtClean="0">
                <a:sym typeface="Wingdings"/>
              </a:rPr>
              <a:t> language of the user rather than the language of the designer</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Words and phrases really matter</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34</a:t>
            </a:fld>
            <a:endParaRPr lang="en-US"/>
          </a:p>
        </p:txBody>
      </p:sp>
    </p:spTree>
    <p:extLst>
      <p:ext uri="{BB962C8B-B14F-4D97-AF65-F5344CB8AC3E}">
        <p14:creationId xmlns:p14="http://schemas.microsoft.com/office/powerpoint/2010/main" val="389251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5</a:t>
            </a:fld>
            <a:endParaRPr lang="en-US"/>
          </a:p>
        </p:txBody>
      </p:sp>
    </p:spTree>
    <p:extLst>
      <p:ext uri="{BB962C8B-B14F-4D97-AF65-F5344CB8AC3E}">
        <p14:creationId xmlns:p14="http://schemas.microsoft.com/office/powerpoint/2010/main" val="70591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of</a:t>
            </a:r>
            <a:r>
              <a:rPr lang="en-US" baseline="0" dirty="0" smtClean="0"/>
              <a:t> these would be easier to use?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6</a:t>
            </a:fld>
            <a:endParaRPr lang="en-US"/>
          </a:p>
        </p:txBody>
      </p:sp>
    </p:spTree>
    <p:extLst>
      <p:ext uri="{BB962C8B-B14F-4D97-AF65-F5344CB8AC3E}">
        <p14:creationId xmlns:p14="http://schemas.microsoft.com/office/powerpoint/2010/main" val="16204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important point—that users are</a:t>
            </a:r>
            <a:r>
              <a:rPr lang="en-US" baseline="0" dirty="0" smtClean="0"/>
              <a:t> not the ones being evaluated. Although we recruit them, and ask them to complete tasks for us, and we watch them fail, the key is that what we are evaluating Is whether the design is making it something that they can do</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7</a:t>
            </a:fld>
            <a:endParaRPr lang="en-US"/>
          </a:p>
        </p:txBody>
      </p:sp>
    </p:spTree>
    <p:extLst>
      <p:ext uri="{BB962C8B-B14F-4D97-AF65-F5344CB8AC3E}">
        <p14:creationId xmlns:p14="http://schemas.microsoft.com/office/powerpoint/2010/main" val="2590055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Easy to learn, but less task coverage (and</a:t>
            </a:r>
            <a:r>
              <a:rPr lang="en-US" baseline="0" dirty="0" smtClean="0"/>
              <a:t> perhaps inefficient</a:t>
            </a:r>
            <a:r>
              <a:rPr lang="en-US" dirty="0" smtClean="0"/>
              <a: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8</a:t>
            </a:fld>
            <a:endParaRPr lang="en-US"/>
          </a:p>
        </p:txBody>
      </p:sp>
    </p:spTree>
    <p:extLst>
      <p:ext uri="{BB962C8B-B14F-4D97-AF65-F5344CB8AC3E}">
        <p14:creationId xmlns:p14="http://schemas.microsoft.com/office/powerpoint/2010/main" val="2286241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Difficult to learn,</a:t>
            </a:r>
            <a:r>
              <a:rPr lang="en-US" baseline="0" dirty="0" smtClean="0"/>
              <a:t> but efficient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9</a:t>
            </a:fld>
            <a:endParaRPr lang="en-US"/>
          </a:p>
        </p:txBody>
      </p:sp>
    </p:spTree>
    <p:extLst>
      <p:ext uri="{BB962C8B-B14F-4D97-AF65-F5344CB8AC3E}">
        <p14:creationId xmlns:p14="http://schemas.microsoft.com/office/powerpoint/2010/main" val="986192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Crazy to look at,</a:t>
            </a:r>
            <a:r>
              <a:rPr lang="en-US" baseline="0" dirty="0" smtClean="0"/>
              <a:t> difficult to learn, but efficient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10</a:t>
            </a:fld>
            <a:endParaRPr lang="en-US"/>
          </a:p>
        </p:txBody>
      </p:sp>
    </p:spTree>
    <p:extLst>
      <p:ext uri="{BB962C8B-B14F-4D97-AF65-F5344CB8AC3E}">
        <p14:creationId xmlns:p14="http://schemas.microsoft.com/office/powerpoint/2010/main" val="4029648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http://droid-</a:t>
            </a:r>
            <a:r>
              <a:rPr lang="en-US" dirty="0" err="1" smtClean="0"/>
              <a:t>n.com</a:t>
            </a:r>
            <a:r>
              <a:rPr lang="en-US" dirty="0" smtClean="0"/>
              <a:t>/</a:t>
            </a:r>
            <a:r>
              <a:rPr lang="en-US" dirty="0" err="1" smtClean="0"/>
              <a:t>wp</a:t>
            </a:r>
            <a:r>
              <a:rPr lang="en-US" dirty="0" smtClean="0"/>
              <a:t>-content/uploads/2011/06/wpid-acer-m500-circular-ui.jpg</a:t>
            </a:r>
          </a:p>
          <a:p>
            <a:endParaRPr lang="en-US" dirty="0" smtClean="0"/>
          </a:p>
          <a:p>
            <a:r>
              <a:rPr lang="en-US" dirty="0" smtClean="0"/>
              <a:t>Can they learn this interface if they’ve never seen it before? Are there familiar elements? Is it using the language they expect?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11</a:t>
            </a:fld>
            <a:endParaRPr lang="en-US"/>
          </a:p>
        </p:txBody>
      </p:sp>
    </p:spTree>
    <p:extLst>
      <p:ext uri="{BB962C8B-B14F-4D97-AF65-F5344CB8AC3E}">
        <p14:creationId xmlns:p14="http://schemas.microsoft.com/office/powerpoint/2010/main" val="1197783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FEB7961C-448B-B04C-A9E1-024D26EE0EBE}" type="datetime1">
              <a:rPr lang="en-CA" smtClean="0"/>
              <a:pPr/>
              <a:t>18-10-12</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222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1FD52-A99A-D342-A739-BB7D56F7C636}" type="datetime1">
              <a:rPr lang="en-CA" smtClean="0"/>
              <a:pPr/>
              <a:t>18-10-12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333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F3AA1-A1AA-1649-B18F-79CA9263B717}" type="datetime1">
              <a:rPr lang="en-CA" smtClean="0"/>
              <a:pPr/>
              <a:t>18-10-12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85922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1BF07-92EB-B946-AFD5-BE123E5F7F45}" type="datetime1">
              <a:rPr lang="en-CA" smtClean="0"/>
              <a:pPr/>
              <a:t>18-10-12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80628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1132B-B38A-5D4C-800F-FAEDFC149E6E}" type="datetime1">
              <a:rPr lang="en-CA" smtClean="0"/>
              <a:pPr/>
              <a:t>18-10-12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22779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D77586-A229-1544-A360-351E8B484D55}" type="datetime1">
              <a:rPr lang="en-CA" smtClean="0"/>
              <a:pPr/>
              <a:t>18-10-12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1199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6312C-814A-F64A-9DCE-17CD7A355725}" type="datetime1">
              <a:rPr lang="en-CA" smtClean="0"/>
              <a:pPr/>
              <a:t>18-10-12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8372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A2AA9-2D9C-3B49-AFD5-B09748D14B14}" type="datetime1">
              <a:rPr lang="en-CA" smtClean="0"/>
              <a:pPr/>
              <a:t>18-10-12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53458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D9982-0812-EA47-9A1F-AC3BE2E86E09}" type="datetime1">
              <a:rPr lang="en-CA" smtClean="0"/>
              <a:pPr/>
              <a:t>18-10-12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07511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34E96-6981-BE46-81F3-C012122F066C}" type="datetime1">
              <a:rPr lang="en-CA" smtClean="0"/>
              <a:pPr/>
              <a:t>18-10-12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47569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474-C134-AE4E-B5D3-93AEFBD83E37}" type="datetime1">
              <a:rPr lang="en-CA" smtClean="0"/>
              <a:pPr/>
              <a:t>18-10-12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19539392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EC2FD-5C3B-B54A-B7FA-8548072860BF}" type="datetime1">
              <a:rPr lang="en-CA" smtClean="0"/>
              <a:pPr/>
              <a:t>18-10-12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721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b="1"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Midterm Recap</a:t>
            </a:r>
            <a:endParaRPr lang="en-US" dirty="0"/>
          </a:p>
        </p:txBody>
      </p:sp>
      <p:sp>
        <p:nvSpPr>
          <p:cNvPr id="3" name="Content Placeholder 2"/>
          <p:cNvSpPr>
            <a:spLocks noGrp="1"/>
          </p:cNvSpPr>
          <p:nvPr>
            <p:ph idx="1"/>
          </p:nvPr>
        </p:nvSpPr>
        <p:spPr/>
        <p:txBody>
          <a:bodyPr>
            <a:normAutofit lnSpcReduction="10000"/>
          </a:bodyPr>
          <a:lstStyle/>
          <a:p>
            <a:r>
              <a:rPr lang="en-US" dirty="0" smtClean="0"/>
              <a:t>Marks are posted on http://</a:t>
            </a:r>
            <a:r>
              <a:rPr lang="en-US" dirty="0" err="1" smtClean="0"/>
              <a:t>piazza.com</a:t>
            </a:r>
            <a:endParaRPr lang="en-US" dirty="0" smtClean="0"/>
          </a:p>
          <a:p>
            <a:r>
              <a:rPr lang="en-US" dirty="0" smtClean="0"/>
              <a:t>Originally 49 </a:t>
            </a:r>
            <a:r>
              <a:rPr lang="en-US" dirty="0" err="1" smtClean="0"/>
              <a:t>pts</a:t>
            </a:r>
            <a:r>
              <a:rPr lang="en-US" dirty="0" smtClean="0"/>
              <a:t>, changed to 46 </a:t>
            </a:r>
            <a:r>
              <a:rPr lang="en-US" dirty="0" err="1" smtClean="0"/>
              <a:t>pts</a:t>
            </a:r>
            <a:r>
              <a:rPr lang="en-US" dirty="0" smtClean="0"/>
              <a:t> + 3 </a:t>
            </a:r>
            <a:r>
              <a:rPr lang="en-US" dirty="0" err="1" smtClean="0"/>
              <a:t>pts</a:t>
            </a:r>
            <a:r>
              <a:rPr lang="en-US" dirty="0" smtClean="0"/>
              <a:t> bonus</a:t>
            </a:r>
          </a:p>
          <a:p>
            <a:r>
              <a:rPr lang="en-US" dirty="0" smtClean="0"/>
              <a:t>If your student number is not listed, I think it’s because you didn’t write an exam—please let me know if you don’t see your number there!</a:t>
            </a:r>
          </a:p>
          <a:p>
            <a:r>
              <a:rPr lang="en-US" dirty="0" smtClean="0"/>
              <a:t>Average: 38; Median: 39</a:t>
            </a:r>
          </a:p>
          <a:p>
            <a:r>
              <a:rPr lang="en-US" u="sng" dirty="0" smtClean="0"/>
              <a:t>To review your exam</a:t>
            </a:r>
            <a:r>
              <a:rPr lang="en-US" dirty="0" smtClean="0"/>
              <a:t>: meet me in my office hours (Mondays, after class)</a:t>
            </a:r>
          </a:p>
        </p:txBody>
      </p:sp>
      <p:sp>
        <p:nvSpPr>
          <p:cNvPr id="4" name="Slide Number Placeholder 3"/>
          <p:cNvSpPr>
            <a:spLocks noGrp="1"/>
          </p:cNvSpPr>
          <p:nvPr>
            <p:ph type="sldNum" sz="quarter" idx="12"/>
          </p:nvPr>
        </p:nvSpPr>
        <p:spPr/>
        <p:txBody>
          <a:bodyPr/>
          <a:lstStyle/>
          <a:p>
            <a:fld id="{F5887A73-35C7-7A4B-A6C6-784A660F531C}" type="slidenum">
              <a:rPr lang="en-US" smtClean="0"/>
              <a:pPr/>
              <a:t>1</a:t>
            </a:fld>
            <a:endParaRPr lang="en-US"/>
          </a:p>
        </p:txBody>
      </p:sp>
    </p:spTree>
    <p:extLst>
      <p:ext uri="{BB962C8B-B14F-4D97-AF65-F5344CB8AC3E}">
        <p14:creationId xmlns:p14="http://schemas.microsoft.com/office/powerpoint/2010/main" val="27575559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10</a:t>
            </a:fld>
            <a:endParaRPr lang="en-US"/>
          </a:p>
        </p:txBody>
      </p:sp>
      <p:pic>
        <p:nvPicPr>
          <p:cNvPr id="5" name="Picture 4"/>
          <p:cNvPicPr>
            <a:picLocks noChangeAspect="1"/>
          </p:cNvPicPr>
          <p:nvPr/>
        </p:nvPicPr>
        <p:blipFill>
          <a:blip r:embed="rId3"/>
          <a:stretch>
            <a:fillRect/>
          </a:stretch>
        </p:blipFill>
        <p:spPr>
          <a:xfrm>
            <a:off x="0" y="0"/>
            <a:ext cx="9144000" cy="6858000"/>
          </a:xfrm>
          <a:prstGeom prst="rect">
            <a:avLst/>
          </a:prstGeom>
        </p:spPr>
      </p:pic>
      <p:sp>
        <p:nvSpPr>
          <p:cNvPr id="6" name="Title 1"/>
          <p:cNvSpPr>
            <a:spLocks noGrp="1"/>
          </p:cNvSpPr>
          <p:nvPr>
            <p:ph type="title"/>
          </p:nvPr>
        </p:nvSpPr>
        <p:spPr>
          <a:xfrm>
            <a:off x="1288611" y="175799"/>
            <a:ext cx="8229600" cy="1143000"/>
          </a:xfrm>
        </p:spPr>
        <p:txBody>
          <a:bodyPr>
            <a:normAutofit fontScale="90000"/>
          </a:bodyPr>
          <a:lstStyle/>
          <a:p>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Difficult to learn, efficient?</a:t>
            </a:r>
            <a:b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Reduces errors? Satisfaction?</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7118054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11</a:t>
            </a:fld>
            <a:endParaRPr lang="en-US"/>
          </a:p>
        </p:txBody>
      </p:sp>
      <p:pic>
        <p:nvPicPr>
          <p:cNvPr id="5" name="Picture 4"/>
          <p:cNvPicPr>
            <a:picLocks noChangeAspect="1"/>
          </p:cNvPicPr>
          <p:nvPr/>
        </p:nvPicPr>
        <p:blipFill>
          <a:blip r:embed="rId3"/>
          <a:stretch>
            <a:fillRect/>
          </a:stretch>
        </p:blipFill>
        <p:spPr>
          <a:xfrm>
            <a:off x="0" y="-1"/>
            <a:ext cx="9180986" cy="6721475"/>
          </a:xfrm>
          <a:prstGeom prst="rect">
            <a:avLst/>
          </a:prstGeom>
        </p:spPr>
      </p:pic>
      <p:sp>
        <p:nvSpPr>
          <p:cNvPr id="6" name="Title 1"/>
          <p:cNvSpPr>
            <a:spLocks noGrp="1"/>
          </p:cNvSpPr>
          <p:nvPr>
            <p:ph type="title"/>
          </p:nvPr>
        </p:nvSpPr>
        <p:spPr>
          <a:xfrm>
            <a:off x="457200" y="5391295"/>
            <a:ext cx="8229600" cy="1143000"/>
          </a:xfrm>
        </p:spPr>
        <p:txBody>
          <a:bodyPr>
            <a:normAutofit fontScale="90000"/>
          </a:bodyPr>
          <a:lstStyle/>
          <a:p>
            <a:r>
              <a:rPr lang="en-US" dirty="0" smtClean="0"/>
              <a:t>Interfaces with less well-known elements…</a:t>
            </a:r>
            <a:endParaRPr lang="en-US" dirty="0"/>
          </a:p>
        </p:txBody>
      </p:sp>
    </p:spTree>
    <p:extLst>
      <p:ext uri="{BB962C8B-B14F-4D97-AF65-F5344CB8AC3E}">
        <p14:creationId xmlns:p14="http://schemas.microsoft.com/office/powerpoint/2010/main" val="3129187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 Essentially…</a:t>
            </a:r>
            <a:endParaRPr lang="en-US" dirty="0"/>
          </a:p>
        </p:txBody>
      </p:sp>
      <p:sp>
        <p:nvSpPr>
          <p:cNvPr id="3" name="Content Placeholder 2"/>
          <p:cNvSpPr>
            <a:spLocks noGrp="1"/>
          </p:cNvSpPr>
          <p:nvPr>
            <p:ph idx="1"/>
          </p:nvPr>
        </p:nvSpPr>
        <p:spPr>
          <a:xfrm>
            <a:off x="457200" y="1417638"/>
            <a:ext cx="8229600" cy="5303837"/>
          </a:xfrm>
        </p:spPr>
        <p:txBody>
          <a:bodyPr>
            <a:normAutofit fontScale="92500" lnSpcReduction="20000"/>
          </a:bodyPr>
          <a:lstStyle/>
          <a:p>
            <a:r>
              <a:rPr lang="en-US" dirty="0" smtClean="0"/>
              <a:t>Bring in real users</a:t>
            </a:r>
          </a:p>
          <a:p>
            <a:r>
              <a:rPr lang="en-US" dirty="0" smtClean="0"/>
              <a:t>Have them complete tasks with your design, while you watch </a:t>
            </a:r>
            <a:r>
              <a:rPr lang="en-US" u="sng" dirty="0" smtClean="0"/>
              <a:t>with your entire team</a:t>
            </a:r>
          </a:p>
          <a:p>
            <a:r>
              <a:rPr lang="en-US" dirty="0" smtClean="0"/>
              <a:t>Use a think-aloud protocol, so you can “hear what they are thinking”</a:t>
            </a:r>
          </a:p>
          <a:p>
            <a:r>
              <a:rPr lang="en-US" dirty="0" smtClean="0"/>
              <a:t>Measure</a:t>
            </a:r>
          </a:p>
          <a:p>
            <a:pPr lvl="1"/>
            <a:r>
              <a:rPr lang="en-US" dirty="0" smtClean="0"/>
              <a:t>Task completion, task time</a:t>
            </a:r>
          </a:p>
          <a:p>
            <a:pPr lvl="1"/>
            <a:r>
              <a:rPr lang="en-US" dirty="0" smtClean="0"/>
              <a:t>Satisfaction, problem points, etc.</a:t>
            </a:r>
          </a:p>
          <a:p>
            <a:r>
              <a:rPr lang="en-US" dirty="0" smtClean="0"/>
              <a:t>Identify problems (major ones | minor ones)</a:t>
            </a:r>
          </a:p>
          <a:p>
            <a:r>
              <a:rPr lang="en-US" dirty="0" smtClean="0"/>
              <a:t>Provide design suggestions to design/engineering team</a:t>
            </a:r>
          </a:p>
          <a:p>
            <a:r>
              <a:rPr lang="en-US" dirty="0" smtClean="0"/>
              <a:t>Iterate on the design, repeat</a:t>
            </a:r>
          </a:p>
        </p:txBody>
      </p:sp>
      <p:sp>
        <p:nvSpPr>
          <p:cNvPr id="4" name="Slide Number Placeholder 3"/>
          <p:cNvSpPr>
            <a:spLocks noGrp="1"/>
          </p:cNvSpPr>
          <p:nvPr>
            <p:ph type="sldNum" sz="quarter" idx="12"/>
          </p:nvPr>
        </p:nvSpPr>
        <p:spPr/>
        <p:txBody>
          <a:bodyPr/>
          <a:lstStyle/>
          <a:p>
            <a:fld id="{F5887A73-35C7-7A4B-A6C6-784A660F531C}" type="slidenum">
              <a:rPr lang="en-US" smtClean="0"/>
              <a:pPr/>
              <a:t>12</a:t>
            </a:fld>
            <a:endParaRPr lang="en-US"/>
          </a:p>
        </p:txBody>
      </p:sp>
    </p:spTree>
    <p:extLst>
      <p:ext uri="{BB962C8B-B14F-4D97-AF65-F5344CB8AC3E}">
        <p14:creationId xmlns:p14="http://schemas.microsoft.com/office/powerpoint/2010/main" val="11969157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Environments…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13</a:t>
            </a:fld>
            <a:endParaRPr lang="en-US"/>
          </a:p>
        </p:txBody>
      </p:sp>
      <p:pic>
        <p:nvPicPr>
          <p:cNvPr id="8" name="Picture 7"/>
          <p:cNvPicPr>
            <a:picLocks noChangeAspect="1"/>
          </p:cNvPicPr>
          <p:nvPr/>
        </p:nvPicPr>
        <p:blipFill>
          <a:blip r:embed="rId3"/>
          <a:stretch>
            <a:fillRect/>
          </a:stretch>
        </p:blipFill>
        <p:spPr>
          <a:xfrm>
            <a:off x="457200" y="1548327"/>
            <a:ext cx="8141532" cy="5441641"/>
          </a:xfrm>
          <a:prstGeom prst="rect">
            <a:avLst/>
          </a:prstGeom>
        </p:spPr>
      </p:pic>
    </p:spTree>
    <p:extLst>
      <p:ext uri="{BB962C8B-B14F-4D97-AF65-F5344CB8AC3E}">
        <p14:creationId xmlns:p14="http://schemas.microsoft.com/office/powerpoint/2010/main" val="25642600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Environments…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14</a:t>
            </a:fld>
            <a:endParaRPr lang="en-US"/>
          </a:p>
        </p:txBody>
      </p:sp>
      <p:pic>
        <p:nvPicPr>
          <p:cNvPr id="5" name="Picture 4"/>
          <p:cNvPicPr>
            <a:picLocks noChangeAspect="1"/>
          </p:cNvPicPr>
          <p:nvPr/>
        </p:nvPicPr>
        <p:blipFill>
          <a:blip r:embed="rId3"/>
          <a:stretch>
            <a:fillRect/>
          </a:stretch>
        </p:blipFill>
        <p:spPr>
          <a:xfrm>
            <a:off x="283235" y="1379863"/>
            <a:ext cx="8176324" cy="5478137"/>
          </a:xfrm>
          <a:prstGeom prst="rect">
            <a:avLst/>
          </a:prstGeom>
        </p:spPr>
      </p:pic>
    </p:spTree>
    <p:extLst>
      <p:ext uri="{BB962C8B-B14F-4D97-AF65-F5344CB8AC3E}">
        <p14:creationId xmlns:p14="http://schemas.microsoft.com/office/powerpoint/2010/main" val="37113014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Environments…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15</a:t>
            </a:fld>
            <a:endParaRPr lang="en-US"/>
          </a:p>
        </p:txBody>
      </p:sp>
      <p:pic>
        <p:nvPicPr>
          <p:cNvPr id="6" name="Picture 5"/>
          <p:cNvPicPr>
            <a:picLocks noChangeAspect="1"/>
          </p:cNvPicPr>
          <p:nvPr/>
        </p:nvPicPr>
        <p:blipFill>
          <a:blip r:embed="rId3"/>
          <a:stretch>
            <a:fillRect/>
          </a:stretch>
        </p:blipFill>
        <p:spPr>
          <a:xfrm>
            <a:off x="457200" y="1188823"/>
            <a:ext cx="8326368" cy="5532652"/>
          </a:xfrm>
          <a:prstGeom prst="rect">
            <a:avLst/>
          </a:prstGeom>
        </p:spPr>
      </p:pic>
    </p:spTree>
    <p:extLst>
      <p:ext uri="{BB962C8B-B14F-4D97-AF65-F5344CB8AC3E}">
        <p14:creationId xmlns:p14="http://schemas.microsoft.com/office/powerpoint/2010/main" val="37113014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Environments…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16</a:t>
            </a:fld>
            <a:endParaRPr lang="en-US"/>
          </a:p>
        </p:txBody>
      </p:sp>
      <p:pic>
        <p:nvPicPr>
          <p:cNvPr id="7" name="Picture 6"/>
          <p:cNvPicPr>
            <a:picLocks noChangeAspect="1"/>
          </p:cNvPicPr>
          <p:nvPr/>
        </p:nvPicPr>
        <p:blipFill>
          <a:blip r:embed="rId3"/>
          <a:stretch>
            <a:fillRect/>
          </a:stretch>
        </p:blipFill>
        <p:spPr>
          <a:xfrm>
            <a:off x="631164" y="1208351"/>
            <a:ext cx="7666934" cy="5750201"/>
          </a:xfrm>
          <a:prstGeom prst="rect">
            <a:avLst/>
          </a:prstGeom>
        </p:spPr>
      </p:pic>
    </p:spTree>
    <p:extLst>
      <p:ext uri="{BB962C8B-B14F-4D97-AF65-F5344CB8AC3E}">
        <p14:creationId xmlns:p14="http://schemas.microsoft.com/office/powerpoint/2010/main" val="5620917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Environments…</a:t>
            </a:r>
            <a:endParaRPr lang="en-US" dirty="0"/>
          </a:p>
        </p:txBody>
      </p:sp>
      <p:sp>
        <p:nvSpPr>
          <p:cNvPr id="3" name="Content Placeholder 2"/>
          <p:cNvSpPr>
            <a:spLocks noGrp="1"/>
          </p:cNvSpPr>
          <p:nvPr>
            <p:ph idx="1"/>
          </p:nvPr>
        </p:nvSpPr>
        <p:spPr/>
        <p:txBody>
          <a:bodyPr/>
          <a:lstStyle/>
          <a:p>
            <a:r>
              <a:rPr lang="en-US" dirty="0" smtClean="0"/>
              <a:t>Best environment depends on pragmatic considerations, as well as what you’re looking for</a:t>
            </a:r>
          </a:p>
          <a:p>
            <a:pPr lvl="1"/>
            <a:r>
              <a:rPr lang="en-US" dirty="0" smtClean="0"/>
              <a:t>Do you want your whole team to be able to view?</a:t>
            </a:r>
          </a:p>
          <a:p>
            <a:pPr lvl="1"/>
            <a:r>
              <a:rPr lang="en-US" dirty="0" smtClean="0"/>
              <a:t>Do you want to be able to </a:t>
            </a:r>
            <a:r>
              <a:rPr lang="en-US" u="sng" dirty="0" smtClean="0"/>
              <a:t>review</a:t>
            </a:r>
            <a:r>
              <a:rPr lang="en-US" dirty="0" smtClean="0"/>
              <a:t> a test?</a:t>
            </a:r>
          </a:p>
          <a:p>
            <a:pPr lvl="1"/>
            <a:r>
              <a:rPr lang="en-US" dirty="0" smtClean="0"/>
              <a:t>Are interruptions important?</a:t>
            </a:r>
          </a:p>
          <a:p>
            <a:pPr lvl="1"/>
            <a:r>
              <a:rPr lang="en-US" dirty="0" smtClean="0"/>
              <a:t>Repeat use systems, or one-time use systems?</a:t>
            </a:r>
          </a:p>
        </p:txBody>
      </p:sp>
      <p:sp>
        <p:nvSpPr>
          <p:cNvPr id="4" name="Slide Number Placeholder 3"/>
          <p:cNvSpPr>
            <a:spLocks noGrp="1"/>
          </p:cNvSpPr>
          <p:nvPr>
            <p:ph type="sldNum" sz="quarter" idx="12"/>
          </p:nvPr>
        </p:nvSpPr>
        <p:spPr/>
        <p:txBody>
          <a:bodyPr/>
          <a:lstStyle/>
          <a:p>
            <a:fld id="{F5887A73-35C7-7A4B-A6C6-784A660F531C}" type="slidenum">
              <a:rPr lang="en-US" smtClean="0"/>
              <a:pPr/>
              <a:t>17</a:t>
            </a:fld>
            <a:endParaRPr lang="en-US"/>
          </a:p>
        </p:txBody>
      </p:sp>
    </p:spTree>
    <p:extLst>
      <p:ext uri="{BB962C8B-B14F-4D97-AF65-F5344CB8AC3E}">
        <p14:creationId xmlns:p14="http://schemas.microsoft.com/office/powerpoint/2010/main" val="19897465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Things you care about in a usability test</a:t>
            </a:r>
            <a:endParaRPr lang="en-US" dirty="0"/>
          </a:p>
        </p:txBody>
      </p:sp>
      <p:sp>
        <p:nvSpPr>
          <p:cNvPr id="3" name="Content Placeholder 2"/>
          <p:cNvSpPr>
            <a:spLocks noGrp="1"/>
          </p:cNvSpPr>
          <p:nvPr>
            <p:ph idx="1"/>
          </p:nvPr>
        </p:nvSpPr>
        <p:spPr>
          <a:xfrm>
            <a:off x="457200" y="1600200"/>
            <a:ext cx="8229600" cy="4898327"/>
          </a:xfrm>
        </p:spPr>
        <p:txBody>
          <a:bodyPr>
            <a:normAutofit fontScale="92500" lnSpcReduction="20000"/>
          </a:bodyPr>
          <a:lstStyle/>
          <a:p>
            <a:r>
              <a:rPr lang="en-US" b="1" dirty="0" smtClean="0"/>
              <a:t>Learnability/Discoverability</a:t>
            </a:r>
            <a:r>
              <a:rPr lang="en-US" dirty="0" smtClean="0"/>
              <a:t>: </a:t>
            </a:r>
            <a:r>
              <a:rPr lang="en-US" sz="2800" dirty="0" smtClean="0">
                <a:solidFill>
                  <a:schemeClr val="bg1">
                    <a:lumMod val="75000"/>
                  </a:schemeClr>
                </a:solidFill>
              </a:rPr>
              <a:t>How easy is it for users to accomplish basic tasks the first time they encounter the design?</a:t>
            </a:r>
          </a:p>
          <a:p>
            <a:r>
              <a:rPr lang="en-US" b="1" dirty="0" smtClean="0"/>
              <a:t>Efficiency</a:t>
            </a:r>
            <a:r>
              <a:rPr lang="en-US" dirty="0" smtClean="0"/>
              <a:t>: </a:t>
            </a:r>
            <a:r>
              <a:rPr lang="en-US" sz="2800" dirty="0" smtClean="0">
                <a:solidFill>
                  <a:srgbClr val="BFBFBF"/>
                </a:solidFill>
              </a:rPr>
              <a:t>Once users have learned the design, how quickly can they perform the tasks?</a:t>
            </a:r>
          </a:p>
          <a:p>
            <a:r>
              <a:rPr lang="en-US" b="1" dirty="0" smtClean="0"/>
              <a:t>Memorability</a:t>
            </a:r>
            <a:r>
              <a:rPr lang="en-US" dirty="0" smtClean="0"/>
              <a:t>: </a:t>
            </a:r>
            <a:r>
              <a:rPr lang="en-US" sz="2800" dirty="0" smtClean="0">
                <a:solidFill>
                  <a:srgbClr val="BFBFBF"/>
                </a:solidFill>
              </a:rPr>
              <a:t>When users return to a design after a period of not using it, how easily can they reestablish proficiency?</a:t>
            </a:r>
          </a:p>
          <a:p>
            <a:r>
              <a:rPr lang="en-US" b="1" dirty="0" smtClean="0"/>
              <a:t>Errors</a:t>
            </a:r>
            <a:r>
              <a:rPr lang="en-US" dirty="0" smtClean="0"/>
              <a:t>: </a:t>
            </a:r>
            <a:r>
              <a:rPr lang="en-US" sz="2800" dirty="0" smtClean="0">
                <a:solidFill>
                  <a:srgbClr val="BFBFBF"/>
                </a:solidFill>
              </a:rPr>
              <a:t>How many errors do users make, where are these errors </a:t>
            </a:r>
            <a:r>
              <a:rPr lang="en-US" sz="2800" dirty="0" err="1" smtClean="0">
                <a:solidFill>
                  <a:srgbClr val="BFBFBF"/>
                </a:solidFill>
              </a:rPr>
              <a:t>occuring</a:t>
            </a:r>
            <a:r>
              <a:rPr lang="en-US" sz="2800" dirty="0" smtClean="0">
                <a:solidFill>
                  <a:srgbClr val="BFBFBF"/>
                </a:solidFill>
              </a:rPr>
              <a:t>, and how easy is it to recover from these errors?</a:t>
            </a:r>
          </a:p>
          <a:p>
            <a:r>
              <a:rPr lang="en-US" b="1" dirty="0" smtClean="0"/>
              <a:t>Satisfaction</a:t>
            </a:r>
            <a:r>
              <a:rPr lang="en-US" dirty="0" smtClean="0"/>
              <a:t>: </a:t>
            </a:r>
            <a:r>
              <a:rPr lang="en-US" sz="3000" dirty="0" smtClean="0">
                <a:solidFill>
                  <a:srgbClr val="BFBFBF"/>
                </a:solidFill>
              </a:rPr>
              <a:t>How pleasant is it to use?</a:t>
            </a:r>
            <a:endParaRPr lang="en-US" sz="3000" dirty="0">
              <a:solidFill>
                <a:srgbClr val="BFBFBF"/>
              </a:solidFill>
            </a:endParaRPr>
          </a:p>
        </p:txBody>
      </p:sp>
      <p:sp>
        <p:nvSpPr>
          <p:cNvPr id="4" name="Slide Number Placeholder 3"/>
          <p:cNvSpPr>
            <a:spLocks noGrp="1"/>
          </p:cNvSpPr>
          <p:nvPr>
            <p:ph type="sldNum" sz="quarter" idx="12"/>
          </p:nvPr>
        </p:nvSpPr>
        <p:spPr/>
        <p:txBody>
          <a:bodyPr/>
          <a:lstStyle/>
          <a:p>
            <a:fld id="{F5887A73-35C7-7A4B-A6C6-784A660F531C}" type="slidenum">
              <a:rPr lang="en-US" smtClean="0"/>
              <a:pPr/>
              <a:t>18</a:t>
            </a:fld>
            <a:endParaRPr lang="en-US"/>
          </a:p>
        </p:txBody>
      </p:sp>
    </p:spTree>
    <p:extLst>
      <p:ext uri="{BB962C8B-B14F-4D97-AF65-F5344CB8AC3E}">
        <p14:creationId xmlns:p14="http://schemas.microsoft.com/office/powerpoint/2010/main" val="23383775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Corel Paper Prototype Test</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19</a:t>
            </a:fld>
            <a:endParaRPr lang="en-US"/>
          </a:p>
        </p:txBody>
      </p:sp>
    </p:spTree>
    <p:extLst>
      <p:ext uri="{BB962C8B-B14F-4D97-AF65-F5344CB8AC3E}">
        <p14:creationId xmlns:p14="http://schemas.microsoft.com/office/powerpoint/2010/main" val="5160808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Usability Testing</a:t>
            </a:r>
            <a:endParaRPr lang="en-US" dirty="0"/>
          </a:p>
        </p:txBody>
      </p:sp>
      <p:sp>
        <p:nvSpPr>
          <p:cNvPr id="3" name="Subtitle 2"/>
          <p:cNvSpPr>
            <a:spLocks noGrp="1"/>
          </p:cNvSpPr>
          <p:nvPr>
            <p:ph type="subTitle" idx="1"/>
          </p:nvPr>
        </p:nvSpPr>
        <p:spPr/>
        <p:txBody>
          <a:bodyPr/>
          <a:lstStyle/>
          <a:p>
            <a:r>
              <a:rPr lang="en-US" dirty="0" smtClean="0"/>
              <a:t>CPSC 481: HCI I</a:t>
            </a:r>
          </a:p>
          <a:p>
            <a:r>
              <a:rPr lang="en-US" dirty="0" smtClean="0"/>
              <a:t>Fall 2012</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a:t>
            </a:fld>
            <a:endParaRPr lang="en-US"/>
          </a:p>
        </p:txBody>
      </p:sp>
      <p:sp>
        <p:nvSpPr>
          <p:cNvPr id="5" name="TextBox 4"/>
          <p:cNvSpPr txBox="1"/>
          <p:nvPr/>
        </p:nvSpPr>
        <p:spPr>
          <a:xfrm>
            <a:off x="1208745" y="5638800"/>
            <a:ext cx="6563655" cy="369332"/>
          </a:xfrm>
          <a:prstGeom prst="rect">
            <a:avLst/>
          </a:prstGeom>
          <a:noFill/>
        </p:spPr>
        <p:txBody>
          <a:bodyPr wrap="square" rtlCol="0">
            <a:spAutoFit/>
          </a:bodyPr>
          <a:lstStyle/>
          <a:p>
            <a:pPr algn="ctr"/>
            <a:r>
              <a:rPr lang="en-US" dirty="0" smtClean="0">
                <a:solidFill>
                  <a:srgbClr val="D9D9D9"/>
                </a:solidFill>
              </a:rPr>
              <a:t>Anthony Tang</a:t>
            </a:r>
            <a:endParaRPr lang="en-US" dirty="0">
              <a:solidFill>
                <a:srgbClr val="D9D9D9"/>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Think-Aloud Protocol</a:t>
            </a:r>
            <a:endParaRPr lang="en-US" dirty="0"/>
          </a:p>
        </p:txBody>
      </p:sp>
      <p:sp>
        <p:nvSpPr>
          <p:cNvPr id="3" name="Content Placeholder 2"/>
          <p:cNvSpPr>
            <a:spLocks noGrp="1"/>
          </p:cNvSpPr>
          <p:nvPr>
            <p:ph idx="1"/>
          </p:nvPr>
        </p:nvSpPr>
        <p:spPr/>
        <p:txBody>
          <a:bodyPr>
            <a:normAutofit/>
          </a:bodyPr>
          <a:lstStyle/>
          <a:p>
            <a:r>
              <a:rPr lang="en-US" dirty="0" smtClean="0"/>
              <a:t>As participants complete a task, you ask them to report</a:t>
            </a:r>
          </a:p>
          <a:p>
            <a:pPr lvl="1"/>
            <a:r>
              <a:rPr lang="en-US" dirty="0" smtClean="0"/>
              <a:t>» what they are thinking</a:t>
            </a:r>
          </a:p>
          <a:p>
            <a:pPr lvl="1"/>
            <a:r>
              <a:rPr lang="en-US" dirty="0" smtClean="0"/>
              <a:t>» what they are feeling</a:t>
            </a:r>
          </a:p>
          <a:p>
            <a:pPr lvl="1"/>
            <a:r>
              <a:rPr lang="en-US" dirty="0" smtClean="0"/>
              <a:t>» rationale for their actions and decisions</a:t>
            </a:r>
          </a:p>
          <a:p>
            <a:r>
              <a:rPr lang="en-US" b="1" u="sng" dirty="0" smtClean="0"/>
              <a:t>Idea</a:t>
            </a:r>
            <a:r>
              <a:rPr lang="en-US" dirty="0" smtClean="0"/>
              <a:t>: rather than interpret their actions/lack of action, you can actually understand why they are doing what they are doing</a:t>
            </a:r>
          </a:p>
        </p:txBody>
      </p:sp>
      <p:sp>
        <p:nvSpPr>
          <p:cNvPr id="4" name="Slide Number Placeholder 3"/>
          <p:cNvSpPr>
            <a:spLocks noGrp="1"/>
          </p:cNvSpPr>
          <p:nvPr>
            <p:ph type="sldNum" sz="quarter" idx="12"/>
          </p:nvPr>
        </p:nvSpPr>
        <p:spPr/>
        <p:txBody>
          <a:bodyPr/>
          <a:lstStyle/>
          <a:p>
            <a:fld id="{F5887A73-35C7-7A4B-A6C6-784A660F531C}" type="slidenum">
              <a:rPr lang="en-US" smtClean="0"/>
              <a:pPr/>
              <a:t>20</a:t>
            </a:fld>
            <a:endParaRPr lang="en-US"/>
          </a:p>
        </p:txBody>
      </p:sp>
    </p:spTree>
    <p:extLst>
      <p:ext uri="{BB962C8B-B14F-4D97-AF65-F5344CB8AC3E}">
        <p14:creationId xmlns:p14="http://schemas.microsoft.com/office/powerpoint/2010/main" val="31488015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Tasks: IKEA Example</a:t>
            </a:r>
            <a:endParaRPr lang="en-US" dirty="0"/>
          </a:p>
        </p:txBody>
      </p:sp>
      <p:sp>
        <p:nvSpPr>
          <p:cNvPr id="3" name="Content Placeholder 2"/>
          <p:cNvSpPr>
            <a:spLocks noGrp="1"/>
          </p:cNvSpPr>
          <p:nvPr>
            <p:ph idx="1"/>
          </p:nvPr>
        </p:nvSpPr>
        <p:spPr/>
        <p:txBody>
          <a:bodyPr/>
          <a:lstStyle/>
          <a:p>
            <a:r>
              <a:rPr lang="en-US" dirty="0" smtClean="0"/>
              <a:t>“Find a bookcase”</a:t>
            </a:r>
          </a:p>
          <a:p>
            <a:pPr lvl="1"/>
            <a:r>
              <a:rPr lang="en-US" dirty="0" smtClean="0"/>
              <a:t>Search for “bookcase.”</a:t>
            </a:r>
            <a:endParaRPr lang="en-US" dirty="0"/>
          </a:p>
          <a:p>
            <a:r>
              <a:rPr lang="en-US" dirty="0" smtClean="0"/>
              <a:t>“You have 200+ books in your fiction collection, currently strewn around your living room. Find a way to organize them.”</a:t>
            </a:r>
          </a:p>
          <a:p>
            <a:pPr lvl="1"/>
            <a:r>
              <a:rPr lang="en-US" dirty="0" smtClean="0"/>
              <a:t>Clicking on catalogues looking for a storage solution</a:t>
            </a:r>
          </a:p>
          <a:p>
            <a:pPr lvl="1"/>
            <a:r>
              <a:rPr lang="en-US" dirty="0" smtClean="0"/>
              <a:t>Searches (a few) were for “shelves” and “storage systems”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21</a:t>
            </a:fld>
            <a:endParaRPr lang="en-US"/>
          </a:p>
        </p:txBody>
      </p:sp>
    </p:spTree>
    <p:extLst>
      <p:ext uri="{BB962C8B-B14F-4D97-AF65-F5344CB8AC3E}">
        <p14:creationId xmlns:p14="http://schemas.microsoft.com/office/powerpoint/2010/main" val="2042116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Tasks</a:t>
            </a:r>
            <a:endParaRPr lang="en-US" dirty="0"/>
          </a:p>
        </p:txBody>
      </p:sp>
      <p:sp>
        <p:nvSpPr>
          <p:cNvPr id="3" name="Content Placeholder 2"/>
          <p:cNvSpPr>
            <a:spLocks noGrp="1"/>
          </p:cNvSpPr>
          <p:nvPr>
            <p:ph idx="1"/>
          </p:nvPr>
        </p:nvSpPr>
        <p:spPr/>
        <p:txBody>
          <a:bodyPr>
            <a:normAutofit lnSpcReduction="10000"/>
          </a:bodyPr>
          <a:lstStyle/>
          <a:p>
            <a:r>
              <a:rPr lang="en-US" dirty="0" smtClean="0"/>
              <a:t>Again, depends a lot on what you’re looking for</a:t>
            </a:r>
          </a:p>
          <a:p>
            <a:pPr lvl="1"/>
            <a:r>
              <a:rPr lang="en-US" b="1" dirty="0" smtClean="0"/>
              <a:t>Specific</a:t>
            </a:r>
            <a:r>
              <a:rPr lang="en-US" dirty="0" smtClean="0"/>
              <a:t>: </a:t>
            </a:r>
            <a:r>
              <a:rPr lang="en-US" sz="2400" dirty="0" smtClean="0">
                <a:solidFill>
                  <a:srgbClr val="BFBFBF"/>
                </a:solidFill>
              </a:rPr>
              <a:t>does a task flow work?</a:t>
            </a:r>
          </a:p>
          <a:p>
            <a:pPr lvl="1"/>
            <a:r>
              <a:rPr lang="en-US" b="1" dirty="0" smtClean="0"/>
              <a:t>Broad</a:t>
            </a:r>
            <a:r>
              <a:rPr lang="en-US" dirty="0" smtClean="0"/>
              <a:t>: </a:t>
            </a:r>
            <a:r>
              <a:rPr lang="en-US" sz="2400" dirty="0" smtClean="0">
                <a:solidFill>
                  <a:srgbClr val="BFBFBF"/>
                </a:solidFill>
              </a:rPr>
              <a:t>does your language match the user’s mental model/language?</a:t>
            </a:r>
          </a:p>
          <a:p>
            <a:r>
              <a:rPr lang="en-US" dirty="0" smtClean="0"/>
              <a:t>Consider “the context of use”</a:t>
            </a:r>
          </a:p>
          <a:p>
            <a:pPr lvl="1"/>
            <a:r>
              <a:rPr lang="en-US" dirty="0" smtClean="0"/>
              <a:t>What would someone need to do with your tool?</a:t>
            </a:r>
          </a:p>
          <a:p>
            <a:pPr lvl="1"/>
            <a:r>
              <a:rPr lang="en-US" dirty="0" smtClean="0"/>
              <a:t>Under what circumstances would they be in? (relaxed vs. under pressure; non-interrupted vs. interrupted constantly)</a:t>
            </a:r>
          </a:p>
          <a:p>
            <a:pPr lvl="1"/>
            <a:r>
              <a:rPr lang="en-US" dirty="0" smtClean="0"/>
              <a:t>etc.</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22</a:t>
            </a:fld>
            <a:endParaRPr lang="en-US"/>
          </a:p>
        </p:txBody>
      </p:sp>
    </p:spTree>
    <p:extLst>
      <p:ext uri="{BB962C8B-B14F-4D97-AF65-F5344CB8AC3E}">
        <p14:creationId xmlns:p14="http://schemas.microsoft.com/office/powerpoint/2010/main" val="2066586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Usability Tasks: </a:t>
            </a:r>
            <a:r>
              <a:rPr lang="en-US" dirty="0" err="1" smtClean="0"/>
              <a:t>Netflix.com</a:t>
            </a:r>
            <a:endParaRPr lang="en-US" dirty="0"/>
          </a:p>
        </p:txBody>
      </p:sp>
      <p:sp>
        <p:nvSpPr>
          <p:cNvPr id="3" name="Content Placeholder 2"/>
          <p:cNvSpPr>
            <a:spLocks noGrp="1"/>
          </p:cNvSpPr>
          <p:nvPr>
            <p:ph idx="1"/>
          </p:nvPr>
        </p:nvSpPr>
        <p:spPr/>
        <p:txBody>
          <a:bodyPr>
            <a:normAutofit lnSpcReduction="10000"/>
          </a:bodyPr>
          <a:lstStyle/>
          <a:p>
            <a:r>
              <a:rPr lang="en-US" dirty="0" smtClean="0"/>
              <a:t>“Rate a few movies”</a:t>
            </a:r>
          </a:p>
          <a:p>
            <a:r>
              <a:rPr lang="en-US" dirty="0" smtClean="0"/>
              <a:t>“It’s a Friday night, and you’re looking for a movie to watch. What do you do?”</a:t>
            </a:r>
          </a:p>
          <a:p>
            <a:r>
              <a:rPr lang="en-US" dirty="0" smtClean="0"/>
              <a:t>“You’re about to watch `Batman 3’, but want to watch the first two, first. How do you do this?”</a:t>
            </a:r>
          </a:p>
          <a:p>
            <a:r>
              <a:rPr lang="en-US" dirty="0" smtClean="0"/>
              <a:t>“You want to watch Batman 1 through Netflix in your living room with your </a:t>
            </a:r>
            <a:r>
              <a:rPr lang="en-US" dirty="0" err="1" smtClean="0"/>
              <a:t>xbox</a:t>
            </a:r>
            <a:r>
              <a:rPr lang="en-US" dirty="0" smtClean="0"/>
              <a:t>. How do you set that up?”</a:t>
            </a:r>
          </a:p>
          <a:p>
            <a:r>
              <a:rPr lang="en-US" dirty="0"/>
              <a:t>“What do you think about the site?”</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23</a:t>
            </a:fld>
            <a:endParaRPr lang="en-US"/>
          </a:p>
        </p:txBody>
      </p:sp>
    </p:spTree>
    <p:extLst>
      <p:ext uri="{BB962C8B-B14F-4D97-AF65-F5344CB8AC3E}">
        <p14:creationId xmlns:p14="http://schemas.microsoft.com/office/powerpoint/2010/main" val="3600041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Testing Metrics</a:t>
            </a:r>
            <a:endParaRPr lang="en-US" dirty="0"/>
          </a:p>
        </p:txBody>
      </p:sp>
      <p:sp>
        <p:nvSpPr>
          <p:cNvPr id="3" name="Content Placeholder 2"/>
          <p:cNvSpPr>
            <a:spLocks noGrp="1"/>
          </p:cNvSpPr>
          <p:nvPr>
            <p:ph idx="1"/>
          </p:nvPr>
        </p:nvSpPr>
        <p:spPr/>
        <p:txBody>
          <a:bodyPr>
            <a:normAutofit/>
          </a:bodyPr>
          <a:lstStyle/>
          <a:p>
            <a:r>
              <a:rPr lang="en-US" dirty="0" smtClean="0"/>
              <a:t>Performance</a:t>
            </a:r>
          </a:p>
          <a:p>
            <a:pPr lvl="1"/>
            <a:r>
              <a:rPr lang="en-US" dirty="0" smtClean="0"/>
              <a:t>Task success, time on task, errors, efficiency</a:t>
            </a:r>
          </a:p>
          <a:p>
            <a:r>
              <a:rPr lang="en-US" dirty="0" smtClean="0"/>
              <a:t>Issue Metrics</a:t>
            </a:r>
          </a:p>
          <a:p>
            <a:pPr lvl="1"/>
            <a:r>
              <a:rPr lang="en-US" dirty="0" smtClean="0"/>
              <a:t>Identify issue, issue severity</a:t>
            </a:r>
          </a:p>
          <a:p>
            <a:r>
              <a:rPr lang="en-US" dirty="0" err="1" smtClean="0"/>
              <a:t>Behavioural</a:t>
            </a:r>
            <a:endParaRPr lang="en-US" dirty="0" smtClean="0"/>
          </a:p>
          <a:p>
            <a:pPr lvl="1"/>
            <a:r>
              <a:rPr lang="en-US" dirty="0" smtClean="0"/>
              <a:t>Observe verbal </a:t>
            </a:r>
            <a:r>
              <a:rPr lang="en-US" dirty="0" err="1" smtClean="0"/>
              <a:t>behaviour</a:t>
            </a:r>
            <a:r>
              <a:rPr lang="en-US" dirty="0" smtClean="0"/>
              <a:t>, issue severity</a:t>
            </a:r>
          </a:p>
          <a:p>
            <a:r>
              <a:rPr lang="en-US" dirty="0" smtClean="0"/>
              <a:t>Self-reported</a:t>
            </a:r>
          </a:p>
          <a:p>
            <a:pPr lvl="1"/>
            <a:r>
              <a:rPr lang="en-US" dirty="0" smtClean="0"/>
              <a:t>Ease, satisfaction, clarity, comprehension, etc.</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24</a:t>
            </a:fld>
            <a:endParaRPr lang="en-US"/>
          </a:p>
        </p:txBody>
      </p:sp>
    </p:spTree>
    <p:extLst>
      <p:ext uri="{BB962C8B-B14F-4D97-AF65-F5344CB8AC3E}">
        <p14:creationId xmlns:p14="http://schemas.microsoft.com/office/powerpoint/2010/main" val="29739627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Usability Testing: Users</a:t>
            </a:r>
            <a:endParaRPr lang="en-US" dirty="0"/>
          </a:p>
        </p:txBody>
      </p:sp>
      <p:sp>
        <p:nvSpPr>
          <p:cNvPr id="3" name="Content Placeholder 2"/>
          <p:cNvSpPr>
            <a:spLocks noGrp="1"/>
          </p:cNvSpPr>
          <p:nvPr>
            <p:ph idx="1"/>
          </p:nvPr>
        </p:nvSpPr>
        <p:spPr/>
        <p:txBody>
          <a:bodyPr/>
          <a:lstStyle/>
          <a:p>
            <a:r>
              <a:rPr lang="en-US" dirty="0" smtClean="0"/>
              <a:t>Who?</a:t>
            </a:r>
          </a:p>
          <a:p>
            <a:pPr lvl="1"/>
            <a:r>
              <a:rPr lang="en-US" dirty="0" smtClean="0"/>
              <a:t>Depends on your needs</a:t>
            </a:r>
          </a:p>
          <a:p>
            <a:pPr lvl="1"/>
            <a:r>
              <a:rPr lang="en-US" dirty="0" smtClean="0"/>
              <a:t>Goal: get the people that will be using it, or people that represent those that will be using it</a:t>
            </a:r>
          </a:p>
          <a:p>
            <a:r>
              <a:rPr lang="en-US" dirty="0" smtClean="0"/>
              <a:t>How many?</a:t>
            </a:r>
          </a:p>
          <a:p>
            <a:pPr lvl="1"/>
            <a:r>
              <a:rPr lang="en-US" dirty="0" smtClean="0"/>
              <a:t>Considerable debate in the community. Rule of thumb: ~5</a:t>
            </a:r>
          </a:p>
        </p:txBody>
      </p:sp>
      <p:sp>
        <p:nvSpPr>
          <p:cNvPr id="4" name="Slide Number Placeholder 3"/>
          <p:cNvSpPr>
            <a:spLocks noGrp="1"/>
          </p:cNvSpPr>
          <p:nvPr>
            <p:ph type="sldNum" sz="quarter" idx="12"/>
          </p:nvPr>
        </p:nvSpPr>
        <p:spPr/>
        <p:txBody>
          <a:bodyPr/>
          <a:lstStyle/>
          <a:p>
            <a:fld id="{F5887A73-35C7-7A4B-A6C6-784A660F531C}" type="slidenum">
              <a:rPr lang="en-US" smtClean="0"/>
              <a:pPr/>
              <a:t>25</a:t>
            </a:fld>
            <a:endParaRPr lang="en-US"/>
          </a:p>
        </p:txBody>
      </p:sp>
    </p:spTree>
    <p:extLst>
      <p:ext uri="{BB962C8B-B14F-4D97-AF65-F5344CB8AC3E}">
        <p14:creationId xmlns:p14="http://schemas.microsoft.com/office/powerpoint/2010/main" val="1948994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Tests: How many users?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26</a:t>
            </a:fld>
            <a:endParaRPr lang="en-US"/>
          </a:p>
        </p:txBody>
      </p:sp>
      <p:pic>
        <p:nvPicPr>
          <p:cNvPr id="5" name="Picture 4"/>
          <p:cNvPicPr>
            <a:picLocks noChangeAspect="1"/>
          </p:cNvPicPr>
          <p:nvPr/>
        </p:nvPicPr>
        <p:blipFill>
          <a:blip r:embed="rId3"/>
          <a:stretch>
            <a:fillRect/>
          </a:stretch>
        </p:blipFill>
        <p:spPr>
          <a:xfrm>
            <a:off x="0" y="2146300"/>
            <a:ext cx="9144000" cy="2549509"/>
          </a:xfrm>
          <a:prstGeom prst="rect">
            <a:avLst/>
          </a:prstGeom>
        </p:spPr>
      </p:pic>
      <p:sp>
        <p:nvSpPr>
          <p:cNvPr id="6" name="TextBox 5"/>
          <p:cNvSpPr txBox="1"/>
          <p:nvPr/>
        </p:nvSpPr>
        <p:spPr>
          <a:xfrm>
            <a:off x="457200" y="5009776"/>
            <a:ext cx="7806106" cy="1200328"/>
          </a:xfrm>
          <a:prstGeom prst="rect">
            <a:avLst/>
          </a:prstGeom>
          <a:noFill/>
        </p:spPr>
        <p:txBody>
          <a:bodyPr wrap="square" rtlCol="0">
            <a:spAutoFit/>
          </a:bodyPr>
          <a:lstStyle/>
          <a:p>
            <a:r>
              <a:rPr lang="en-US" sz="2400" u="sng" dirty="0" smtClean="0">
                <a:solidFill>
                  <a:schemeClr val="bg1"/>
                </a:solidFill>
              </a:rPr>
              <a:t>Main argument</a:t>
            </a:r>
            <a:r>
              <a:rPr lang="en-US" sz="2400" dirty="0" smtClean="0">
                <a:solidFill>
                  <a:schemeClr val="bg1"/>
                </a:solidFill>
              </a:rPr>
              <a:t>: If you have 15 people, it’s better to test three designs with 5 users each, rather than one design with 15 people. </a:t>
            </a:r>
            <a:r>
              <a:rPr lang="en-US" sz="2400" dirty="0" smtClean="0">
                <a:solidFill>
                  <a:schemeClr val="bg1"/>
                </a:solidFill>
                <a:sym typeface="Wingdings"/>
              </a:rPr>
              <a:t> Pragmatics, bang for buck</a:t>
            </a:r>
            <a:endParaRPr lang="en-US" sz="2400" dirty="0">
              <a:solidFill>
                <a:schemeClr val="bg1"/>
              </a:solidFill>
            </a:endParaRPr>
          </a:p>
        </p:txBody>
      </p:sp>
    </p:spTree>
    <p:extLst>
      <p:ext uri="{BB962C8B-B14F-4D97-AF65-F5344CB8AC3E}">
        <p14:creationId xmlns:p14="http://schemas.microsoft.com/office/powerpoint/2010/main" val="413286214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sense of your data</a:t>
            </a:r>
            <a:endParaRPr lang="en-US" dirty="0"/>
          </a:p>
        </p:txBody>
      </p:sp>
      <p:sp>
        <p:nvSpPr>
          <p:cNvPr id="3" name="Content Placeholder 2"/>
          <p:cNvSpPr>
            <a:spLocks noGrp="1"/>
          </p:cNvSpPr>
          <p:nvPr>
            <p:ph idx="1"/>
          </p:nvPr>
        </p:nvSpPr>
        <p:spPr/>
        <p:txBody>
          <a:bodyPr/>
          <a:lstStyle/>
          <a:p>
            <a:r>
              <a:rPr lang="en-US" dirty="0" smtClean="0"/>
              <a:t>Affinity diagrams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27</a:t>
            </a:fld>
            <a:endParaRPr lang="en-US"/>
          </a:p>
        </p:txBody>
      </p:sp>
      <p:pic>
        <p:nvPicPr>
          <p:cNvPr id="5" name="Picture 4"/>
          <p:cNvPicPr>
            <a:picLocks noChangeAspect="1"/>
          </p:cNvPicPr>
          <p:nvPr/>
        </p:nvPicPr>
        <p:blipFill>
          <a:blip r:embed="rId3"/>
          <a:stretch>
            <a:fillRect/>
          </a:stretch>
        </p:blipFill>
        <p:spPr>
          <a:xfrm>
            <a:off x="2032000" y="2228850"/>
            <a:ext cx="5080000" cy="4127500"/>
          </a:xfrm>
          <a:prstGeom prst="rect">
            <a:avLst/>
          </a:prstGeom>
        </p:spPr>
      </p:pic>
    </p:spTree>
    <p:extLst>
      <p:ext uri="{BB962C8B-B14F-4D97-AF65-F5344CB8AC3E}">
        <p14:creationId xmlns:p14="http://schemas.microsoft.com/office/powerpoint/2010/main" val="200682148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sense of your data</a:t>
            </a:r>
            <a:endParaRPr lang="en-US" dirty="0"/>
          </a:p>
        </p:txBody>
      </p:sp>
      <p:sp>
        <p:nvSpPr>
          <p:cNvPr id="3" name="Content Placeholder 2"/>
          <p:cNvSpPr>
            <a:spLocks noGrp="1"/>
          </p:cNvSpPr>
          <p:nvPr>
            <p:ph idx="1"/>
          </p:nvPr>
        </p:nvSpPr>
        <p:spPr/>
        <p:txBody>
          <a:bodyPr/>
          <a:lstStyle/>
          <a:p>
            <a:r>
              <a:rPr lang="en-US" dirty="0" smtClean="0"/>
              <a:t>Discussion with others who watched with you</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28</a:t>
            </a:fld>
            <a:endParaRPr lang="en-US"/>
          </a:p>
        </p:txBody>
      </p:sp>
      <p:pic>
        <p:nvPicPr>
          <p:cNvPr id="6" name="Picture 5"/>
          <p:cNvPicPr>
            <a:picLocks noChangeAspect="1"/>
          </p:cNvPicPr>
          <p:nvPr/>
        </p:nvPicPr>
        <p:blipFill>
          <a:blip r:embed="rId3"/>
          <a:stretch>
            <a:fillRect/>
          </a:stretch>
        </p:blipFill>
        <p:spPr>
          <a:xfrm>
            <a:off x="1409700" y="2416922"/>
            <a:ext cx="6324600" cy="3276600"/>
          </a:xfrm>
          <a:prstGeom prst="rect">
            <a:avLst/>
          </a:prstGeom>
        </p:spPr>
      </p:pic>
    </p:spTree>
    <p:extLst>
      <p:ext uri="{BB962C8B-B14F-4D97-AF65-F5344CB8AC3E}">
        <p14:creationId xmlns:p14="http://schemas.microsoft.com/office/powerpoint/2010/main" val="2263888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sense of your data</a:t>
            </a:r>
            <a:endParaRPr lang="en-US" dirty="0"/>
          </a:p>
        </p:txBody>
      </p:sp>
      <p:sp>
        <p:nvSpPr>
          <p:cNvPr id="3" name="Content Placeholder 2"/>
          <p:cNvSpPr>
            <a:spLocks noGrp="1"/>
          </p:cNvSpPr>
          <p:nvPr>
            <p:ph idx="1"/>
          </p:nvPr>
        </p:nvSpPr>
        <p:spPr/>
        <p:txBody>
          <a:bodyPr>
            <a:normAutofit/>
          </a:bodyPr>
          <a:lstStyle/>
          <a:p>
            <a:r>
              <a:rPr lang="en-US" dirty="0" smtClean="0"/>
              <a:t>Look for:</a:t>
            </a:r>
          </a:p>
          <a:p>
            <a:pPr lvl="1"/>
            <a:r>
              <a:rPr lang="en-US" dirty="0" smtClean="0"/>
              <a:t>Big obvious problems</a:t>
            </a:r>
          </a:p>
          <a:p>
            <a:pPr lvl="1"/>
            <a:r>
              <a:rPr lang="en-US" dirty="0" smtClean="0"/>
              <a:t>Error trends</a:t>
            </a:r>
          </a:p>
          <a:p>
            <a:pPr lvl="1"/>
            <a:r>
              <a:rPr lang="en-US" dirty="0" smtClean="0"/>
              <a:t>Trends in comments</a:t>
            </a:r>
          </a:p>
          <a:p>
            <a:r>
              <a:rPr lang="en-US" dirty="0" smtClean="0"/>
              <a:t>Group issues in terms of severity/priority</a:t>
            </a:r>
          </a:p>
          <a:p>
            <a:pPr lvl="1"/>
            <a:r>
              <a:rPr lang="en-US" dirty="0" smtClean="0"/>
              <a:t>1: must fix/brick wall</a:t>
            </a:r>
          </a:p>
          <a:p>
            <a:pPr lvl="1"/>
            <a:r>
              <a:rPr lang="en-US" dirty="0" smtClean="0"/>
              <a:t>2: should fix/okay to wait</a:t>
            </a:r>
          </a:p>
          <a:p>
            <a:pPr lvl="1"/>
            <a:r>
              <a:rPr lang="en-US" dirty="0" smtClean="0"/>
              <a:t>3: okay as is/could be improved</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29</a:t>
            </a:fld>
            <a:endParaRPr lang="en-US"/>
          </a:p>
        </p:txBody>
      </p:sp>
    </p:spTree>
    <p:extLst>
      <p:ext uri="{BB962C8B-B14F-4D97-AF65-F5344CB8AC3E}">
        <p14:creationId xmlns:p14="http://schemas.microsoft.com/office/powerpoint/2010/main" val="26327701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Centered Design Cycle</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74676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3025434" y="4575112"/>
            <a:ext cx="1904902" cy="1501838"/>
          </a:xfrm>
          <a:prstGeom prst="ellipse">
            <a:avLst/>
          </a:prstGeom>
          <a:noFill/>
          <a:ln w="7620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p:cNvSpPr txBox="1">
            <a:spLocks noChangeArrowheads="1"/>
          </p:cNvSpPr>
          <p:nvPr/>
        </p:nvSpPr>
        <p:spPr bwMode="auto">
          <a:xfrm>
            <a:off x="4750288" y="5614987"/>
            <a:ext cx="244475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Discover problems</a:t>
            </a:r>
          </a:p>
          <a:p>
            <a:pPr eaLnBrk="1" hangingPunct="1"/>
            <a:r>
              <a:rPr lang="en-US" dirty="0"/>
              <a:t>Assess progress</a:t>
            </a:r>
          </a:p>
          <a:p>
            <a:pPr eaLnBrk="1" hangingPunct="1"/>
            <a:r>
              <a:rPr lang="en-US" dirty="0"/>
              <a:t>Determine next steps</a:t>
            </a:r>
          </a:p>
        </p:txBody>
      </p:sp>
    </p:spTree>
    <p:extLst>
      <p:ext uri="{BB962C8B-B14F-4D97-AF65-F5344CB8AC3E}">
        <p14:creationId xmlns:p14="http://schemas.microsoft.com/office/powerpoint/2010/main" val="2349528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Usability Testing: Providing Feedback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Based on your list of issues, provide a small handful of suggestions on how to address the issue</a:t>
            </a:r>
          </a:p>
          <a:p>
            <a:r>
              <a:rPr lang="en-US" dirty="0" smtClean="0"/>
              <a:t>Depending on the part of the design cycle you are in (early, middle, late), these should be bigger or smaller suggestions</a:t>
            </a:r>
          </a:p>
          <a:p>
            <a:r>
              <a:rPr lang="en-US" dirty="0" smtClean="0"/>
              <a:t>Provide video “proof” of people encountering issues</a:t>
            </a:r>
          </a:p>
          <a:p>
            <a:r>
              <a:rPr lang="en-US" u="sng" dirty="0" smtClean="0"/>
              <a:t>ITERATE ON THE DESIGN!!?!?!?</a:t>
            </a:r>
            <a:endParaRPr lang="en-US" u="sng" dirty="0"/>
          </a:p>
          <a:p>
            <a:r>
              <a:rPr lang="en-US" dirty="0" smtClean="0"/>
              <a:t>Sample </a:t>
            </a:r>
            <a:r>
              <a:rPr lang="en-US" dirty="0"/>
              <a:t>final report: </a:t>
            </a:r>
            <a:endParaRPr lang="en-US" dirty="0" smtClean="0"/>
          </a:p>
          <a:p>
            <a:pPr lvl="1"/>
            <a:r>
              <a:rPr lang="en-US" u="sng" dirty="0" smtClean="0"/>
              <a:t>http</a:t>
            </a:r>
            <a:r>
              <a:rPr lang="en-US" u="sng" dirty="0"/>
              <a:t>://</a:t>
            </a:r>
            <a:r>
              <a:rPr lang="en-US" u="sng" dirty="0" err="1"/>
              <a:t>www.utexas.edu</a:t>
            </a:r>
            <a:r>
              <a:rPr lang="en-US" u="sng" dirty="0"/>
              <a:t>/learn/usability/</a:t>
            </a:r>
            <a:r>
              <a:rPr lang="en-US" u="sng" dirty="0" err="1" smtClean="0"/>
              <a:t>report.html</a:t>
            </a:r>
            <a:endParaRPr lang="en-US" u="sng" dirty="0" smtClean="0"/>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30</a:t>
            </a:fld>
            <a:endParaRPr lang="en-US"/>
          </a:p>
        </p:txBody>
      </p:sp>
    </p:spTree>
    <p:extLst>
      <p:ext uri="{BB962C8B-B14F-4D97-AF65-F5344CB8AC3E}">
        <p14:creationId xmlns:p14="http://schemas.microsoft.com/office/powerpoint/2010/main" val="28675974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WhatUsersDo</a:t>
            </a:r>
            <a:r>
              <a:rPr lang="en-US" dirty="0" smtClean="0"/>
              <a:t> video</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31</a:t>
            </a:fld>
            <a:endParaRPr lang="en-US"/>
          </a:p>
        </p:txBody>
      </p:sp>
    </p:spTree>
    <p:extLst>
      <p:ext uri="{BB962C8B-B14F-4D97-AF65-F5344CB8AC3E}">
        <p14:creationId xmlns:p14="http://schemas.microsoft.com/office/powerpoint/2010/main" val="385129610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Tests: HOWTO</a:t>
            </a:r>
            <a:endParaRPr lang="en-US" dirty="0"/>
          </a:p>
        </p:txBody>
      </p:sp>
      <p:sp>
        <p:nvSpPr>
          <p:cNvPr id="3" name="Content Placeholder 2"/>
          <p:cNvSpPr>
            <a:spLocks noGrp="1"/>
          </p:cNvSpPr>
          <p:nvPr>
            <p:ph idx="1"/>
          </p:nvPr>
        </p:nvSpPr>
        <p:spPr>
          <a:xfrm>
            <a:off x="457200" y="1600200"/>
            <a:ext cx="8229600" cy="5121275"/>
          </a:xfrm>
        </p:spPr>
        <p:txBody>
          <a:bodyPr>
            <a:normAutofit fontScale="85000" lnSpcReduction="20000"/>
          </a:bodyPr>
          <a:lstStyle/>
          <a:p>
            <a:r>
              <a:rPr lang="en-US" dirty="0" smtClean="0"/>
              <a:t>Determine goals of usability test</a:t>
            </a:r>
          </a:p>
          <a:p>
            <a:r>
              <a:rPr lang="en-US" dirty="0" smtClean="0"/>
              <a:t>Determine testing timeframe</a:t>
            </a:r>
          </a:p>
          <a:p>
            <a:r>
              <a:rPr lang="en-US" dirty="0" smtClean="0"/>
              <a:t>Determine target audience &amp; recruitment plan</a:t>
            </a:r>
          </a:p>
          <a:p>
            <a:r>
              <a:rPr lang="en-US" dirty="0" smtClean="0"/>
              <a:t>Develop testing plan</a:t>
            </a:r>
          </a:p>
          <a:p>
            <a:pPr lvl="1"/>
            <a:r>
              <a:rPr lang="en-US" dirty="0" smtClean="0"/>
              <a:t>What are the most important things you want to know? (top 10</a:t>
            </a:r>
            <a:r>
              <a:rPr lang="en-US" dirty="0" smtClean="0"/>
              <a:t>)</a:t>
            </a:r>
          </a:p>
          <a:p>
            <a:pPr lvl="1"/>
            <a:r>
              <a:rPr lang="en-US" dirty="0" smtClean="0"/>
              <a:t>Conceptual model extraction</a:t>
            </a:r>
            <a:endParaRPr lang="en-US" dirty="0" smtClean="0"/>
          </a:p>
          <a:p>
            <a:pPr lvl="1"/>
            <a:r>
              <a:rPr lang="en-US" dirty="0" smtClean="0"/>
              <a:t>Provide non-leading questions</a:t>
            </a:r>
          </a:p>
          <a:p>
            <a:pPr lvl="1"/>
            <a:r>
              <a:rPr lang="en-US" dirty="0" smtClean="0"/>
              <a:t>Simple/realistic scenarios</a:t>
            </a:r>
          </a:p>
          <a:p>
            <a:pPr lvl="1"/>
            <a:r>
              <a:rPr lang="en-US" dirty="0" smtClean="0"/>
              <a:t>Prepare any written materials (audience-specific, if necessary)</a:t>
            </a:r>
          </a:p>
          <a:p>
            <a:r>
              <a:rPr lang="en-US" dirty="0" smtClean="0"/>
              <a:t>Run a pilot study</a:t>
            </a:r>
          </a:p>
          <a:p>
            <a:r>
              <a:rPr lang="en-US" dirty="0" smtClean="0"/>
              <a:t>Run your test with real participants</a:t>
            </a:r>
          </a:p>
        </p:txBody>
      </p:sp>
      <p:sp>
        <p:nvSpPr>
          <p:cNvPr id="4" name="Slide Number Placeholder 3"/>
          <p:cNvSpPr>
            <a:spLocks noGrp="1"/>
          </p:cNvSpPr>
          <p:nvPr>
            <p:ph type="sldNum" sz="quarter" idx="12"/>
          </p:nvPr>
        </p:nvSpPr>
        <p:spPr/>
        <p:txBody>
          <a:bodyPr/>
          <a:lstStyle/>
          <a:p>
            <a:fld id="{F5887A73-35C7-7A4B-A6C6-784A660F531C}" type="slidenum">
              <a:rPr lang="en-US" smtClean="0"/>
              <a:pPr/>
              <a:t>32</a:t>
            </a:fld>
            <a:endParaRPr lang="en-US"/>
          </a:p>
        </p:txBody>
      </p:sp>
    </p:spTree>
    <p:extLst>
      <p:ext uri="{BB962C8B-B14F-4D97-AF65-F5344CB8AC3E}">
        <p14:creationId xmlns:p14="http://schemas.microsoft.com/office/powerpoint/2010/main" val="35182590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should I use a usability test?</a:t>
            </a:r>
            <a:endParaRPr lang="en-US" dirty="0"/>
          </a:p>
        </p:txBody>
      </p:sp>
      <p:sp>
        <p:nvSpPr>
          <p:cNvPr id="3" name="Content Placeholder 2"/>
          <p:cNvSpPr>
            <a:spLocks noGrp="1"/>
          </p:cNvSpPr>
          <p:nvPr>
            <p:ph idx="1"/>
          </p:nvPr>
        </p:nvSpPr>
        <p:spPr/>
        <p:txBody>
          <a:bodyPr>
            <a:normAutofit/>
          </a:bodyPr>
          <a:lstStyle/>
          <a:p>
            <a:r>
              <a:rPr lang="en-US" dirty="0" smtClean="0"/>
              <a:t>Any time.</a:t>
            </a:r>
          </a:p>
          <a:p>
            <a:r>
              <a:rPr lang="en-US" dirty="0" smtClean="0"/>
              <a:t>Early:</a:t>
            </a:r>
          </a:p>
          <a:p>
            <a:pPr lvl="1"/>
            <a:r>
              <a:rPr lang="en-US" dirty="0" smtClean="0"/>
              <a:t>Exploring potential possible designs</a:t>
            </a:r>
          </a:p>
          <a:p>
            <a:r>
              <a:rPr lang="en-US" dirty="0" smtClean="0"/>
              <a:t>Late:</a:t>
            </a:r>
          </a:p>
          <a:p>
            <a:pPr lvl="1"/>
            <a:r>
              <a:rPr lang="en-US" dirty="0" smtClean="0"/>
              <a:t>Close to end stage to determine possible showstoppers</a:t>
            </a:r>
          </a:p>
          <a:p>
            <a:r>
              <a:rPr lang="en-US" dirty="0" smtClean="0"/>
              <a:t>After:</a:t>
            </a:r>
          </a:p>
          <a:p>
            <a:pPr lvl="1"/>
            <a:r>
              <a:rPr lang="en-US" dirty="0" smtClean="0"/>
              <a:t>Investigate reported problems</a:t>
            </a:r>
          </a:p>
        </p:txBody>
      </p:sp>
      <p:sp>
        <p:nvSpPr>
          <p:cNvPr id="4" name="Slide Number Placeholder 3"/>
          <p:cNvSpPr>
            <a:spLocks noGrp="1"/>
          </p:cNvSpPr>
          <p:nvPr>
            <p:ph type="sldNum" sz="quarter" idx="12"/>
          </p:nvPr>
        </p:nvSpPr>
        <p:spPr/>
        <p:txBody>
          <a:bodyPr/>
          <a:lstStyle/>
          <a:p>
            <a:fld id="{F5887A73-35C7-7A4B-A6C6-784A660F531C}" type="slidenum">
              <a:rPr lang="en-US" smtClean="0"/>
              <a:pPr/>
              <a:t>33</a:t>
            </a:fld>
            <a:endParaRPr lang="en-US"/>
          </a:p>
        </p:txBody>
      </p:sp>
    </p:spTree>
    <p:extLst>
      <p:ext uri="{BB962C8B-B14F-4D97-AF65-F5344CB8AC3E}">
        <p14:creationId xmlns:p14="http://schemas.microsoft.com/office/powerpoint/2010/main" val="294101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Tivo</a:t>
            </a:r>
            <a:r>
              <a:rPr lang="en-US" dirty="0" smtClean="0"/>
              <a:t>: Weekly Usability Tests (12 weeks)</a:t>
            </a:r>
            <a:endParaRPr lang="en-US" dirty="0"/>
          </a:p>
        </p:txBody>
      </p:sp>
      <p:pic>
        <p:nvPicPr>
          <p:cNvPr id="5" name="Content Placeholder 4"/>
          <p:cNvPicPr>
            <a:picLocks noGrp="1" noChangeAspect="1"/>
          </p:cNvPicPr>
          <p:nvPr>
            <p:ph idx="1"/>
          </p:nvPr>
        </p:nvPicPr>
        <p:blipFill>
          <a:blip r:embed="rId3"/>
          <a:srcRect l="1046" r="1046"/>
          <a:stretch>
            <a:fillRect/>
          </a:stretch>
        </p:blipFill>
        <p:spPr/>
      </p:pic>
      <p:sp>
        <p:nvSpPr>
          <p:cNvPr id="4" name="Slide Number Placeholder 3"/>
          <p:cNvSpPr>
            <a:spLocks noGrp="1"/>
          </p:cNvSpPr>
          <p:nvPr>
            <p:ph type="sldNum" sz="quarter" idx="12"/>
          </p:nvPr>
        </p:nvSpPr>
        <p:spPr/>
        <p:txBody>
          <a:bodyPr/>
          <a:lstStyle/>
          <a:p>
            <a:fld id="{F5887A73-35C7-7A4B-A6C6-784A660F531C}" type="slidenum">
              <a:rPr lang="en-US" smtClean="0"/>
              <a:pPr/>
              <a:t>34</a:t>
            </a:fld>
            <a:endParaRPr lang="en-US"/>
          </a:p>
        </p:txBody>
      </p:sp>
      <p:sp>
        <p:nvSpPr>
          <p:cNvPr id="3" name="TextBox 2"/>
          <p:cNvSpPr txBox="1"/>
          <p:nvPr/>
        </p:nvSpPr>
        <p:spPr>
          <a:xfrm>
            <a:off x="457200" y="5478990"/>
            <a:ext cx="8229600" cy="461665"/>
          </a:xfrm>
          <a:prstGeom prst="rect">
            <a:avLst/>
          </a:prstGeom>
          <a:noFill/>
        </p:spPr>
        <p:txBody>
          <a:bodyPr wrap="square" rtlCol="0">
            <a:spAutoFit/>
          </a:bodyPr>
          <a:lstStyle/>
          <a:p>
            <a:pPr algn="ctr"/>
            <a:r>
              <a:rPr lang="en-US" sz="2400" b="1" dirty="0" smtClean="0"/>
              <a:t>Already have a DVR?</a:t>
            </a:r>
            <a:r>
              <a:rPr lang="en-US" sz="2400" dirty="0" smtClean="0"/>
              <a:t> vs. </a:t>
            </a:r>
            <a:r>
              <a:rPr lang="en-US" sz="2400" b="1" dirty="0" smtClean="0"/>
              <a:t>Want step-by-step instructions?</a:t>
            </a:r>
            <a:endParaRPr lang="en-US" sz="2400" b="1" dirty="0"/>
          </a:p>
        </p:txBody>
      </p:sp>
    </p:spTree>
    <p:extLst>
      <p:ext uri="{BB962C8B-B14F-4D97-AF65-F5344CB8AC3E}">
        <p14:creationId xmlns:p14="http://schemas.microsoft.com/office/powerpoint/2010/main" val="27932838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4</a:t>
            </a:fld>
            <a:endParaRPr lang="en-US"/>
          </a:p>
        </p:txBody>
      </p:sp>
      <p:pic>
        <p:nvPicPr>
          <p:cNvPr id="2" name="Picture 1" descr="Snapshot 16-10-12 2:01 PM-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017"/>
            <a:ext cx="9144000" cy="5757333"/>
          </a:xfrm>
          <a:prstGeom prst="rect">
            <a:avLst/>
          </a:prstGeom>
        </p:spPr>
      </p:pic>
    </p:spTree>
    <p:extLst>
      <p:ext uri="{BB962C8B-B14F-4D97-AF65-F5344CB8AC3E}">
        <p14:creationId xmlns:p14="http://schemas.microsoft.com/office/powerpoint/2010/main" val="42459208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585704"/>
            <a:ext cx="8229600" cy="4975013"/>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Reviews with stakeholders</a:t>
            </a:r>
          </a:p>
          <a:p>
            <a:pPr lvl="1"/>
            <a:r>
              <a:rPr lang="en-US" dirty="0" smtClean="0">
                <a:solidFill>
                  <a:schemeClr val="tx2"/>
                </a:solidFill>
              </a:rPr>
              <a:t>Usually, fairly cursory as a presentation / part of a meeting</a:t>
            </a:r>
          </a:p>
          <a:p>
            <a:pPr lvl="1"/>
            <a:r>
              <a:rPr lang="en-US" dirty="0" smtClean="0">
                <a:solidFill>
                  <a:schemeClr val="tx2"/>
                </a:solidFill>
              </a:rPr>
              <a:t>General flow, look/layout/feel</a:t>
            </a:r>
          </a:p>
          <a:p>
            <a:pPr lvl="1"/>
            <a:r>
              <a:rPr lang="en-US" u="sng" dirty="0" smtClean="0">
                <a:solidFill>
                  <a:schemeClr val="tx2"/>
                </a:solidFill>
              </a:rPr>
              <a:t>Useful for</a:t>
            </a:r>
            <a:r>
              <a:rPr lang="en-US" dirty="0" smtClean="0">
                <a:solidFill>
                  <a:schemeClr val="tx2"/>
                </a:solidFill>
              </a:rPr>
              <a:t>: getting people on board</a:t>
            </a:r>
            <a:endParaRPr lang="en-US" u="sng" dirty="0" smtClean="0">
              <a:solidFill>
                <a:schemeClr val="tx2"/>
              </a:solidFill>
            </a:endParaRPr>
          </a:p>
          <a:p>
            <a:r>
              <a:rPr lang="en-US" dirty="0" smtClean="0"/>
              <a:t>Tests with users</a:t>
            </a:r>
          </a:p>
          <a:p>
            <a:pPr lvl="1"/>
            <a:r>
              <a:rPr lang="en-US" dirty="0" smtClean="0">
                <a:solidFill>
                  <a:srgbClr val="1F497D"/>
                </a:solidFill>
              </a:rPr>
              <a:t>See whether it actually works with real people</a:t>
            </a:r>
          </a:p>
          <a:p>
            <a:pPr lvl="1"/>
            <a:r>
              <a:rPr lang="en-US" dirty="0" smtClean="0">
                <a:solidFill>
                  <a:srgbClr val="1F497D"/>
                </a:solidFill>
              </a:rPr>
              <a:t>Looking for the problems that people encounter</a:t>
            </a:r>
          </a:p>
          <a:p>
            <a:pPr lvl="1"/>
            <a:r>
              <a:rPr lang="en-US" dirty="0" smtClean="0">
                <a:solidFill>
                  <a:srgbClr val="1F497D"/>
                </a:solidFill>
              </a:rPr>
              <a:t>In organizations w/ poor design: part of “quality assurance” (aka “testing”)</a:t>
            </a:r>
          </a:p>
        </p:txBody>
      </p:sp>
      <p:sp>
        <p:nvSpPr>
          <p:cNvPr id="2" name="Title 1"/>
          <p:cNvSpPr>
            <a:spLocks noGrp="1"/>
          </p:cNvSpPr>
          <p:nvPr>
            <p:ph type="title"/>
          </p:nvPr>
        </p:nvSpPr>
        <p:spPr/>
        <p:txBody>
          <a:bodyPr/>
          <a:lstStyle/>
          <a:p>
            <a:r>
              <a:rPr lang="en-US" dirty="0" smtClean="0"/>
              <a:t>Within an organizational context</a:t>
            </a:r>
            <a:endParaRPr lang="en-US" dirty="0"/>
          </a:p>
        </p:txBody>
      </p:sp>
      <p:sp>
        <p:nvSpPr>
          <p:cNvPr id="3" name="Content Placeholder 2"/>
          <p:cNvSpPr>
            <a:spLocks noGrp="1"/>
          </p:cNvSpPr>
          <p:nvPr>
            <p:ph idx="1"/>
          </p:nvPr>
        </p:nvSpPr>
        <p:spPr>
          <a:xfrm>
            <a:off x="457200" y="1600200"/>
            <a:ext cx="8229600" cy="4975013"/>
          </a:xfrm>
        </p:spPr>
        <p:txBody>
          <a:bodyPr>
            <a:normAutofit lnSpcReduction="10000"/>
          </a:bodyPr>
          <a:lstStyle/>
          <a:p>
            <a:r>
              <a:rPr lang="en-US" dirty="0" smtClean="0"/>
              <a:t>Reviews with stakeholders</a:t>
            </a:r>
          </a:p>
          <a:p>
            <a:pPr lvl="1"/>
            <a:r>
              <a:rPr lang="en-US" dirty="0" smtClean="0"/>
              <a:t>Usually, fairly cursory as a presentation / part of a meeting</a:t>
            </a:r>
          </a:p>
          <a:p>
            <a:pPr lvl="1"/>
            <a:r>
              <a:rPr lang="en-US" dirty="0" smtClean="0"/>
              <a:t>General flow, look/layout/feel</a:t>
            </a:r>
          </a:p>
          <a:p>
            <a:pPr lvl="1"/>
            <a:r>
              <a:rPr lang="en-US" u="sng" dirty="0" smtClean="0"/>
              <a:t>Useful for</a:t>
            </a:r>
            <a:r>
              <a:rPr lang="en-US" dirty="0" smtClean="0"/>
              <a:t>: getting people on board</a:t>
            </a:r>
            <a:endParaRPr lang="en-US" u="sng" dirty="0"/>
          </a:p>
          <a:p>
            <a:r>
              <a:rPr lang="en-US" dirty="0" smtClean="0"/>
              <a:t>Tests with users</a:t>
            </a:r>
          </a:p>
          <a:p>
            <a:pPr lvl="1"/>
            <a:r>
              <a:rPr lang="en-US" dirty="0" smtClean="0"/>
              <a:t>See whether it actually works with real people</a:t>
            </a:r>
          </a:p>
          <a:p>
            <a:pPr lvl="1"/>
            <a:r>
              <a:rPr lang="en-US" dirty="0" smtClean="0"/>
              <a:t>Looking for the problems that people encounter</a:t>
            </a:r>
          </a:p>
          <a:p>
            <a:pPr lvl="1"/>
            <a:r>
              <a:rPr lang="en-US" dirty="0" smtClean="0"/>
              <a:t>In organizations w/ poor design: part of “quality assurance” (aka “testing”)</a:t>
            </a:r>
          </a:p>
        </p:txBody>
      </p:sp>
      <p:sp>
        <p:nvSpPr>
          <p:cNvPr id="4" name="Slide Number Placeholder 3"/>
          <p:cNvSpPr>
            <a:spLocks noGrp="1"/>
          </p:cNvSpPr>
          <p:nvPr>
            <p:ph type="sldNum" sz="quarter" idx="12"/>
          </p:nvPr>
        </p:nvSpPr>
        <p:spPr/>
        <p:txBody>
          <a:bodyPr/>
          <a:lstStyle/>
          <a:p>
            <a:fld id="{F5887A73-35C7-7A4B-A6C6-784A660F531C}" type="slidenum">
              <a:rPr lang="en-US" smtClean="0"/>
              <a:pPr/>
              <a:t>5</a:t>
            </a:fld>
            <a:endParaRPr lang="en-US"/>
          </a:p>
        </p:txBody>
      </p:sp>
    </p:spTree>
    <p:extLst>
      <p:ext uri="{BB962C8B-B14F-4D97-AF65-F5344CB8AC3E}">
        <p14:creationId xmlns:p14="http://schemas.microsoft.com/office/powerpoint/2010/main" val="42394258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6</a:t>
            </a:fld>
            <a:endParaRPr lang="en-US"/>
          </a:p>
        </p:txBody>
      </p:sp>
      <p:sp>
        <p:nvSpPr>
          <p:cNvPr id="8" name="Title 7"/>
          <p:cNvSpPr>
            <a:spLocks noGrp="1"/>
          </p:cNvSpPr>
          <p:nvPr>
            <p:ph type="title"/>
          </p:nvPr>
        </p:nvSpPr>
        <p:spPr>
          <a:xfrm>
            <a:off x="226665" y="4666859"/>
            <a:ext cx="3670089" cy="852391"/>
          </a:xfrm>
        </p:spPr>
        <p:style>
          <a:lnRef idx="2">
            <a:schemeClr val="accent4"/>
          </a:lnRef>
          <a:fillRef idx="1">
            <a:schemeClr val="lt1"/>
          </a:fillRef>
          <a:effectRef idx="0">
            <a:schemeClr val="accent4"/>
          </a:effectRef>
          <a:fontRef idx="minor">
            <a:schemeClr val="dk1"/>
          </a:fontRef>
        </p:style>
        <p:txBody>
          <a:bodyPr>
            <a:normAutofit fontScale="90000"/>
          </a:bodyPr>
          <a:lstStyle/>
          <a:p>
            <a:r>
              <a:rPr lang="en-US" dirty="0" smtClean="0"/>
              <a:t>Which is better?</a:t>
            </a:r>
            <a:endParaRPr lang="en-US" dirty="0"/>
          </a:p>
        </p:txBody>
      </p:sp>
      <p:pic>
        <p:nvPicPr>
          <p:cNvPr id="9" name="Picture 8"/>
          <p:cNvPicPr>
            <a:picLocks noChangeAspect="1"/>
          </p:cNvPicPr>
          <p:nvPr/>
        </p:nvPicPr>
        <p:blipFill rotWithShape="1">
          <a:blip r:embed="rId3"/>
          <a:srcRect b="30563"/>
          <a:stretch/>
        </p:blipFill>
        <p:spPr>
          <a:xfrm>
            <a:off x="1" y="457200"/>
            <a:ext cx="8641144" cy="3897445"/>
          </a:xfrm>
          <a:prstGeom prst="rect">
            <a:avLst/>
          </a:prstGeom>
        </p:spPr>
      </p:pic>
      <p:pic>
        <p:nvPicPr>
          <p:cNvPr id="10" name="Picture 9"/>
          <p:cNvPicPr>
            <a:picLocks noChangeAspect="1"/>
          </p:cNvPicPr>
          <p:nvPr/>
        </p:nvPicPr>
        <p:blipFill>
          <a:blip r:embed="rId4"/>
          <a:stretch>
            <a:fillRect/>
          </a:stretch>
        </p:blipFill>
        <p:spPr>
          <a:xfrm>
            <a:off x="4254225" y="2670175"/>
            <a:ext cx="5080000" cy="4051300"/>
          </a:xfrm>
          <a:prstGeom prst="rect">
            <a:avLst/>
          </a:prstGeom>
        </p:spPr>
      </p:pic>
      <p:sp>
        <p:nvSpPr>
          <p:cNvPr id="11" name="TextBox 10"/>
          <p:cNvSpPr txBox="1"/>
          <p:nvPr/>
        </p:nvSpPr>
        <p:spPr>
          <a:xfrm>
            <a:off x="12494343" y="2903097"/>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59980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Test</a:t>
            </a:r>
            <a:endParaRPr lang="en-US" dirty="0"/>
          </a:p>
        </p:txBody>
      </p:sp>
      <p:sp>
        <p:nvSpPr>
          <p:cNvPr id="3" name="Content Placeholder 2"/>
          <p:cNvSpPr>
            <a:spLocks noGrp="1"/>
          </p:cNvSpPr>
          <p:nvPr>
            <p:ph idx="1"/>
          </p:nvPr>
        </p:nvSpPr>
        <p:spPr/>
        <p:txBody>
          <a:bodyPr/>
          <a:lstStyle/>
          <a:p>
            <a:r>
              <a:rPr lang="en-US" dirty="0" smtClean="0"/>
              <a:t>A usability test is a “formal” method for evaluating whether a design is learnable, efficient, memorable, can reduce errors, and meets users’ expectations.</a:t>
            </a:r>
          </a:p>
          <a:p>
            <a:pPr lvl="1"/>
            <a:r>
              <a:rPr lang="en-US" u="sng" dirty="0" smtClean="0"/>
              <a:t>Users are not being evaluated</a:t>
            </a:r>
            <a:endParaRPr lang="en-US" dirty="0" smtClean="0"/>
          </a:p>
          <a:p>
            <a:pPr lvl="1"/>
            <a:r>
              <a:rPr lang="en-US" dirty="0" smtClean="0"/>
              <a:t>The design is being evaluated</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7</a:t>
            </a:fld>
            <a:endParaRPr lang="en-US"/>
          </a:p>
        </p:txBody>
      </p:sp>
    </p:spTree>
    <p:extLst>
      <p:ext uri="{BB962C8B-B14F-4D97-AF65-F5344CB8AC3E}">
        <p14:creationId xmlns:p14="http://schemas.microsoft.com/office/powerpoint/2010/main" val="39983143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8</a:t>
            </a:fld>
            <a:endParaRPr lang="en-US"/>
          </a:p>
        </p:txBody>
      </p:sp>
      <p:pic>
        <p:nvPicPr>
          <p:cNvPr id="5" name="Picture 4"/>
          <p:cNvPicPr>
            <a:picLocks noChangeAspect="1"/>
          </p:cNvPicPr>
          <p:nvPr/>
        </p:nvPicPr>
        <p:blipFill>
          <a:blip r:embed="rId3"/>
          <a:stretch>
            <a:fillRect/>
          </a:stretch>
        </p:blipFill>
        <p:spPr>
          <a:xfrm>
            <a:off x="0" y="0"/>
            <a:ext cx="9144000" cy="5148072"/>
          </a:xfrm>
          <a:prstGeom prst="rect">
            <a:avLst/>
          </a:prstGeom>
        </p:spPr>
      </p:pic>
      <p:pic>
        <p:nvPicPr>
          <p:cNvPr id="7" name="Picture 6"/>
          <p:cNvPicPr>
            <a:picLocks noChangeAspect="1"/>
          </p:cNvPicPr>
          <p:nvPr/>
        </p:nvPicPr>
        <p:blipFill>
          <a:blip r:embed="rId4"/>
          <a:stretch>
            <a:fillRect/>
          </a:stretch>
        </p:blipFill>
        <p:spPr>
          <a:xfrm>
            <a:off x="4143024" y="3537352"/>
            <a:ext cx="5000976" cy="3320648"/>
          </a:xfrm>
          <a:prstGeom prst="rect">
            <a:avLst/>
          </a:prstGeom>
        </p:spPr>
      </p:pic>
      <p:sp>
        <p:nvSpPr>
          <p:cNvPr id="8" name="Title 1"/>
          <p:cNvSpPr>
            <a:spLocks noGrp="1"/>
          </p:cNvSpPr>
          <p:nvPr>
            <p:ph type="title"/>
          </p:nvPr>
        </p:nvSpPr>
        <p:spPr>
          <a:xfrm>
            <a:off x="457200" y="5391295"/>
            <a:ext cx="8229600" cy="1143000"/>
          </a:xfrm>
        </p:spPr>
        <p:txBody>
          <a:bodyPr>
            <a:normAutofit fontScale="90000"/>
          </a:bodyPr>
          <a:lstStyle/>
          <a:p>
            <a:r>
              <a:rPr lang="en-US" dirty="0" smtClean="0"/>
              <a:t>Learnable, memorable, but inefficient</a:t>
            </a:r>
            <a:endParaRPr lang="en-US" dirty="0"/>
          </a:p>
        </p:txBody>
      </p:sp>
    </p:spTree>
    <p:extLst>
      <p:ext uri="{BB962C8B-B14F-4D97-AF65-F5344CB8AC3E}">
        <p14:creationId xmlns:p14="http://schemas.microsoft.com/office/powerpoint/2010/main" val="23703599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9</a:t>
            </a:fld>
            <a:endParaRPr lang="en-US"/>
          </a:p>
        </p:txBody>
      </p:sp>
      <p:pic>
        <p:nvPicPr>
          <p:cNvPr id="6" name="Picture 5"/>
          <p:cNvPicPr>
            <a:picLocks noChangeAspect="1"/>
          </p:cNvPicPr>
          <p:nvPr/>
        </p:nvPicPr>
        <p:blipFill>
          <a:blip r:embed="rId3"/>
          <a:stretch>
            <a:fillRect/>
          </a:stretch>
        </p:blipFill>
        <p:spPr>
          <a:xfrm>
            <a:off x="0" y="0"/>
            <a:ext cx="9144000" cy="5148072"/>
          </a:xfrm>
          <a:prstGeom prst="rect">
            <a:avLst/>
          </a:prstGeom>
        </p:spPr>
      </p:pic>
      <p:pic>
        <p:nvPicPr>
          <p:cNvPr id="5" name="Picture 4"/>
          <p:cNvPicPr>
            <a:picLocks noChangeAspect="1"/>
          </p:cNvPicPr>
          <p:nvPr/>
        </p:nvPicPr>
        <p:blipFill rotWithShape="1">
          <a:blip r:embed="rId4"/>
          <a:srcRect t="12748" b="12916"/>
          <a:stretch/>
        </p:blipFill>
        <p:spPr>
          <a:xfrm>
            <a:off x="4482124" y="4258900"/>
            <a:ext cx="4661876" cy="2599100"/>
          </a:xfrm>
          <a:prstGeom prst="rect">
            <a:avLst/>
          </a:prstGeom>
        </p:spPr>
      </p:pic>
      <p:grpSp>
        <p:nvGrpSpPr>
          <p:cNvPr id="28" name="Group 27"/>
          <p:cNvGrpSpPr/>
          <p:nvPr/>
        </p:nvGrpSpPr>
        <p:grpSpPr>
          <a:xfrm>
            <a:off x="242782" y="2801089"/>
            <a:ext cx="3921858" cy="3921858"/>
            <a:chOff x="242782" y="2801089"/>
            <a:chExt cx="3921858" cy="3921858"/>
          </a:xfrm>
        </p:grpSpPr>
        <p:sp>
          <p:nvSpPr>
            <p:cNvPr id="12" name="Oval 11"/>
            <p:cNvSpPr/>
            <p:nvPr/>
          </p:nvSpPr>
          <p:spPr>
            <a:xfrm>
              <a:off x="242782" y="2801089"/>
              <a:ext cx="3921858" cy="392185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11" name="Group 10"/>
            <p:cNvGrpSpPr/>
            <p:nvPr/>
          </p:nvGrpSpPr>
          <p:grpSpPr>
            <a:xfrm>
              <a:off x="1553071" y="4292161"/>
              <a:ext cx="1344638" cy="859001"/>
              <a:chOff x="952451" y="5340743"/>
              <a:chExt cx="1344638" cy="859001"/>
            </a:xfrm>
          </p:grpSpPr>
          <p:sp>
            <p:nvSpPr>
              <p:cNvPr id="8" name="Oval 7"/>
              <p:cNvSpPr/>
              <p:nvPr/>
            </p:nvSpPr>
            <p:spPr>
              <a:xfrm>
                <a:off x="952451" y="5639526"/>
                <a:ext cx="1344638" cy="5602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flipV="1">
                <a:off x="1535886" y="5340743"/>
                <a:ext cx="182264" cy="28612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346133" y="5493143"/>
                <a:ext cx="594621" cy="5602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7" name="Group 26"/>
          <p:cNvGrpSpPr/>
          <p:nvPr/>
        </p:nvGrpSpPr>
        <p:grpSpPr>
          <a:xfrm>
            <a:off x="-39082" y="1923925"/>
            <a:ext cx="6592282" cy="4797549"/>
            <a:chOff x="-39082" y="1923925"/>
            <a:chExt cx="6592282" cy="4797549"/>
          </a:xfrm>
        </p:grpSpPr>
        <p:sp>
          <p:nvSpPr>
            <p:cNvPr id="13" name="Up Arrow 12"/>
            <p:cNvSpPr/>
            <p:nvPr/>
          </p:nvSpPr>
          <p:spPr>
            <a:xfrm>
              <a:off x="2024450" y="2801089"/>
              <a:ext cx="404868" cy="100839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ight Arrow 14"/>
            <p:cNvSpPr/>
            <p:nvPr/>
          </p:nvSpPr>
          <p:spPr>
            <a:xfrm>
              <a:off x="3212188" y="4590944"/>
              <a:ext cx="952451" cy="41383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Left Arrow 15"/>
            <p:cNvSpPr/>
            <p:nvPr/>
          </p:nvSpPr>
          <p:spPr>
            <a:xfrm>
              <a:off x="242782" y="4590944"/>
              <a:ext cx="933776" cy="41383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wn Arrow 16"/>
            <p:cNvSpPr/>
            <p:nvPr/>
          </p:nvSpPr>
          <p:spPr>
            <a:xfrm>
              <a:off x="2024450" y="5732895"/>
              <a:ext cx="404868" cy="98857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946753" y="3436003"/>
              <a:ext cx="594621" cy="584776"/>
            </a:xfrm>
            <a:prstGeom prst="rect">
              <a:avLst/>
            </a:prstGeom>
            <a:noFill/>
          </p:spPr>
          <p:txBody>
            <a:bodyPr wrap="square" rtlCol="0">
              <a:spAutoFit/>
            </a:bodyPr>
            <a:lstStyle/>
            <a:p>
              <a:r>
                <a:rPr lang="en-US" sz="3200" b="1" dirty="0"/>
                <a:t>W</a:t>
              </a:r>
            </a:p>
          </p:txBody>
        </p:sp>
        <p:sp>
          <p:nvSpPr>
            <p:cNvPr id="19" name="TextBox 18"/>
            <p:cNvSpPr txBox="1"/>
            <p:nvPr/>
          </p:nvSpPr>
          <p:spPr>
            <a:xfrm>
              <a:off x="879247" y="4469252"/>
              <a:ext cx="594621" cy="584776"/>
            </a:xfrm>
            <a:prstGeom prst="rect">
              <a:avLst/>
            </a:prstGeom>
            <a:noFill/>
          </p:spPr>
          <p:txBody>
            <a:bodyPr wrap="square" rtlCol="0">
              <a:spAutoFit/>
            </a:bodyPr>
            <a:lstStyle/>
            <a:p>
              <a:r>
                <a:rPr lang="en-US" sz="3200" b="1" dirty="0"/>
                <a:t>A</a:t>
              </a:r>
            </a:p>
          </p:txBody>
        </p:sp>
        <p:sp>
          <p:nvSpPr>
            <p:cNvPr id="20" name="TextBox 19"/>
            <p:cNvSpPr txBox="1"/>
            <p:nvPr/>
          </p:nvSpPr>
          <p:spPr>
            <a:xfrm>
              <a:off x="3192015" y="4472427"/>
              <a:ext cx="594621" cy="584776"/>
            </a:xfrm>
            <a:prstGeom prst="rect">
              <a:avLst/>
            </a:prstGeom>
            <a:noFill/>
          </p:spPr>
          <p:txBody>
            <a:bodyPr wrap="square" rtlCol="0">
              <a:spAutoFit/>
            </a:bodyPr>
            <a:lstStyle/>
            <a:p>
              <a:r>
                <a:rPr lang="en-US" sz="3200" b="1" dirty="0"/>
                <a:t>D</a:t>
              </a:r>
            </a:p>
          </p:txBody>
        </p:sp>
        <p:sp>
          <p:nvSpPr>
            <p:cNvPr id="21" name="TextBox 20"/>
            <p:cNvSpPr txBox="1"/>
            <p:nvPr/>
          </p:nvSpPr>
          <p:spPr>
            <a:xfrm>
              <a:off x="2021457" y="5496529"/>
              <a:ext cx="594621" cy="584776"/>
            </a:xfrm>
            <a:prstGeom prst="rect">
              <a:avLst/>
            </a:prstGeom>
            <a:noFill/>
          </p:spPr>
          <p:txBody>
            <a:bodyPr wrap="square" rtlCol="0">
              <a:spAutoFit/>
            </a:bodyPr>
            <a:lstStyle/>
            <a:p>
              <a:r>
                <a:rPr lang="en-US" sz="3200" b="1" dirty="0" smtClean="0"/>
                <a:t>S</a:t>
              </a:r>
              <a:endParaRPr lang="en-US" sz="3200" b="1" dirty="0"/>
            </a:p>
          </p:txBody>
        </p:sp>
        <p:sp>
          <p:nvSpPr>
            <p:cNvPr id="23" name="Arc 22"/>
            <p:cNvSpPr/>
            <p:nvPr/>
          </p:nvSpPr>
          <p:spPr>
            <a:xfrm>
              <a:off x="0" y="2522224"/>
              <a:ext cx="4482124" cy="3834126"/>
            </a:xfrm>
            <a:prstGeom prst="arc">
              <a:avLst>
                <a:gd name="adj1" fmla="val 17366977"/>
                <a:gd name="adj2" fmla="val 20661425"/>
              </a:avLst>
            </a:prstGeom>
            <a:ln w="254000" cmpd="sng">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2874129" y="1923925"/>
              <a:ext cx="3679071" cy="584776"/>
            </a:xfrm>
            <a:prstGeom prst="rect">
              <a:avLst/>
            </a:prstGeom>
            <a:noFill/>
          </p:spPr>
          <p:txBody>
            <a:bodyPr wrap="square" rtlCol="0">
              <a:spAutoFit/>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Mouse right</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 name="Arc 24"/>
            <p:cNvSpPr/>
            <p:nvPr/>
          </p:nvSpPr>
          <p:spPr>
            <a:xfrm flipH="1">
              <a:off x="-39082" y="2555364"/>
              <a:ext cx="4382260" cy="3834126"/>
            </a:xfrm>
            <a:prstGeom prst="arc">
              <a:avLst>
                <a:gd name="adj1" fmla="val 17366977"/>
                <a:gd name="adj2" fmla="val 20661425"/>
              </a:avLst>
            </a:prstGeom>
            <a:ln w="254000" cmpd="sng">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p:cNvSpPr txBox="1"/>
            <p:nvPr/>
          </p:nvSpPr>
          <p:spPr>
            <a:xfrm>
              <a:off x="-39082" y="1970588"/>
              <a:ext cx="3679071" cy="584776"/>
            </a:xfrm>
            <a:prstGeom prst="rect">
              <a:avLst/>
            </a:prstGeom>
            <a:noFill/>
          </p:spPr>
          <p:txBody>
            <a:bodyPr wrap="square" rtlCol="0">
              <a:spAutoFit/>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Mouse left</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29" name="Title 1"/>
          <p:cNvSpPr>
            <a:spLocks noGrp="1"/>
          </p:cNvSpPr>
          <p:nvPr>
            <p:ph type="title"/>
          </p:nvPr>
        </p:nvSpPr>
        <p:spPr>
          <a:xfrm>
            <a:off x="242782" y="181269"/>
            <a:ext cx="8229600" cy="1143000"/>
          </a:xfrm>
        </p:spPr>
        <p:txBody>
          <a:bodyPr/>
          <a:lstStyle/>
          <a:p>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Difficult to learn, but efficient</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810811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heme/theme1.xml><?xml version="1.0" encoding="utf-8"?>
<a:theme xmlns:a="http://schemas.openxmlformats.org/drawingml/2006/main" name="1-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1-introduction</Template>
  <TotalTime>13562</TotalTime>
  <Words>2192</Words>
  <Application>Microsoft Macintosh PowerPoint</Application>
  <PresentationFormat>On-screen Show (4:3)</PresentationFormat>
  <Paragraphs>289</Paragraphs>
  <Slides>34</Slides>
  <Notes>27</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1-introduction</vt:lpstr>
      <vt:lpstr>Midterm Recap</vt:lpstr>
      <vt:lpstr>Usability Testing</vt:lpstr>
      <vt:lpstr>User Centered Design Cycle</vt:lpstr>
      <vt:lpstr>PowerPoint Presentation</vt:lpstr>
      <vt:lpstr>Within an organizational context</vt:lpstr>
      <vt:lpstr>Which is better?</vt:lpstr>
      <vt:lpstr>Usability Test</vt:lpstr>
      <vt:lpstr>Learnable, memorable, but inefficient</vt:lpstr>
      <vt:lpstr>Difficult to learn, but efficient</vt:lpstr>
      <vt:lpstr>Difficult to learn, efficient? Reduces errors? Satisfaction?</vt:lpstr>
      <vt:lpstr>Interfaces with less well-known elements…</vt:lpstr>
      <vt:lpstr>Usability Test: Essentially…</vt:lpstr>
      <vt:lpstr>Testing Environments…</vt:lpstr>
      <vt:lpstr>Testing Environments…</vt:lpstr>
      <vt:lpstr>Testing Environments…</vt:lpstr>
      <vt:lpstr>Testing Environments…</vt:lpstr>
      <vt:lpstr>Testing Environments…</vt:lpstr>
      <vt:lpstr>Things you care about in a usability test</vt:lpstr>
      <vt:lpstr>Corel Paper Prototype Test</vt:lpstr>
      <vt:lpstr>Think-Aloud Protocol</vt:lpstr>
      <vt:lpstr>Usability Tasks: IKEA Example</vt:lpstr>
      <vt:lpstr>Usability Tasks</vt:lpstr>
      <vt:lpstr>Usability Tasks: Netflix.com</vt:lpstr>
      <vt:lpstr>Usability Testing Metrics</vt:lpstr>
      <vt:lpstr>Usability Testing: Users</vt:lpstr>
      <vt:lpstr>Usability Tests: How many users?</vt:lpstr>
      <vt:lpstr>Making sense of your data</vt:lpstr>
      <vt:lpstr>Making sense of your data</vt:lpstr>
      <vt:lpstr>Making sense of your data</vt:lpstr>
      <vt:lpstr>Usability Testing: Providing Feedback</vt:lpstr>
      <vt:lpstr>WhatUsersDo video</vt:lpstr>
      <vt:lpstr>Usability Tests: HOWTO</vt:lpstr>
      <vt:lpstr>When should I use a usability test?</vt:lpstr>
      <vt:lpstr>Tivo: Weekly Usability Tests (12 weeks)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for people not like us</dc:title>
  <dc:creator>Tony</dc:creator>
  <cp:lastModifiedBy>Tony Tang</cp:lastModifiedBy>
  <cp:revision>69</cp:revision>
  <dcterms:created xsi:type="dcterms:W3CDTF">2012-08-20T05:23:43Z</dcterms:created>
  <dcterms:modified xsi:type="dcterms:W3CDTF">2012-10-19T03:37:13Z</dcterms:modified>
</cp:coreProperties>
</file>