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10" r:id="rId2"/>
    <p:sldId id="261" r:id="rId3"/>
    <p:sldId id="256" r:id="rId4"/>
    <p:sldId id="280" r:id="rId5"/>
    <p:sldId id="281" r:id="rId6"/>
    <p:sldId id="282" r:id="rId7"/>
    <p:sldId id="283" r:id="rId8"/>
    <p:sldId id="301" r:id="rId9"/>
    <p:sldId id="304" r:id="rId10"/>
    <p:sldId id="305" r:id="rId11"/>
    <p:sldId id="298" r:id="rId12"/>
    <p:sldId id="300" r:id="rId13"/>
    <p:sldId id="285" r:id="rId14"/>
    <p:sldId id="307" r:id="rId15"/>
    <p:sldId id="284" r:id="rId16"/>
    <p:sldId id="293" r:id="rId17"/>
    <p:sldId id="294" r:id="rId18"/>
    <p:sldId id="295" r:id="rId19"/>
    <p:sldId id="297" r:id="rId20"/>
    <p:sldId id="302" r:id="rId21"/>
    <p:sldId id="303" r:id="rId22"/>
    <p:sldId id="306" r:id="rId23"/>
    <p:sldId id="288" r:id="rId24"/>
    <p:sldId id="279" r:id="rId25"/>
    <p:sldId id="289" r:id="rId26"/>
    <p:sldId id="290" r:id="rId27"/>
    <p:sldId id="291" r:id="rId28"/>
    <p:sldId id="308" r:id="rId29"/>
    <p:sldId id="309" r:id="rId30"/>
    <p:sldId id="296" r:id="rId31"/>
    <p:sldId id="292" r:id="rId32"/>
    <p:sldId id="26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snapToGrid="0" snapToObjects="1">
      <p:cViewPr varScale="1">
        <p:scale>
          <a:sx n="87" d="100"/>
          <a:sy n="87" d="100"/>
        </p:scale>
        <p:origin x="-3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04-10-12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04-10-12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www.reddit.com</a:t>
            </a:r>
            <a:r>
              <a:rPr lang="en-US" dirty="0" smtClean="0"/>
              <a:t>/r/funny/comments/10zcr2/</a:t>
            </a:r>
            <a:r>
              <a:rPr lang="en-US" dirty="0" err="1" smtClean="0"/>
              <a:t>i_just_got_trolled_by_the_iron_man_avengers_usb</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317754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Two common types of compromise</a:t>
            </a:r>
          </a:p>
          <a:p>
            <a:endParaRPr lang="en-US" dirty="0" smtClean="0"/>
          </a:p>
          <a:p>
            <a:r>
              <a:rPr lang="en-US" dirty="0" smtClean="0"/>
              <a:t>- horizontal prototype: provide a wide range of </a:t>
            </a:r>
          </a:p>
          <a:p>
            <a:r>
              <a:rPr lang="en-US" dirty="0" smtClean="0"/>
              <a:t>functions but with little detail</a:t>
            </a:r>
          </a:p>
          <a:p>
            <a:endParaRPr lang="en-US" dirty="0" smtClean="0"/>
          </a:p>
          <a:p>
            <a:r>
              <a:rPr lang="en-US" dirty="0" smtClean="0"/>
              <a:t>- vertical prototype: provide a lot of detail for only a </a:t>
            </a:r>
          </a:p>
          <a:p>
            <a:r>
              <a:rPr lang="en-US" dirty="0" smtClean="0"/>
              <a:t>few functions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397479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grouplab.cpsc.ucalgary.ca</a:t>
            </a:r>
            <a:r>
              <a:rPr lang="en-US" dirty="0" smtClean="0"/>
              <a:t>/</a:t>
            </a:r>
            <a:r>
              <a:rPr lang="en-US" dirty="0" err="1" smtClean="0"/>
              <a:t>grouplab</a:t>
            </a:r>
            <a:r>
              <a:rPr lang="en-US" dirty="0" smtClean="0"/>
              <a:t>/uploads/Publications/Publications/2012-FatThumb.MobileHCI.mp4</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309763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https</a:t>
            </a:r>
            <a:r>
              <a:rPr lang="pt-BR" dirty="0" smtClean="0"/>
              <a:t>://</a:t>
            </a:r>
            <a:r>
              <a:rPr lang="pt-BR" dirty="0" err="1" smtClean="0"/>
              <a:t>vimeo.com</a:t>
            </a:r>
            <a:r>
              <a:rPr lang="pt-BR" dirty="0" smtClean="0"/>
              <a:t>/44544588</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338958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Sketches dominate the early part of the design funnel. They have to be cheap and plentiful.</a:t>
            </a:r>
            <a:br>
              <a:rPr lang="en-US" dirty="0" smtClean="0"/>
            </a:br>
            <a:r>
              <a:rPr lang="en-US" dirty="0" smtClean="0"/>
              <a:t>Prototypes appear at the latter part (or even during engineering). They are more refined and perhaps appropriate for initial user testing. There are also fewer of them, as they are more expensive. </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31</a:t>
            </a:fld>
            <a:endParaRPr lang="en-US"/>
          </a:p>
        </p:txBody>
      </p:sp>
    </p:spTree>
    <p:extLst>
      <p:ext uri="{BB962C8B-B14F-4D97-AF65-F5344CB8AC3E}">
        <p14:creationId xmlns:p14="http://schemas.microsoft.com/office/powerpoint/2010/main" val="141390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04" eaLnBrk="0" hangingPunct="0">
              <a:defRPr sz="2300" b="1">
                <a:solidFill>
                  <a:schemeClr val="tx1"/>
                </a:solidFill>
                <a:latin typeface="Comic Sans MS" charset="0"/>
                <a:ea typeface="ＭＳ Ｐゴシック" charset="0"/>
              </a:defRPr>
            </a:lvl1pPr>
            <a:lvl2pPr marL="702756" indent="-270291" defTabSz="932504" eaLnBrk="0" hangingPunct="0">
              <a:defRPr sz="2300" b="1">
                <a:solidFill>
                  <a:schemeClr val="tx1"/>
                </a:solidFill>
                <a:latin typeface="Comic Sans MS" charset="0"/>
                <a:ea typeface="ＭＳ Ｐゴシック" charset="0"/>
              </a:defRPr>
            </a:lvl2pPr>
            <a:lvl3pPr marL="1081164" indent="-216233" defTabSz="932504" eaLnBrk="0" hangingPunct="0">
              <a:defRPr sz="2300" b="1">
                <a:solidFill>
                  <a:schemeClr val="tx1"/>
                </a:solidFill>
                <a:latin typeface="Comic Sans MS" charset="0"/>
                <a:ea typeface="ＭＳ Ｐゴシック" charset="0"/>
              </a:defRPr>
            </a:lvl3pPr>
            <a:lvl4pPr marL="1513629" indent="-216233" defTabSz="932504" eaLnBrk="0" hangingPunct="0">
              <a:defRPr sz="2300" b="1">
                <a:solidFill>
                  <a:schemeClr val="tx1"/>
                </a:solidFill>
                <a:latin typeface="Comic Sans MS" charset="0"/>
                <a:ea typeface="ＭＳ Ｐゴシック" charset="0"/>
              </a:defRPr>
            </a:lvl4pPr>
            <a:lvl5pPr marL="1946095" indent="-216233" defTabSz="932504" eaLnBrk="0" hangingPunct="0">
              <a:defRPr sz="2300" b="1">
                <a:solidFill>
                  <a:schemeClr val="tx1"/>
                </a:solidFill>
                <a:latin typeface="Comic Sans MS" charset="0"/>
                <a:ea typeface="ＭＳ Ｐゴシック" charset="0"/>
              </a:defRPr>
            </a:lvl5pPr>
            <a:lvl6pPr marL="2378560" indent="-216233" defTabSz="932504" eaLnBrk="0" fontAlgn="base" hangingPunct="0">
              <a:spcBef>
                <a:spcPct val="0"/>
              </a:spcBef>
              <a:spcAft>
                <a:spcPct val="0"/>
              </a:spcAft>
              <a:defRPr sz="2300" b="1">
                <a:solidFill>
                  <a:schemeClr val="tx1"/>
                </a:solidFill>
                <a:latin typeface="Comic Sans MS" charset="0"/>
                <a:ea typeface="ＭＳ Ｐゴシック" charset="0"/>
              </a:defRPr>
            </a:lvl6pPr>
            <a:lvl7pPr marL="2811026" indent="-216233" defTabSz="932504" eaLnBrk="0" fontAlgn="base" hangingPunct="0">
              <a:spcBef>
                <a:spcPct val="0"/>
              </a:spcBef>
              <a:spcAft>
                <a:spcPct val="0"/>
              </a:spcAft>
              <a:defRPr sz="2300" b="1">
                <a:solidFill>
                  <a:schemeClr val="tx1"/>
                </a:solidFill>
                <a:latin typeface="Comic Sans MS" charset="0"/>
                <a:ea typeface="ＭＳ Ｐゴシック" charset="0"/>
              </a:defRPr>
            </a:lvl7pPr>
            <a:lvl8pPr marL="3243491" indent="-216233" defTabSz="932504" eaLnBrk="0" fontAlgn="base" hangingPunct="0">
              <a:spcBef>
                <a:spcPct val="0"/>
              </a:spcBef>
              <a:spcAft>
                <a:spcPct val="0"/>
              </a:spcAft>
              <a:defRPr sz="2300" b="1">
                <a:solidFill>
                  <a:schemeClr val="tx1"/>
                </a:solidFill>
                <a:latin typeface="Comic Sans MS" charset="0"/>
                <a:ea typeface="ＭＳ Ｐゴシック" charset="0"/>
              </a:defRPr>
            </a:lvl8pPr>
            <a:lvl9pPr marL="3675957" indent="-216233" defTabSz="932504" eaLnBrk="0" fontAlgn="base" hangingPunct="0">
              <a:spcBef>
                <a:spcPct val="0"/>
              </a:spcBef>
              <a:spcAft>
                <a:spcPct val="0"/>
              </a:spcAft>
              <a:defRPr sz="2300" b="1">
                <a:solidFill>
                  <a:schemeClr val="tx1"/>
                </a:solidFill>
                <a:latin typeface="Comic Sans MS" charset="0"/>
                <a:ea typeface="ＭＳ Ｐゴシック" charset="0"/>
              </a:defRPr>
            </a:lvl9pPr>
          </a:lstStyle>
          <a:p>
            <a:fld id="{3659811C-A39B-1A46-AF8C-4BEA54A26162}" type="slidenum">
              <a:rPr lang="en-US" sz="900" b="0">
                <a:latin typeface="Times New Roman" charset="0"/>
              </a:rPr>
              <a:pPr/>
              <a:t>32</a:t>
            </a:fld>
            <a:endParaRPr lang="en-US" sz="900" b="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Given this context, lets look at the differences.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Xkcd</a:t>
            </a:r>
            <a:endParaRPr lang="en-US" smtClean="0"/>
          </a:p>
          <a:p>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99000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128631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it in!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360633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use of annotation, both in the </a:t>
            </a:r>
            <a:r>
              <a:rPr lang="en-US" dirty="0" err="1" smtClean="0"/>
              <a:t>keyframe</a:t>
            </a:r>
            <a:r>
              <a:rPr lang="en-US" dirty="0" smtClean="0"/>
              <a:t>, and around it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118650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www.boxesandarrows.com</a:t>
            </a:r>
            <a:r>
              <a:rPr lang="en-US" dirty="0" smtClean="0"/>
              <a:t>/files/</a:t>
            </a:r>
            <a:r>
              <a:rPr lang="en-US" dirty="0" err="1" smtClean="0"/>
              <a:t>banda</a:t>
            </a:r>
            <a:r>
              <a:rPr lang="en-US" dirty="0" smtClean="0"/>
              <a:t>/interactive/</a:t>
            </a:r>
            <a:r>
              <a:rPr lang="en-US" dirty="0" err="1" smtClean="0"/>
              <a:t>SamplePrototype.ppt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130737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213715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=6TbyXq3XHSc</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7569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grouplab.cpsc.ucalgary.ca</a:t>
            </a:r>
            <a:r>
              <a:rPr lang="en-US" dirty="0" smtClean="0"/>
              <a:t>/</a:t>
            </a:r>
            <a:r>
              <a:rPr lang="en-US" dirty="0" err="1" smtClean="0"/>
              <a:t>grouplab</a:t>
            </a:r>
            <a:r>
              <a:rPr lang="en-US" dirty="0" smtClean="0"/>
              <a:t>/uploads/Publications/Publications/2012-BodyCentricInteraction.TEI.mp4</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314203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04-10-12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04-10-12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04-10-12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04-10-12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04-10-12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imaart.com/Cellar/disneyart/Page5.html" TargetMode="Externa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5" name="Picture 4"/>
          <p:cNvPicPr>
            <a:picLocks noChangeAspect="1"/>
          </p:cNvPicPr>
          <p:nvPr/>
        </p:nvPicPr>
        <p:blipFill>
          <a:blip r:embed="rId3"/>
          <a:stretch>
            <a:fillRect/>
          </a:stretch>
        </p:blipFill>
        <p:spPr>
          <a:xfrm>
            <a:off x="1993900" y="0"/>
            <a:ext cx="5143500" cy="6858000"/>
          </a:xfrm>
          <a:prstGeom prst="rect">
            <a:avLst/>
          </a:prstGeom>
        </p:spPr>
      </p:pic>
      <p:sp>
        <p:nvSpPr>
          <p:cNvPr id="6" name="TextBox 5"/>
          <p:cNvSpPr txBox="1"/>
          <p:nvPr/>
        </p:nvSpPr>
        <p:spPr>
          <a:xfrm>
            <a:off x="7299142" y="6146286"/>
            <a:ext cx="1620409" cy="369332"/>
          </a:xfrm>
          <a:prstGeom prst="rect">
            <a:avLst/>
          </a:prstGeom>
          <a:noFill/>
        </p:spPr>
        <p:txBody>
          <a:bodyPr wrap="square" rtlCol="0">
            <a:spAutoFit/>
          </a:bodyPr>
          <a:lstStyle/>
          <a:p>
            <a:r>
              <a:rPr lang="en-US" dirty="0" err="1"/>
              <a:t>r</a:t>
            </a:r>
            <a:r>
              <a:rPr lang="en-US" dirty="0" err="1" smtClean="0"/>
              <a:t>eddit.com</a:t>
            </a:r>
            <a:endParaRPr lang="en-US" dirty="0"/>
          </a:p>
        </p:txBody>
      </p:sp>
    </p:spTree>
    <p:extLst>
      <p:ext uri="{BB962C8B-B14F-4D97-AF65-F5344CB8AC3E}">
        <p14:creationId xmlns:p14="http://schemas.microsoft.com/office/powerpoint/2010/main" val="26107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2" descr="big_biggu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638"/>
            <a:ext cx="9144000" cy="621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66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 with PICTIVE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PICTIVE: Plastic Interface for Collaborative Technology Initiatives through Video Exploration</a:t>
            </a:r>
          </a:p>
          <a:p>
            <a:endParaRPr lang="en-US" sz="2600" dirty="0" smtClean="0"/>
          </a:p>
          <a:p>
            <a:r>
              <a:rPr lang="en-US" sz="2600" dirty="0">
                <a:latin typeface="Verdana" charset="0"/>
                <a:cs typeface="Arial" charset="0"/>
              </a:rPr>
              <a:t>Designing </a:t>
            </a:r>
            <a:r>
              <a:rPr lang="en-US" sz="2600" u="sng" dirty="0">
                <a:latin typeface="Verdana" charset="0"/>
                <a:cs typeface="Arial" charset="0"/>
              </a:rPr>
              <a:t>with </a:t>
            </a:r>
            <a:r>
              <a:rPr lang="en-US" sz="2600" u="sng" dirty="0" smtClean="0">
                <a:latin typeface="Verdana" charset="0"/>
                <a:cs typeface="Arial" charset="0"/>
              </a:rPr>
              <a:t>customers</a:t>
            </a:r>
            <a:r>
              <a:rPr lang="en-US" sz="2600" dirty="0" smtClean="0">
                <a:latin typeface="Verdana" charset="0"/>
                <a:cs typeface="Arial" charset="0"/>
              </a:rPr>
              <a:t> using office </a:t>
            </a:r>
            <a:r>
              <a:rPr lang="en-US" sz="2600" dirty="0">
                <a:latin typeface="Verdana" charset="0"/>
                <a:cs typeface="Arial" charset="0"/>
              </a:rPr>
              <a:t>supplies</a:t>
            </a:r>
          </a:p>
          <a:p>
            <a:pPr lvl="1"/>
            <a:r>
              <a:rPr lang="en-US" sz="2300" dirty="0" smtClean="0">
                <a:latin typeface="Verdana" charset="0"/>
                <a:cs typeface="Arial" charset="0"/>
              </a:rPr>
              <a:t>» multiple </a:t>
            </a:r>
            <a:r>
              <a:rPr lang="en-US" sz="2300" dirty="0">
                <a:latin typeface="Verdana" charset="0"/>
                <a:cs typeface="Arial" charset="0"/>
              </a:rPr>
              <a:t>layers of sticky notes and plastic overlays</a:t>
            </a:r>
          </a:p>
          <a:p>
            <a:pPr lvl="1"/>
            <a:r>
              <a:rPr lang="en-US" sz="2300" dirty="0" smtClean="0">
                <a:latin typeface="Verdana" charset="0"/>
                <a:cs typeface="Arial" charset="0"/>
              </a:rPr>
              <a:t>» different </a:t>
            </a:r>
            <a:r>
              <a:rPr lang="en-US" sz="2300" dirty="0">
                <a:latin typeface="Verdana" charset="0"/>
                <a:cs typeface="Arial" charset="0"/>
              </a:rPr>
              <a:t>sized </a:t>
            </a:r>
            <a:r>
              <a:rPr lang="en-US" sz="2300" dirty="0" err="1">
                <a:latin typeface="Verdana" charset="0"/>
                <a:cs typeface="Arial" charset="0"/>
              </a:rPr>
              <a:t>stickies</a:t>
            </a:r>
            <a:r>
              <a:rPr lang="en-US" sz="2300" dirty="0">
                <a:latin typeface="Verdana" charset="0"/>
                <a:cs typeface="Arial" charset="0"/>
              </a:rPr>
              <a:t> represent icons, menus, windows etc.</a:t>
            </a:r>
          </a:p>
          <a:p>
            <a:pPr lvl="2"/>
            <a:endParaRPr lang="en-US" sz="2100" dirty="0">
              <a:latin typeface="Verdana" charset="0"/>
              <a:cs typeface="Arial" charset="0"/>
            </a:endParaRPr>
          </a:p>
          <a:p>
            <a:r>
              <a:rPr lang="en-US" sz="2600" dirty="0" smtClean="0">
                <a:latin typeface="Verdana" charset="0"/>
                <a:cs typeface="Arial" charset="0"/>
              </a:rPr>
              <a:t>Interaction </a:t>
            </a:r>
            <a:r>
              <a:rPr lang="en-US" sz="2600" dirty="0">
                <a:latin typeface="Verdana" charset="0"/>
                <a:cs typeface="Arial" charset="0"/>
              </a:rPr>
              <a:t>demonstrated by manipulating notes</a:t>
            </a:r>
          </a:p>
          <a:p>
            <a:pPr lvl="1"/>
            <a:r>
              <a:rPr lang="en-US" sz="2300" dirty="0" smtClean="0">
                <a:latin typeface="Verdana" charset="0"/>
                <a:cs typeface="Arial" charset="0"/>
              </a:rPr>
              <a:t>» new </a:t>
            </a:r>
            <a:r>
              <a:rPr lang="en-US" sz="2300" dirty="0">
                <a:latin typeface="Verdana" charset="0"/>
                <a:cs typeface="Arial" charset="0"/>
              </a:rPr>
              <a:t>interfaces built on the fly</a:t>
            </a:r>
          </a:p>
          <a:p>
            <a:pPr lvl="1"/>
            <a:endParaRPr lang="en-US" sz="2300" dirty="0">
              <a:latin typeface="Verdana" charset="0"/>
              <a:cs typeface="Arial" charset="0"/>
            </a:endParaRPr>
          </a:p>
          <a:p>
            <a:r>
              <a:rPr lang="en-US" sz="2600" dirty="0" smtClean="0">
                <a:latin typeface="Verdana" charset="0"/>
                <a:cs typeface="Arial" charset="0"/>
              </a:rPr>
              <a:t>Session </a:t>
            </a:r>
            <a:r>
              <a:rPr lang="en-US" sz="2600" dirty="0">
                <a:latin typeface="Verdana" charset="0"/>
                <a:cs typeface="Arial" charset="0"/>
              </a:rPr>
              <a:t>videotaped for later analysis</a:t>
            </a:r>
          </a:p>
          <a:p>
            <a:pPr lvl="1"/>
            <a:r>
              <a:rPr lang="en-US" sz="2300" dirty="0" smtClean="0">
                <a:latin typeface="Verdana" charset="0"/>
                <a:cs typeface="Arial" charset="0"/>
              </a:rPr>
              <a:t>» usually </a:t>
            </a:r>
            <a:r>
              <a:rPr lang="en-US" sz="2300" dirty="0">
                <a:latin typeface="Verdana" charset="0"/>
                <a:cs typeface="Arial" charset="0"/>
              </a:rPr>
              <a:t>end up with mess of paper and plastic!</a:t>
            </a:r>
            <a:endParaRPr lang="en-US" sz="23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417941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PICTIVE, designing with office supplies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
        <p:nvSpPr>
          <p:cNvPr id="5" name="Rectangle 3"/>
          <p:cNvSpPr txBox="1">
            <a:spLocks noChangeArrowheads="1"/>
          </p:cNvSpPr>
          <p:nvPr/>
        </p:nvSpPr>
        <p:spPr>
          <a:xfrm>
            <a:off x="533400" y="1524000"/>
            <a:ext cx="8208963" cy="48244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latin typeface="Verdana" charset="0"/>
                <a:cs typeface="Arial" charset="0"/>
              </a:rPr>
              <a:t>Can pre-make paper interface components</a:t>
            </a:r>
            <a:endParaRPr lang="en-US" dirty="0">
              <a:latin typeface="Verdana" charset="0"/>
              <a:cs typeface="Arial" charset="0"/>
            </a:endParaRPr>
          </a:p>
        </p:txBody>
      </p:sp>
      <p:sp>
        <p:nvSpPr>
          <p:cNvPr id="6" name="AutoShape 4"/>
          <p:cNvSpPr>
            <a:spLocks noChangeArrowheads="1"/>
          </p:cNvSpPr>
          <p:nvPr/>
        </p:nvSpPr>
        <p:spPr bwMode="auto">
          <a:xfrm>
            <a:off x="1077913" y="2708275"/>
            <a:ext cx="1219200" cy="304800"/>
          </a:xfrm>
          <a:prstGeom prst="bevel">
            <a:avLst>
              <a:gd name="adj" fmla="val 5231"/>
            </a:avLst>
          </a:prstGeom>
          <a:solidFill>
            <a:srgbClr val="C0C0C0"/>
          </a:solidFill>
          <a:ln w="9525">
            <a:solidFill>
              <a:srgbClr val="000000"/>
            </a:solidFill>
            <a:miter lim="800000"/>
            <a:headEnd/>
            <a:tailEnd/>
          </a:ln>
        </p:spPr>
        <p:txBody>
          <a:bodyPr/>
          <a:lstStyle/>
          <a:p>
            <a:endParaRPr lang="en-CA">
              <a:solidFill>
                <a:srgbClr val="FFFFFF"/>
              </a:solidFill>
            </a:endParaRPr>
          </a:p>
        </p:txBody>
      </p:sp>
      <p:sp>
        <p:nvSpPr>
          <p:cNvPr id="7" name="Text Box 5"/>
          <p:cNvSpPr txBox="1">
            <a:spLocks noChangeArrowheads="1"/>
          </p:cNvSpPr>
          <p:nvPr/>
        </p:nvSpPr>
        <p:spPr bwMode="auto">
          <a:xfrm>
            <a:off x="1073062" y="2457229"/>
            <a:ext cx="77487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buttons</a:t>
            </a:r>
          </a:p>
        </p:txBody>
      </p:sp>
      <p:grpSp>
        <p:nvGrpSpPr>
          <p:cNvPr id="8" name="Group 6"/>
          <p:cNvGrpSpPr>
            <a:grpSpLocks/>
          </p:cNvGrpSpPr>
          <p:nvPr/>
        </p:nvGrpSpPr>
        <p:grpSpPr bwMode="auto">
          <a:xfrm>
            <a:off x="2843213" y="2708275"/>
            <a:ext cx="1295400" cy="1428750"/>
            <a:chOff x="1440" y="1963"/>
            <a:chExt cx="816" cy="900"/>
          </a:xfrm>
        </p:grpSpPr>
        <p:sp>
          <p:nvSpPr>
            <p:cNvPr id="9" name="Rectangle 7"/>
            <p:cNvSpPr>
              <a:spLocks noChangeArrowheads="1"/>
            </p:cNvSpPr>
            <p:nvPr/>
          </p:nvSpPr>
          <p:spPr bwMode="auto">
            <a:xfrm>
              <a:off x="1448" y="1963"/>
              <a:ext cx="801" cy="900"/>
            </a:xfrm>
            <a:prstGeom prst="rect">
              <a:avLst/>
            </a:prstGeom>
            <a:solidFill>
              <a:srgbClr val="C0C0C0"/>
            </a:solidFill>
            <a:ln w="9525">
              <a:solidFill>
                <a:srgbClr val="000000"/>
              </a:solidFill>
              <a:miter lim="800000"/>
              <a:headEnd/>
              <a:tailEnd/>
            </a:ln>
          </p:spPr>
          <p:txBody>
            <a:bodyPr/>
            <a:lstStyle/>
            <a:p>
              <a:endParaRPr lang="en-CA">
                <a:solidFill>
                  <a:srgbClr val="FFFFFF"/>
                </a:solidFill>
              </a:endParaRPr>
            </a:p>
          </p:txBody>
        </p:sp>
        <p:sp>
          <p:nvSpPr>
            <p:cNvPr id="10" name="Line 8"/>
            <p:cNvSpPr>
              <a:spLocks noChangeShapeType="1"/>
            </p:cNvSpPr>
            <p:nvPr/>
          </p:nvSpPr>
          <p:spPr bwMode="auto">
            <a:xfrm>
              <a:off x="1443" y="2144"/>
              <a:ext cx="8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1" name="Line 9"/>
            <p:cNvSpPr>
              <a:spLocks noChangeShapeType="1"/>
            </p:cNvSpPr>
            <p:nvPr/>
          </p:nvSpPr>
          <p:spPr bwMode="auto">
            <a:xfrm>
              <a:off x="1445" y="2310"/>
              <a:ext cx="8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2" name="Line 10"/>
            <p:cNvSpPr>
              <a:spLocks noChangeShapeType="1"/>
            </p:cNvSpPr>
            <p:nvPr/>
          </p:nvSpPr>
          <p:spPr bwMode="auto">
            <a:xfrm>
              <a:off x="1440" y="2487"/>
              <a:ext cx="8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 name="Line 11"/>
            <p:cNvSpPr>
              <a:spLocks noChangeShapeType="1"/>
            </p:cNvSpPr>
            <p:nvPr/>
          </p:nvSpPr>
          <p:spPr bwMode="auto">
            <a:xfrm>
              <a:off x="1449" y="2667"/>
              <a:ext cx="8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4" name="Line 12"/>
            <p:cNvSpPr>
              <a:spLocks noChangeShapeType="1"/>
            </p:cNvSpPr>
            <p:nvPr/>
          </p:nvSpPr>
          <p:spPr bwMode="auto">
            <a:xfrm>
              <a:off x="1451" y="2861"/>
              <a:ext cx="8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grpSp>
      <p:sp>
        <p:nvSpPr>
          <p:cNvPr id="15" name="Text Box 13"/>
          <p:cNvSpPr txBox="1">
            <a:spLocks noChangeArrowheads="1"/>
          </p:cNvSpPr>
          <p:nvPr/>
        </p:nvSpPr>
        <p:spPr bwMode="auto">
          <a:xfrm>
            <a:off x="2839218" y="2461991"/>
            <a:ext cx="63505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menu</a:t>
            </a:r>
          </a:p>
        </p:txBody>
      </p:sp>
      <p:sp>
        <p:nvSpPr>
          <p:cNvPr id="16" name="Text Box 14"/>
          <p:cNvSpPr txBox="1">
            <a:spLocks noChangeArrowheads="1"/>
          </p:cNvSpPr>
          <p:nvPr/>
        </p:nvSpPr>
        <p:spPr bwMode="auto">
          <a:xfrm>
            <a:off x="4412348" y="2489207"/>
            <a:ext cx="5352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alert </a:t>
            </a:r>
            <a:br>
              <a:rPr lang="en-US" sz="1400">
                <a:solidFill>
                  <a:srgbClr val="FFFFFF"/>
                </a:solidFill>
                <a:latin typeface="Arial" charset="0"/>
              </a:rPr>
            </a:br>
            <a:r>
              <a:rPr lang="en-US" sz="1400">
                <a:solidFill>
                  <a:srgbClr val="FFFFFF"/>
                </a:solidFill>
                <a:latin typeface="Arial" charset="0"/>
              </a:rPr>
              <a:t>box</a:t>
            </a:r>
          </a:p>
        </p:txBody>
      </p:sp>
      <p:pic>
        <p:nvPicPr>
          <p:cNvPr id="1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824288"/>
            <a:ext cx="1600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18" name="Text Box 16"/>
          <p:cNvSpPr txBox="1">
            <a:spLocks noChangeArrowheads="1"/>
          </p:cNvSpPr>
          <p:nvPr/>
        </p:nvSpPr>
        <p:spPr bwMode="auto">
          <a:xfrm>
            <a:off x="1036366" y="3590704"/>
            <a:ext cx="106416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dirty="0">
                <a:solidFill>
                  <a:srgbClr val="FFFFFF"/>
                </a:solidFill>
                <a:latin typeface="Arial" charset="0"/>
              </a:rPr>
              <a:t>combo box</a:t>
            </a:r>
          </a:p>
        </p:txBody>
      </p:sp>
      <p:pic>
        <p:nvPicPr>
          <p:cNvPr id="1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2446338"/>
            <a:ext cx="2324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2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762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1" name="Text Box 19"/>
          <p:cNvSpPr txBox="1">
            <a:spLocks noChangeArrowheads="1"/>
          </p:cNvSpPr>
          <p:nvPr/>
        </p:nvSpPr>
        <p:spPr bwMode="auto">
          <a:xfrm>
            <a:off x="4375233" y="3860579"/>
            <a:ext cx="52529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tabs</a:t>
            </a:r>
          </a:p>
        </p:txBody>
      </p:sp>
      <p:pic>
        <p:nvPicPr>
          <p:cNvPr id="2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043488"/>
            <a:ext cx="18288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3" name="Text Box 21"/>
          <p:cNvSpPr txBox="1">
            <a:spLocks noChangeArrowheads="1"/>
          </p:cNvSpPr>
          <p:nvPr/>
        </p:nvSpPr>
        <p:spPr bwMode="auto">
          <a:xfrm>
            <a:off x="2843547" y="4825779"/>
            <a:ext cx="72482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entries</a:t>
            </a:r>
          </a:p>
        </p:txBody>
      </p:sp>
      <p:pic>
        <p:nvPicPr>
          <p:cNvPr id="2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729163"/>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5" name="Text Box 23"/>
          <p:cNvSpPr txBox="1">
            <a:spLocks noChangeArrowheads="1"/>
          </p:cNvSpPr>
          <p:nvPr/>
        </p:nvSpPr>
        <p:spPr bwMode="auto">
          <a:xfrm>
            <a:off x="1038928" y="4511454"/>
            <a:ext cx="74472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800">
                <a:solidFill>
                  <a:schemeClr val="tx1"/>
                </a:solidFill>
                <a:latin typeface="Tahoma" charset="0"/>
                <a:ea typeface="ＭＳ Ｐゴシック" charset="0"/>
                <a:cs typeface="Arial" charset="0"/>
              </a:defRPr>
            </a:lvl1pPr>
            <a:lvl2pPr marL="742950" indent="-285750" eaLnBrk="0" hangingPunct="0">
              <a:defRPr sz="2800">
                <a:solidFill>
                  <a:schemeClr val="tx1"/>
                </a:solidFill>
                <a:latin typeface="Tahoma" charset="0"/>
                <a:ea typeface="Arial" charset="0"/>
                <a:cs typeface="Arial" charset="0"/>
              </a:defRPr>
            </a:lvl2pPr>
            <a:lvl3pPr marL="1143000" indent="-228600" eaLnBrk="0" hangingPunct="0">
              <a:defRPr sz="2800">
                <a:solidFill>
                  <a:schemeClr val="tx1"/>
                </a:solidFill>
                <a:latin typeface="Tahoma" charset="0"/>
                <a:ea typeface="Arial" charset="0"/>
                <a:cs typeface="Arial" charset="0"/>
              </a:defRPr>
            </a:lvl3pPr>
            <a:lvl4pPr marL="1600200" indent="-228600" eaLnBrk="0" hangingPunct="0">
              <a:defRPr sz="2800">
                <a:solidFill>
                  <a:schemeClr val="tx1"/>
                </a:solidFill>
                <a:latin typeface="Tahoma" charset="0"/>
                <a:ea typeface="Arial" charset="0"/>
                <a:cs typeface="Arial" charset="0"/>
              </a:defRPr>
            </a:lvl4pPr>
            <a:lvl5pPr marL="2057400" indent="-228600" eaLnBrk="0" hangingPunct="0">
              <a:defRPr sz="28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8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8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8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800">
                <a:solidFill>
                  <a:schemeClr val="tx1"/>
                </a:solidFill>
                <a:latin typeface="Tahoma" charset="0"/>
                <a:ea typeface="Arial" charset="0"/>
                <a:cs typeface="Arial" charset="0"/>
              </a:defRPr>
            </a:lvl9pPr>
          </a:lstStyle>
          <a:p>
            <a:pPr algn="ctr"/>
            <a:r>
              <a:rPr lang="en-US" sz="1400">
                <a:solidFill>
                  <a:srgbClr val="FFFFFF"/>
                </a:solidFill>
                <a:latin typeface="Arial" charset="0"/>
              </a:rPr>
              <a:t>list box</a:t>
            </a:r>
          </a:p>
        </p:txBody>
      </p:sp>
    </p:spTree>
    <p:extLst>
      <p:ext uri="{BB962C8B-B14F-4D97-AF65-F5344CB8AC3E}">
        <p14:creationId xmlns:p14="http://schemas.microsoft.com/office/powerpoint/2010/main" val="407982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 with PowerPoint</a:t>
            </a:r>
            <a:endParaRPr lang="en-US" dirty="0"/>
          </a:p>
        </p:txBody>
      </p:sp>
      <p:sp>
        <p:nvSpPr>
          <p:cNvPr id="3" name="Content Placeholder 2"/>
          <p:cNvSpPr>
            <a:spLocks noGrp="1"/>
          </p:cNvSpPr>
          <p:nvPr>
            <p:ph idx="1"/>
          </p:nvPr>
        </p:nvSpPr>
        <p:spPr/>
        <p:txBody>
          <a:bodyPr/>
          <a:lstStyle/>
          <a:p>
            <a:r>
              <a:rPr lang="en-US" dirty="0" smtClean="0"/>
              <a:t>PowerPoint can also be used to simulate very specific interaction scenarios</a:t>
            </a:r>
          </a:p>
          <a:p>
            <a:endParaRPr lang="en-US" dirty="0" smtClean="0"/>
          </a:p>
          <a:p>
            <a:r>
              <a:rPr lang="en-US" dirty="0" smtClean="0"/>
              <a:t>Problem: People give me gifts I don’t want</a:t>
            </a:r>
          </a:p>
          <a:p>
            <a:r>
              <a:rPr lang="en-US" dirty="0" smtClean="0"/>
              <a:t>Solution: Maybe a web-based gift-list social networking site could help</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1990443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Powerpoint</a:t>
            </a:r>
            <a:r>
              <a:rPr lang="en-US" dirty="0" smtClean="0"/>
              <a:t> prototype here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4099667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Prototyping Functionality: Wizard-of-Oz</a:t>
            </a:r>
            <a:endParaRPr lang="en-US" sz="3600" dirty="0"/>
          </a:p>
        </p:txBody>
      </p:sp>
      <p:sp>
        <p:nvSpPr>
          <p:cNvPr id="3" name="Content Placeholder 2"/>
          <p:cNvSpPr>
            <a:spLocks noGrp="1"/>
          </p:cNvSpPr>
          <p:nvPr>
            <p:ph idx="1"/>
          </p:nvPr>
        </p:nvSpPr>
        <p:spPr/>
        <p:txBody>
          <a:bodyPr/>
          <a:lstStyle/>
          <a:p>
            <a:r>
              <a:rPr lang="en-US" dirty="0" smtClean="0"/>
              <a:t>Common problem: </a:t>
            </a:r>
            <a:r>
              <a:rPr lang="en-US" dirty="0" smtClean="0">
                <a:solidFill>
                  <a:srgbClr val="BFBFBF"/>
                </a:solidFill>
              </a:rPr>
              <a:t>it’s difficult to prototype some piece of functionality</a:t>
            </a:r>
          </a:p>
          <a:p>
            <a:r>
              <a:rPr lang="en-US" dirty="0" smtClean="0"/>
              <a:t>Need</a:t>
            </a:r>
            <a:r>
              <a:rPr lang="en-US" dirty="0" smtClean="0">
                <a:solidFill>
                  <a:srgbClr val="BFBFBF"/>
                </a:solidFill>
              </a:rPr>
              <a:t>: test whether it is actually good</a:t>
            </a:r>
            <a:endParaRPr lang="en-US" dirty="0" smtClean="0"/>
          </a:p>
          <a:p>
            <a:r>
              <a:rPr lang="en-US" dirty="0" smtClean="0"/>
              <a:t>Solution: </a:t>
            </a:r>
            <a:r>
              <a:rPr lang="en-US" u="sng" dirty="0" smtClean="0">
                <a:solidFill>
                  <a:srgbClr val="BFBFBF"/>
                </a:solidFill>
              </a:rPr>
              <a:t>fake it!</a:t>
            </a:r>
            <a:r>
              <a:rPr lang="en-US" dirty="0" smtClean="0">
                <a:solidFill>
                  <a:srgbClr val="BFBFBF"/>
                </a:solidFill>
              </a:rPr>
              <a:t> Make the interaction as authentic as possible</a:t>
            </a:r>
          </a:p>
          <a:p>
            <a:r>
              <a:rPr lang="en-US" dirty="0" smtClean="0"/>
              <a:t>Key: </a:t>
            </a:r>
            <a:r>
              <a:rPr lang="en-US" dirty="0" smtClean="0">
                <a:solidFill>
                  <a:srgbClr val="BFBFBF"/>
                </a:solidFill>
              </a:rPr>
              <a:t>user has no idea that the interaction is being faked</a:t>
            </a:r>
            <a:endParaRPr lang="en-US" u="sng" dirty="0">
              <a:solidFill>
                <a:srgbClr val="BFBFBF"/>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1157854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Wizard of Oz</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graphicFrame>
        <p:nvGraphicFramePr>
          <p:cNvPr id="5" name="Object 2"/>
          <p:cNvGraphicFramePr>
            <a:graphicFrameLocks noGrp="1" noChangeAspect="1"/>
          </p:cNvGraphicFramePr>
          <p:nvPr>
            <p:ph sz="half" idx="4294967295"/>
          </p:nvPr>
        </p:nvGraphicFramePr>
        <p:xfrm>
          <a:off x="1116013" y="2565400"/>
          <a:ext cx="6443662" cy="3576638"/>
        </p:xfrm>
        <a:graphic>
          <a:graphicData uri="http://schemas.openxmlformats.org/presentationml/2006/ole">
            <mc:AlternateContent xmlns:mc="http://schemas.openxmlformats.org/markup-compatibility/2006">
              <mc:Choice xmlns:v="urn:schemas-microsoft-com:vml" Requires="v">
                <p:oleObj spid="_x0000_s3082" name="Image" r:id="rId3" imgW="8304762" imgH="4609524" progId="Photoshop.Image.6">
                  <p:embed/>
                </p:oleObj>
              </mc:Choice>
              <mc:Fallback>
                <p:oleObj name="Image" r:id="rId3" imgW="8304762" imgH="4609524" progId="Photoshop.Image.6">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565400"/>
                        <a:ext cx="6443662"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ctangle 4"/>
          <p:cNvSpPr txBox="1">
            <a:spLocks noChangeArrowheads="1"/>
          </p:cNvSpPr>
          <p:nvPr/>
        </p:nvSpPr>
        <p:spPr>
          <a:xfrm>
            <a:off x="539750" y="1347788"/>
            <a:ext cx="7704138" cy="48244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smtClean="0">
                <a:latin typeface="Calibri" charset="0"/>
              </a:rPr>
              <a:t>A method of testing a system that does not exist</a:t>
            </a:r>
          </a:p>
          <a:p>
            <a:pPr lvl="1"/>
            <a:r>
              <a:rPr lang="en-US" sz="1600" smtClean="0">
                <a:latin typeface="Calibri" charset="0"/>
              </a:rPr>
              <a:t>the listening typewriter, IBM 1983</a:t>
            </a:r>
          </a:p>
          <a:p>
            <a:pPr lvl="1">
              <a:buFontTx/>
              <a:buNone/>
            </a:pPr>
            <a:endParaRPr lang="en-US" sz="1600" dirty="0">
              <a:latin typeface="Calibri" charset="0"/>
            </a:endParaRPr>
          </a:p>
        </p:txBody>
      </p:sp>
      <p:sp>
        <p:nvSpPr>
          <p:cNvPr id="7" name="AutoShape 14"/>
          <p:cNvSpPr>
            <a:spLocks noChangeArrowheads="1"/>
          </p:cNvSpPr>
          <p:nvPr/>
        </p:nvSpPr>
        <p:spPr bwMode="auto">
          <a:xfrm>
            <a:off x="827088" y="2852738"/>
            <a:ext cx="1223962" cy="611187"/>
          </a:xfrm>
          <a:prstGeom prst="wedgeRoundRectCallout">
            <a:avLst>
              <a:gd name="adj1" fmla="val 7718"/>
              <a:gd name="adj2" fmla="val 82208"/>
              <a:gd name="adj3" fmla="val 16667"/>
            </a:avLst>
          </a:prstGeom>
          <a:solidFill>
            <a:srgbClr val="FFFFFF"/>
          </a:solidFill>
          <a:ln w="12699">
            <a:solidFill>
              <a:schemeClr val="tx1"/>
            </a:solidFill>
            <a:miter lim="800000"/>
            <a:headEnd type="none" w="sm" len="sm"/>
            <a:tailEnd type="none" w="sm" len="sm"/>
          </a:ln>
        </p:spPr>
        <p:txBody>
          <a:bodyPr lIns="92075" tIns="46038" rIns="92075" bIns="46038" anchor="ctr"/>
          <a:lstStyle/>
          <a:p>
            <a:pPr algn="ctr"/>
            <a:r>
              <a:rPr lang="en-US" sz="1400" dirty="0"/>
              <a:t>Dear Henry</a:t>
            </a:r>
          </a:p>
        </p:txBody>
      </p:sp>
      <p:sp>
        <p:nvSpPr>
          <p:cNvPr id="8" name="Text Box 23"/>
          <p:cNvSpPr txBox="1">
            <a:spLocks noChangeArrowheads="1"/>
          </p:cNvSpPr>
          <p:nvPr/>
        </p:nvSpPr>
        <p:spPr bwMode="auto">
          <a:xfrm>
            <a:off x="827088" y="5973762"/>
            <a:ext cx="2520950" cy="396875"/>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2000" dirty="0"/>
              <a:t>What the user sees</a:t>
            </a:r>
          </a:p>
        </p:txBody>
      </p:sp>
      <p:sp>
        <p:nvSpPr>
          <p:cNvPr id="9" name="Text Box 25"/>
          <p:cNvSpPr txBox="1">
            <a:spLocks noChangeArrowheads="1"/>
          </p:cNvSpPr>
          <p:nvPr/>
        </p:nvSpPr>
        <p:spPr bwMode="auto">
          <a:xfrm>
            <a:off x="3959225" y="5265738"/>
            <a:ext cx="1223963" cy="863600"/>
          </a:xfrm>
          <a:prstGeom prst="rect">
            <a:avLst/>
          </a:prstGeom>
          <a:solidFill>
            <a:srgbClr val="FFFFFF"/>
          </a:solidFill>
          <a:ln w="12700">
            <a:solidFill>
              <a:schemeClr val="tx1"/>
            </a:solidFill>
            <a:miter lim="800000"/>
            <a:headEnd type="none" w="sm" len="sm"/>
            <a:tailEnd type="none" w="sm" len="sm"/>
          </a:ln>
        </p:spPr>
        <p:txBody>
          <a:bodyPr lIns="92075" tIns="46038" rIns="92075" bIns="46038"/>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1600"/>
              <a:t>Speech</a:t>
            </a:r>
            <a:br>
              <a:rPr lang="en-US" sz="1600"/>
            </a:br>
            <a:r>
              <a:rPr lang="en-US" sz="1600"/>
              <a:t>Computer</a:t>
            </a:r>
          </a:p>
        </p:txBody>
      </p:sp>
    </p:spTree>
    <p:extLst>
      <p:ext uri="{BB962C8B-B14F-4D97-AF65-F5344CB8AC3E}">
        <p14:creationId xmlns:p14="http://schemas.microsoft.com/office/powerpoint/2010/main" val="496577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Wizard of Oz</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graphicFrame>
        <p:nvGraphicFramePr>
          <p:cNvPr id="5" name="Object 2"/>
          <p:cNvGraphicFramePr>
            <a:graphicFrameLocks noGrp="1" noChangeAspect="1"/>
          </p:cNvGraphicFramePr>
          <p:nvPr>
            <p:ph sz="half" idx="4294967295"/>
          </p:nvPr>
        </p:nvGraphicFramePr>
        <p:xfrm>
          <a:off x="1116013" y="2519363"/>
          <a:ext cx="6443662" cy="3646487"/>
        </p:xfrm>
        <a:graphic>
          <a:graphicData uri="http://schemas.openxmlformats.org/presentationml/2006/ole">
            <mc:AlternateContent xmlns:mc="http://schemas.openxmlformats.org/markup-compatibility/2006">
              <mc:Choice xmlns:v="urn:schemas-microsoft-com:vml" Requires="v">
                <p:oleObj spid="_x0000_s4106" name="Image" r:id="rId3" imgW="8304762" imgH="4698413" progId="Photoshop.Image.6">
                  <p:embed/>
                </p:oleObj>
              </mc:Choice>
              <mc:Fallback>
                <p:oleObj name="Image" r:id="rId3" imgW="8304762" imgH="469841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519363"/>
                        <a:ext cx="6443662"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a:xfrm>
            <a:off x="539750" y="1557338"/>
            <a:ext cx="7092950" cy="48244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smtClean="0">
                <a:latin typeface="Calibri" charset="0"/>
              </a:rPr>
              <a:t>A method of testing a system that does not exist</a:t>
            </a:r>
          </a:p>
          <a:p>
            <a:pPr lvl="1"/>
            <a:r>
              <a:rPr lang="en-US" sz="1600" smtClean="0">
                <a:latin typeface="Calibri" charset="0"/>
              </a:rPr>
              <a:t>the listening typewriter, IBM 1984</a:t>
            </a:r>
            <a:endParaRPr lang="en-US" sz="1600" dirty="0">
              <a:latin typeface="Calibri" charset="0"/>
            </a:endParaRPr>
          </a:p>
        </p:txBody>
      </p:sp>
      <p:sp>
        <p:nvSpPr>
          <p:cNvPr id="7" name="Text Box 4"/>
          <p:cNvSpPr txBox="1">
            <a:spLocks noChangeArrowheads="1"/>
          </p:cNvSpPr>
          <p:nvPr/>
        </p:nvSpPr>
        <p:spPr bwMode="auto">
          <a:xfrm>
            <a:off x="990600" y="5943600"/>
            <a:ext cx="2520950" cy="396875"/>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2000" dirty="0"/>
              <a:t>What the user sees</a:t>
            </a:r>
          </a:p>
        </p:txBody>
      </p:sp>
      <p:sp>
        <p:nvSpPr>
          <p:cNvPr id="8" name="Text Box 9"/>
          <p:cNvSpPr txBox="1">
            <a:spLocks noChangeArrowheads="1"/>
          </p:cNvSpPr>
          <p:nvPr/>
        </p:nvSpPr>
        <p:spPr bwMode="auto">
          <a:xfrm>
            <a:off x="5181600" y="5943600"/>
            <a:ext cx="1501775" cy="396875"/>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2000" dirty="0"/>
              <a:t>The wizard</a:t>
            </a:r>
          </a:p>
        </p:txBody>
      </p:sp>
      <p:sp>
        <p:nvSpPr>
          <p:cNvPr id="9" name="Text Box 7"/>
          <p:cNvSpPr txBox="1">
            <a:spLocks noChangeArrowheads="1"/>
          </p:cNvSpPr>
          <p:nvPr/>
        </p:nvSpPr>
        <p:spPr bwMode="auto">
          <a:xfrm>
            <a:off x="3959225" y="5265738"/>
            <a:ext cx="1223963" cy="863600"/>
          </a:xfrm>
          <a:prstGeom prst="rect">
            <a:avLst/>
          </a:prstGeom>
          <a:solidFill>
            <a:srgbClr val="FFFFFF"/>
          </a:solidFill>
          <a:ln w="12700">
            <a:solidFill>
              <a:schemeClr val="tx1"/>
            </a:solidFill>
            <a:miter lim="800000"/>
            <a:headEnd type="none" w="sm" len="sm"/>
            <a:tailEnd type="none" w="sm" len="sm"/>
          </a:ln>
        </p:spPr>
        <p:txBody>
          <a:bodyPr lIns="92075" tIns="46038" rIns="92075" bIns="46038"/>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1600"/>
              <a:t>Speech</a:t>
            </a:r>
            <a:br>
              <a:rPr lang="en-US" sz="1600"/>
            </a:br>
            <a:r>
              <a:rPr lang="en-US" sz="1600"/>
              <a:t>Computer</a:t>
            </a:r>
          </a:p>
        </p:txBody>
      </p:sp>
      <p:sp>
        <p:nvSpPr>
          <p:cNvPr id="10" name="AutoShape 10"/>
          <p:cNvSpPr>
            <a:spLocks noChangeArrowheads="1"/>
          </p:cNvSpPr>
          <p:nvPr/>
        </p:nvSpPr>
        <p:spPr bwMode="auto">
          <a:xfrm>
            <a:off x="827088" y="2852738"/>
            <a:ext cx="1223962" cy="611187"/>
          </a:xfrm>
          <a:prstGeom prst="wedgeRoundRectCallout">
            <a:avLst>
              <a:gd name="adj1" fmla="val 7718"/>
              <a:gd name="adj2" fmla="val 82208"/>
              <a:gd name="adj3" fmla="val 16667"/>
            </a:avLst>
          </a:prstGeom>
          <a:solidFill>
            <a:srgbClr val="FFFFFF"/>
          </a:solidFill>
          <a:ln w="12699">
            <a:solidFill>
              <a:schemeClr val="tx1"/>
            </a:solidFill>
            <a:miter lim="800000"/>
            <a:headEnd type="none" w="sm" len="sm"/>
            <a:tailEnd type="none" w="sm" len="sm"/>
          </a:ln>
        </p:spPr>
        <p:txBody>
          <a:bodyPr lIns="92075" tIns="46038" rIns="92075" bIns="46038" anchor="ctr"/>
          <a:lstStyle/>
          <a:p>
            <a:pPr algn="ctr"/>
            <a:r>
              <a:rPr lang="en-US" sz="1400"/>
              <a:t>Dear Henry</a:t>
            </a:r>
          </a:p>
        </p:txBody>
      </p:sp>
      <p:grpSp>
        <p:nvGrpSpPr>
          <p:cNvPr id="11" name="Group 19"/>
          <p:cNvGrpSpPr>
            <a:grpSpLocks/>
          </p:cNvGrpSpPr>
          <p:nvPr/>
        </p:nvGrpSpPr>
        <p:grpSpPr bwMode="auto">
          <a:xfrm>
            <a:off x="6588125" y="2600325"/>
            <a:ext cx="1223963" cy="1409700"/>
            <a:chOff x="4059" y="1593"/>
            <a:chExt cx="771" cy="888"/>
          </a:xfrm>
        </p:grpSpPr>
        <p:sp>
          <p:nvSpPr>
            <p:cNvPr id="12" name="AutoShape 11"/>
            <p:cNvSpPr>
              <a:spLocks noChangeArrowheads="1"/>
            </p:cNvSpPr>
            <p:nvPr/>
          </p:nvSpPr>
          <p:spPr bwMode="auto">
            <a:xfrm>
              <a:off x="4059" y="1593"/>
              <a:ext cx="771" cy="385"/>
            </a:xfrm>
            <a:prstGeom prst="cloudCallout">
              <a:avLst>
                <a:gd name="adj1" fmla="val -16019"/>
                <a:gd name="adj2" fmla="val 85324"/>
              </a:avLst>
            </a:prstGeom>
            <a:solidFill>
              <a:srgbClr val="FFFFFF"/>
            </a:solidFill>
            <a:ln w="12699">
              <a:solidFill>
                <a:schemeClr val="tx1"/>
              </a:solidFill>
              <a:round/>
              <a:headEnd type="none" w="sm" len="sm"/>
              <a:tailEnd type="none" w="sm" len="sm"/>
            </a:ln>
          </p:spPr>
          <p:txBody>
            <a:bodyPr lIns="92075" tIns="46038" rIns="92075" bIns="46038" anchor="ctr"/>
            <a:lstStyle/>
            <a:p>
              <a:pPr algn="ctr"/>
              <a:r>
                <a:rPr lang="en-US" sz="1400"/>
                <a:t>Dear Henry</a:t>
              </a:r>
            </a:p>
          </p:txBody>
        </p:sp>
        <p:sp>
          <p:nvSpPr>
            <p:cNvPr id="13" name="Freeform 13"/>
            <p:cNvSpPr>
              <a:spLocks/>
            </p:cNvSpPr>
            <p:nvPr/>
          </p:nvSpPr>
          <p:spPr bwMode="auto">
            <a:xfrm>
              <a:off x="4452" y="2310"/>
              <a:ext cx="24" cy="72"/>
            </a:xfrm>
            <a:custGeom>
              <a:avLst/>
              <a:gdLst>
                <a:gd name="T0" fmla="*/ 0 w 24"/>
                <a:gd name="T1" fmla="*/ 72 h 72"/>
                <a:gd name="T2" fmla="*/ 24 w 24"/>
                <a:gd name="T3" fmla="*/ 0 h 72"/>
                <a:gd name="T4" fmla="*/ 0 60000 65536"/>
                <a:gd name="T5" fmla="*/ 0 60000 65536"/>
                <a:gd name="T6" fmla="*/ 0 w 24"/>
                <a:gd name="T7" fmla="*/ 0 h 72"/>
                <a:gd name="T8" fmla="*/ 24 w 24"/>
                <a:gd name="T9" fmla="*/ 72 h 72"/>
              </a:gdLst>
              <a:ahLst/>
              <a:cxnLst>
                <a:cxn ang="T4">
                  <a:pos x="T0" y="T1"/>
                </a:cxn>
                <a:cxn ang="T5">
                  <a:pos x="T2" y="T3"/>
                </a:cxn>
              </a:cxnLst>
              <a:rect l="T6" t="T7" r="T8" b="T9"/>
              <a:pathLst>
                <a:path w="24" h="72">
                  <a:moveTo>
                    <a:pt x="0" y="72"/>
                  </a:moveTo>
                  <a:cubicBezTo>
                    <a:pt x="4" y="41"/>
                    <a:pt x="2" y="22"/>
                    <a:pt x="24"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4" name="Freeform 14"/>
            <p:cNvSpPr>
              <a:spLocks/>
            </p:cNvSpPr>
            <p:nvPr/>
          </p:nvSpPr>
          <p:spPr bwMode="auto">
            <a:xfrm>
              <a:off x="4488" y="2340"/>
              <a:ext cx="45" cy="72"/>
            </a:xfrm>
            <a:custGeom>
              <a:avLst/>
              <a:gdLst>
                <a:gd name="T0" fmla="*/ 0 w 45"/>
                <a:gd name="T1" fmla="*/ 72 h 72"/>
                <a:gd name="T2" fmla="*/ 42 w 45"/>
                <a:gd name="T3" fmla="*/ 0 h 72"/>
                <a:gd name="T4" fmla="*/ 0 60000 65536"/>
                <a:gd name="T5" fmla="*/ 0 60000 65536"/>
                <a:gd name="T6" fmla="*/ 0 w 45"/>
                <a:gd name="T7" fmla="*/ 0 h 72"/>
                <a:gd name="T8" fmla="*/ 45 w 45"/>
                <a:gd name="T9" fmla="*/ 72 h 72"/>
              </a:gdLst>
              <a:ahLst/>
              <a:cxnLst>
                <a:cxn ang="T4">
                  <a:pos x="T0" y="T1"/>
                </a:cxn>
                <a:cxn ang="T5">
                  <a:pos x="T2" y="T3"/>
                </a:cxn>
              </a:cxnLst>
              <a:rect l="T6" t="T7" r="T8" b="T9"/>
              <a:pathLst>
                <a:path w="45" h="72">
                  <a:moveTo>
                    <a:pt x="0" y="72"/>
                  </a:moveTo>
                  <a:cubicBezTo>
                    <a:pt x="45" y="57"/>
                    <a:pt x="17" y="25"/>
                    <a:pt x="42"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5" name="Freeform 15"/>
            <p:cNvSpPr>
              <a:spLocks/>
            </p:cNvSpPr>
            <p:nvPr/>
          </p:nvSpPr>
          <p:spPr bwMode="auto">
            <a:xfrm>
              <a:off x="4377" y="2273"/>
              <a:ext cx="52" cy="91"/>
            </a:xfrm>
            <a:custGeom>
              <a:avLst/>
              <a:gdLst>
                <a:gd name="T0" fmla="*/ 0 w 52"/>
                <a:gd name="T1" fmla="*/ 91 h 91"/>
                <a:gd name="T2" fmla="*/ 52 w 52"/>
                <a:gd name="T3" fmla="*/ 0 h 91"/>
                <a:gd name="T4" fmla="*/ 0 60000 65536"/>
                <a:gd name="T5" fmla="*/ 0 60000 65536"/>
                <a:gd name="T6" fmla="*/ 0 w 52"/>
                <a:gd name="T7" fmla="*/ 0 h 91"/>
                <a:gd name="T8" fmla="*/ 52 w 52"/>
                <a:gd name="T9" fmla="*/ 91 h 91"/>
              </a:gdLst>
              <a:ahLst/>
              <a:cxnLst>
                <a:cxn ang="T4">
                  <a:pos x="T0" y="T1"/>
                </a:cxn>
                <a:cxn ang="T5">
                  <a:pos x="T2" y="T3"/>
                </a:cxn>
              </a:cxnLst>
              <a:rect l="T6" t="T7" r="T8" b="T9"/>
              <a:pathLst>
                <a:path w="52" h="91">
                  <a:moveTo>
                    <a:pt x="0" y="91"/>
                  </a:moveTo>
                  <a:cubicBezTo>
                    <a:pt x="22" y="53"/>
                    <a:pt x="45" y="15"/>
                    <a:pt x="52"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6" name="Freeform 16"/>
            <p:cNvSpPr>
              <a:spLocks/>
            </p:cNvSpPr>
            <p:nvPr/>
          </p:nvSpPr>
          <p:spPr bwMode="auto">
            <a:xfrm>
              <a:off x="4513" y="2409"/>
              <a:ext cx="45" cy="72"/>
            </a:xfrm>
            <a:custGeom>
              <a:avLst/>
              <a:gdLst>
                <a:gd name="T0" fmla="*/ 0 w 45"/>
                <a:gd name="T1" fmla="*/ 72 h 72"/>
                <a:gd name="T2" fmla="*/ 42 w 45"/>
                <a:gd name="T3" fmla="*/ 0 h 72"/>
                <a:gd name="T4" fmla="*/ 0 60000 65536"/>
                <a:gd name="T5" fmla="*/ 0 60000 65536"/>
                <a:gd name="T6" fmla="*/ 0 w 45"/>
                <a:gd name="T7" fmla="*/ 0 h 72"/>
                <a:gd name="T8" fmla="*/ 45 w 45"/>
                <a:gd name="T9" fmla="*/ 72 h 72"/>
              </a:gdLst>
              <a:ahLst/>
              <a:cxnLst>
                <a:cxn ang="T4">
                  <a:pos x="T0" y="T1"/>
                </a:cxn>
                <a:cxn ang="T5">
                  <a:pos x="T2" y="T3"/>
                </a:cxn>
              </a:cxnLst>
              <a:rect l="T6" t="T7" r="T8" b="T9"/>
              <a:pathLst>
                <a:path w="45" h="72">
                  <a:moveTo>
                    <a:pt x="0" y="72"/>
                  </a:moveTo>
                  <a:cubicBezTo>
                    <a:pt x="45" y="57"/>
                    <a:pt x="17" y="25"/>
                    <a:pt x="42"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7" name="Freeform 17"/>
            <p:cNvSpPr>
              <a:spLocks/>
            </p:cNvSpPr>
            <p:nvPr/>
          </p:nvSpPr>
          <p:spPr bwMode="auto">
            <a:xfrm>
              <a:off x="4536" y="2296"/>
              <a:ext cx="45" cy="72"/>
            </a:xfrm>
            <a:custGeom>
              <a:avLst/>
              <a:gdLst>
                <a:gd name="T0" fmla="*/ 0 w 45"/>
                <a:gd name="T1" fmla="*/ 72 h 72"/>
                <a:gd name="T2" fmla="*/ 42 w 45"/>
                <a:gd name="T3" fmla="*/ 0 h 72"/>
                <a:gd name="T4" fmla="*/ 0 60000 65536"/>
                <a:gd name="T5" fmla="*/ 0 60000 65536"/>
                <a:gd name="T6" fmla="*/ 0 w 45"/>
                <a:gd name="T7" fmla="*/ 0 h 72"/>
                <a:gd name="T8" fmla="*/ 45 w 45"/>
                <a:gd name="T9" fmla="*/ 72 h 72"/>
              </a:gdLst>
              <a:ahLst/>
              <a:cxnLst>
                <a:cxn ang="T4">
                  <a:pos x="T0" y="T1"/>
                </a:cxn>
                <a:cxn ang="T5">
                  <a:pos x="T2" y="T3"/>
                </a:cxn>
              </a:cxnLst>
              <a:rect l="T6" t="T7" r="T8" b="T9"/>
              <a:pathLst>
                <a:path w="45" h="72">
                  <a:moveTo>
                    <a:pt x="0" y="72"/>
                  </a:moveTo>
                  <a:cubicBezTo>
                    <a:pt x="45" y="57"/>
                    <a:pt x="17" y="25"/>
                    <a:pt x="42"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8" name="Freeform 18"/>
            <p:cNvSpPr>
              <a:spLocks/>
            </p:cNvSpPr>
            <p:nvPr/>
          </p:nvSpPr>
          <p:spPr bwMode="auto">
            <a:xfrm>
              <a:off x="4513" y="2273"/>
              <a:ext cx="24" cy="72"/>
            </a:xfrm>
            <a:custGeom>
              <a:avLst/>
              <a:gdLst>
                <a:gd name="T0" fmla="*/ 0 w 24"/>
                <a:gd name="T1" fmla="*/ 72 h 72"/>
                <a:gd name="T2" fmla="*/ 24 w 24"/>
                <a:gd name="T3" fmla="*/ 0 h 72"/>
                <a:gd name="T4" fmla="*/ 0 60000 65536"/>
                <a:gd name="T5" fmla="*/ 0 60000 65536"/>
                <a:gd name="T6" fmla="*/ 0 w 24"/>
                <a:gd name="T7" fmla="*/ 0 h 72"/>
                <a:gd name="T8" fmla="*/ 24 w 24"/>
                <a:gd name="T9" fmla="*/ 72 h 72"/>
              </a:gdLst>
              <a:ahLst/>
              <a:cxnLst>
                <a:cxn ang="T4">
                  <a:pos x="T0" y="T1"/>
                </a:cxn>
                <a:cxn ang="T5">
                  <a:pos x="T2" y="T3"/>
                </a:cxn>
              </a:cxnLst>
              <a:rect l="T6" t="T7" r="T8" b="T9"/>
              <a:pathLst>
                <a:path w="24" h="72">
                  <a:moveTo>
                    <a:pt x="0" y="72"/>
                  </a:moveTo>
                  <a:cubicBezTo>
                    <a:pt x="4" y="41"/>
                    <a:pt x="2" y="22"/>
                    <a:pt x="24" y="0"/>
                  </a:cubicBezTo>
                </a:path>
              </a:pathLst>
            </a:custGeom>
            <a:noFill/>
            <a:ln w="12699"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Tree>
    <p:extLst>
      <p:ext uri="{BB962C8B-B14F-4D97-AF65-F5344CB8AC3E}">
        <p14:creationId xmlns:p14="http://schemas.microsoft.com/office/powerpoint/2010/main" val="29246526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Origin: Wizard-of-Oz</a:t>
            </a:r>
            <a:endParaRPr lang="en-US" dirty="0"/>
          </a:p>
        </p:txBody>
      </p:sp>
      <p:sp>
        <p:nvSpPr>
          <p:cNvPr id="3" name="Content Placeholder 2"/>
          <p:cNvSpPr>
            <a:spLocks noGrp="1"/>
          </p:cNvSpPr>
          <p:nvPr>
            <p:ph idx="1"/>
          </p:nvPr>
        </p:nvSpPr>
        <p:spPr/>
        <p:txBody>
          <a:bodyPr/>
          <a:lstStyle/>
          <a:p>
            <a:r>
              <a:rPr lang="en-US" dirty="0" smtClean="0"/>
              <a:t>The Wizard of Oz: book and movie</a:t>
            </a:r>
          </a:p>
          <a:p>
            <a:r>
              <a:rPr lang="en-US" dirty="0" smtClean="0"/>
              <a:t>clip</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678607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Wizard of Oz: The Point</a:t>
            </a:r>
            <a:endParaRPr lang="en-US" dirty="0"/>
          </a:p>
        </p:txBody>
      </p:sp>
      <p:sp>
        <p:nvSpPr>
          <p:cNvPr id="3" name="Content Placeholder 2"/>
          <p:cNvSpPr>
            <a:spLocks noGrp="1"/>
          </p:cNvSpPr>
          <p:nvPr>
            <p:ph idx="1"/>
          </p:nvPr>
        </p:nvSpPr>
        <p:spPr/>
        <p:txBody>
          <a:bodyPr/>
          <a:lstStyle/>
          <a:p>
            <a:r>
              <a:rPr lang="en-US" dirty="0"/>
              <a:t>Up until the point the wizard is discovered, the thoughts, feelings, and actions of Dorothy and the others were all genuine</a:t>
            </a:r>
          </a:p>
          <a:p>
            <a:r>
              <a:rPr lang="en-US" dirty="0"/>
              <a:t>They were genuinely experiencing what it would be like to talk to a powerful and terrible wizard</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14311267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6" name="TextBox 5"/>
          <p:cNvSpPr txBox="1"/>
          <p:nvPr/>
        </p:nvSpPr>
        <p:spPr>
          <a:xfrm>
            <a:off x="333482" y="211015"/>
            <a:ext cx="2624871" cy="369332"/>
          </a:xfrm>
          <a:prstGeom prst="rect">
            <a:avLst/>
          </a:prstGeom>
          <a:noFill/>
        </p:spPr>
        <p:txBody>
          <a:bodyPr wrap="square" rtlCol="0">
            <a:spAutoFit/>
          </a:bodyPr>
          <a:lstStyle/>
          <a:p>
            <a:r>
              <a:rPr lang="en-US" dirty="0" smtClean="0">
                <a:solidFill>
                  <a:srgbClr val="FFFFFF"/>
                </a:solidFill>
              </a:rPr>
              <a:t>Cool video prototype</a:t>
            </a:r>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821766" y="781757"/>
            <a:ext cx="12135850" cy="5151728"/>
          </a:xfrm>
          <a:prstGeom prst="rect">
            <a:avLst/>
          </a:prstGeom>
        </p:spPr>
      </p:pic>
    </p:spTree>
    <p:extLst>
      <p:ext uri="{BB962C8B-B14F-4D97-AF65-F5344CB8AC3E}">
        <p14:creationId xmlns:p14="http://schemas.microsoft.com/office/powerpoint/2010/main" val="16325910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Wizard of Oz: Anti-Gravity Bar</a:t>
            </a:r>
            <a:endParaRPr lang="en-US" dirty="0"/>
          </a:p>
        </p:txBody>
      </p:sp>
      <p:sp>
        <p:nvSpPr>
          <p:cNvPr id="3" name="Content Placeholder 2"/>
          <p:cNvSpPr>
            <a:spLocks noGrp="1"/>
          </p:cNvSpPr>
          <p:nvPr>
            <p:ph idx="1"/>
          </p:nvPr>
        </p:nvSpPr>
        <p:spPr/>
        <p:txBody>
          <a:bodyPr/>
          <a:lstStyle/>
          <a:p>
            <a:pPr marL="0" lvl="1"/>
            <a:r>
              <a:rPr lang="en-US" dirty="0"/>
              <a:t>http://www.youtube.com/watch?v=DL9cAcQ-</a:t>
            </a:r>
            <a:r>
              <a:rPr lang="en-US" dirty="0" smtClean="0"/>
              <a:t>gKQd</a:t>
            </a:r>
            <a:endParaRPr lang="en-US" dirty="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12878384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Prototyping Functionality: Video Prototyping</a:t>
            </a:r>
            <a:endParaRPr lang="en-US" dirty="0"/>
          </a:p>
        </p:txBody>
      </p:sp>
      <p:sp>
        <p:nvSpPr>
          <p:cNvPr id="3" name="Content Placeholder 2"/>
          <p:cNvSpPr>
            <a:spLocks noGrp="1"/>
          </p:cNvSpPr>
          <p:nvPr>
            <p:ph idx="1"/>
          </p:nvPr>
        </p:nvSpPr>
        <p:spPr/>
        <p:txBody>
          <a:bodyPr>
            <a:normAutofit lnSpcReduction="10000"/>
          </a:bodyPr>
          <a:lstStyle/>
          <a:p>
            <a:r>
              <a:rPr lang="en-US" dirty="0" smtClean="0"/>
              <a:t>Video prototyping allows you to prototype functionality without needing to be physically present.</a:t>
            </a:r>
          </a:p>
          <a:p>
            <a:r>
              <a:rPr lang="en-US" dirty="0" smtClean="0"/>
              <a:t>Paper prototypes and wizard-of-</a:t>
            </a:r>
            <a:r>
              <a:rPr lang="en-US" dirty="0" err="1" smtClean="0"/>
              <a:t>oz</a:t>
            </a:r>
            <a:r>
              <a:rPr lang="en-US" dirty="0" smtClean="0"/>
              <a:t> require you to be around to simulate functionality.</a:t>
            </a:r>
          </a:p>
          <a:p>
            <a:r>
              <a:rPr lang="en-US" dirty="0" smtClean="0"/>
              <a:t>A video prototype frees you from that, but constrains you to a limited scenario.</a:t>
            </a:r>
          </a:p>
          <a:p>
            <a:r>
              <a:rPr lang="en-US" dirty="0" smtClean="0"/>
              <a:t>You can also simulate this through a stitched together set of images (slow-</a:t>
            </a:r>
            <a:r>
              <a:rPr lang="en-US" dirty="0" err="1" smtClean="0"/>
              <a:t>mation</a:t>
            </a:r>
            <a:r>
              <a:rPr lang="en-US" dirty="0" smtClean="0"/>
              <a: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1245691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a:t>
            </a:r>
            <a:r>
              <a:rPr lang="en-US" dirty="0" err="1" smtClean="0"/>
              <a:t>paper+video</a:t>
            </a:r>
            <a:r>
              <a:rPr lang="en-US" dirty="0" smtClean="0"/>
              <a:t> prototype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40849070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Centric Interaction</a:t>
            </a:r>
            <a:endParaRPr lang="en-US" dirty="0"/>
          </a:p>
        </p:txBody>
      </p:sp>
      <p:sp>
        <p:nvSpPr>
          <p:cNvPr id="3" name="Content Placeholder 2"/>
          <p:cNvSpPr>
            <a:spLocks noGrp="1"/>
          </p:cNvSpPr>
          <p:nvPr>
            <p:ph idx="1"/>
          </p:nvPr>
        </p:nvSpPr>
        <p:spPr/>
        <p:txBody>
          <a:bodyPr/>
          <a:lstStyle/>
          <a:p>
            <a:r>
              <a:rPr lang="en-US" dirty="0" smtClean="0"/>
              <a:t>New design concept. Realized as a medium-fidelity prototype, and captured as a video prototype.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506088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vs. Horizontal Prototypes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grpSp>
        <p:nvGrpSpPr>
          <p:cNvPr id="5" name="Group 32"/>
          <p:cNvGrpSpPr>
            <a:grpSpLocks/>
          </p:cNvGrpSpPr>
          <p:nvPr/>
        </p:nvGrpSpPr>
        <p:grpSpPr bwMode="auto">
          <a:xfrm>
            <a:off x="990600" y="1981200"/>
            <a:ext cx="7315200" cy="3830638"/>
            <a:chOff x="657" y="3203"/>
            <a:chExt cx="3176" cy="1117"/>
          </a:xfrm>
        </p:grpSpPr>
        <p:sp>
          <p:nvSpPr>
            <p:cNvPr id="6" name="Rectangle 23"/>
            <p:cNvSpPr>
              <a:spLocks noChangeArrowheads="1"/>
            </p:cNvSpPr>
            <p:nvPr/>
          </p:nvSpPr>
          <p:spPr bwMode="auto">
            <a:xfrm>
              <a:off x="1542" y="3203"/>
              <a:ext cx="2290" cy="1117"/>
            </a:xfrm>
            <a:prstGeom prst="rect">
              <a:avLst/>
            </a:prstGeom>
            <a:solidFill>
              <a:srgbClr val="FFFFFF"/>
            </a:solidFill>
            <a:ln w="12699">
              <a:solidFill>
                <a:schemeClr val="tx1"/>
              </a:solidFill>
              <a:miter lim="800000"/>
              <a:headEnd type="none" w="sm" len="sm"/>
              <a:tailEnd type="none" w="sm" len="sm"/>
            </a:ln>
          </p:spPr>
          <p:txBody>
            <a:bodyPr wrap="none" lIns="92075" tIns="46038" rIns="92075" bIns="46038" anchor="ctr">
              <a:spAutoFit/>
            </a:bodyPr>
            <a:lstStyle/>
            <a:p>
              <a:endParaRPr lang="en-US"/>
            </a:p>
          </p:txBody>
        </p:sp>
        <p:sp>
          <p:nvSpPr>
            <p:cNvPr id="7" name="Rectangle 11"/>
            <p:cNvSpPr>
              <a:spLocks noChangeArrowheads="1"/>
            </p:cNvSpPr>
            <p:nvPr/>
          </p:nvSpPr>
          <p:spPr bwMode="auto">
            <a:xfrm>
              <a:off x="657" y="4065"/>
              <a:ext cx="74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chemeClr val="bg1"/>
                  </a:solidFill>
                </a:rPr>
                <a:t>Vertical prototype</a:t>
              </a:r>
            </a:p>
            <a:p>
              <a:r>
                <a:rPr lang="en-US" dirty="0">
                  <a:solidFill>
                    <a:schemeClr val="bg1"/>
                  </a:solidFill>
                </a:rPr>
                <a:t>(e.g., </a:t>
              </a:r>
              <a:r>
                <a:rPr lang="en-US" dirty="0" err="1">
                  <a:solidFill>
                    <a:schemeClr val="bg1"/>
                  </a:solidFill>
                </a:rPr>
                <a:t>photoshop</a:t>
              </a:r>
              <a:endParaRPr lang="en-US" dirty="0">
                <a:solidFill>
                  <a:schemeClr val="bg1"/>
                </a:solidFill>
              </a:endParaRPr>
            </a:p>
            <a:p>
              <a:r>
                <a:rPr lang="en-US" dirty="0">
                  <a:solidFill>
                    <a:schemeClr val="bg1"/>
                  </a:solidFill>
                </a:rPr>
                <a:t>mock up)</a:t>
              </a:r>
            </a:p>
          </p:txBody>
        </p:sp>
        <p:sp>
          <p:nvSpPr>
            <p:cNvPr id="8" name="Rectangle 19"/>
            <p:cNvSpPr>
              <a:spLocks noChangeArrowheads="1"/>
            </p:cNvSpPr>
            <p:nvPr/>
          </p:nvSpPr>
          <p:spPr bwMode="auto">
            <a:xfrm>
              <a:off x="2404" y="3634"/>
              <a:ext cx="5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Scenario</a:t>
              </a:r>
              <a:endParaRPr lang="en-US"/>
            </a:p>
          </p:txBody>
        </p:sp>
        <p:sp>
          <p:nvSpPr>
            <p:cNvPr id="9" name="Rectangle 24"/>
            <p:cNvSpPr>
              <a:spLocks noChangeArrowheads="1"/>
            </p:cNvSpPr>
            <p:nvPr/>
          </p:nvSpPr>
          <p:spPr bwMode="auto">
            <a:xfrm>
              <a:off x="1542" y="3203"/>
              <a:ext cx="2291" cy="340"/>
            </a:xfrm>
            <a:prstGeom prst="rect">
              <a:avLst/>
            </a:prstGeom>
            <a:solidFill>
              <a:srgbClr val="FF3300">
                <a:alpha val="70195"/>
              </a:srgbClr>
            </a:solidFill>
            <a:ln w="12699">
              <a:solidFill>
                <a:schemeClr val="tx1"/>
              </a:solidFill>
              <a:miter lim="800000"/>
              <a:headEnd type="none" w="sm" len="sm"/>
              <a:tailEnd type="none" w="sm" len="sm"/>
            </a:ln>
          </p:spPr>
          <p:txBody>
            <a:bodyPr wrap="none" lIns="92075" tIns="46038" rIns="92075" bIns="46038" anchor="ctr">
              <a:spAutoFit/>
            </a:bodyPr>
            <a:lstStyle/>
            <a:p>
              <a:endParaRPr lang="en-US"/>
            </a:p>
          </p:txBody>
        </p:sp>
        <p:sp>
          <p:nvSpPr>
            <p:cNvPr id="10" name="Rectangle 12"/>
            <p:cNvSpPr>
              <a:spLocks noChangeArrowheads="1"/>
            </p:cNvSpPr>
            <p:nvPr/>
          </p:nvSpPr>
          <p:spPr bwMode="auto">
            <a:xfrm>
              <a:off x="2472" y="3271"/>
              <a:ext cx="99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Horizontal prototype</a:t>
              </a:r>
            </a:p>
            <a:p>
              <a:r>
                <a:rPr lang="en-US">
                  <a:solidFill>
                    <a:srgbClr val="000000"/>
                  </a:solidFill>
                </a:rPr>
                <a:t>(e.g., paper prototype)</a:t>
              </a:r>
              <a:endParaRPr lang="en-US"/>
            </a:p>
          </p:txBody>
        </p:sp>
        <p:sp>
          <p:nvSpPr>
            <p:cNvPr id="11" name="Rectangle 27"/>
            <p:cNvSpPr>
              <a:spLocks noChangeArrowheads="1"/>
            </p:cNvSpPr>
            <p:nvPr/>
          </p:nvSpPr>
          <p:spPr bwMode="auto">
            <a:xfrm>
              <a:off x="1882" y="3203"/>
              <a:ext cx="318" cy="1117"/>
            </a:xfrm>
            <a:prstGeom prst="rect">
              <a:avLst/>
            </a:prstGeom>
            <a:solidFill>
              <a:srgbClr val="3399FF">
                <a:alpha val="49019"/>
              </a:srgbClr>
            </a:solidFill>
            <a:ln w="12699">
              <a:solidFill>
                <a:schemeClr val="tx1"/>
              </a:solidFill>
              <a:miter lim="800000"/>
              <a:headEnd type="none" w="sm" len="sm"/>
              <a:tailEnd type="none" w="sm" len="sm"/>
            </a:ln>
          </p:spPr>
          <p:txBody>
            <a:bodyPr wrap="none" lIns="92075" tIns="46038" rIns="92075" bIns="46038" anchor="ctr">
              <a:spAutoFit/>
            </a:bodyPr>
            <a:lstStyle/>
            <a:p>
              <a:endParaRPr lang="en-US"/>
            </a:p>
          </p:txBody>
        </p:sp>
        <p:sp>
          <p:nvSpPr>
            <p:cNvPr id="12" name="Rectangle 28"/>
            <p:cNvSpPr>
              <a:spLocks noChangeArrowheads="1"/>
            </p:cNvSpPr>
            <p:nvPr/>
          </p:nvSpPr>
          <p:spPr bwMode="auto">
            <a:xfrm>
              <a:off x="1882" y="3203"/>
              <a:ext cx="318" cy="34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3" name="Line 29"/>
            <p:cNvSpPr>
              <a:spLocks noChangeShapeType="1"/>
            </p:cNvSpPr>
            <p:nvPr/>
          </p:nvSpPr>
          <p:spPr bwMode="auto">
            <a:xfrm flipH="1" flipV="1">
              <a:off x="2086" y="3453"/>
              <a:ext cx="272" cy="226"/>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p>
          </p:txBody>
        </p:sp>
        <p:sp>
          <p:nvSpPr>
            <p:cNvPr id="14" name="Rectangle 30"/>
            <p:cNvSpPr>
              <a:spLocks noChangeArrowheads="1"/>
            </p:cNvSpPr>
            <p:nvPr/>
          </p:nvSpPr>
          <p:spPr bwMode="auto">
            <a:xfrm>
              <a:off x="3243" y="3974"/>
              <a:ext cx="55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solidFill>
                    <a:srgbClr val="000000"/>
                  </a:solidFill>
                </a:rPr>
                <a:t>Full </a:t>
              </a:r>
              <a:br>
                <a:rPr lang="en-US">
                  <a:solidFill>
                    <a:srgbClr val="000000"/>
                  </a:solidFill>
                </a:rPr>
              </a:br>
              <a:r>
                <a:rPr lang="en-US">
                  <a:solidFill>
                    <a:srgbClr val="000000"/>
                  </a:solidFill>
                </a:rPr>
                <a:t>interface</a:t>
              </a:r>
              <a:endParaRPr lang="en-US"/>
            </a:p>
          </p:txBody>
        </p:sp>
        <p:sp>
          <p:nvSpPr>
            <p:cNvPr id="15" name="Line 31"/>
            <p:cNvSpPr>
              <a:spLocks noChangeShapeType="1"/>
            </p:cNvSpPr>
            <p:nvPr/>
          </p:nvSpPr>
          <p:spPr bwMode="auto">
            <a:xfrm flipV="1">
              <a:off x="1431" y="3861"/>
              <a:ext cx="655" cy="28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square" lIns="92075" tIns="46038" rIns="92075" bIns="46038" anchor="ctr">
              <a:spAutoFit/>
            </a:bodyPr>
            <a:lstStyle/>
            <a:p>
              <a:endParaRPr lang="en-US"/>
            </a:p>
          </p:txBody>
        </p:sp>
      </p:grpSp>
    </p:spTree>
    <p:extLst>
      <p:ext uri="{BB962C8B-B14F-4D97-AF65-F5344CB8AC3E}">
        <p14:creationId xmlns:p14="http://schemas.microsoft.com/office/powerpoint/2010/main" val="19344283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Fat-Thumb</a:t>
            </a:r>
            <a:endParaRPr lang="en-US" dirty="0"/>
          </a:p>
        </p:txBody>
      </p:sp>
      <p:sp>
        <p:nvSpPr>
          <p:cNvPr id="3" name="Content Placeholder 2"/>
          <p:cNvSpPr>
            <a:spLocks noGrp="1"/>
          </p:cNvSpPr>
          <p:nvPr>
            <p:ph idx="1"/>
          </p:nvPr>
        </p:nvSpPr>
        <p:spPr/>
        <p:txBody>
          <a:bodyPr/>
          <a:lstStyle/>
          <a:p>
            <a:r>
              <a:rPr lang="en-US" dirty="0" smtClean="0"/>
              <a:t>High fidelity prototype, but very much </a:t>
            </a:r>
            <a:r>
              <a:rPr lang="en-US" smtClean="0"/>
              <a:t>a vertical one</a:t>
            </a:r>
            <a:endParaRPr lang="en-US" dirty="0" smtClean="0"/>
          </a:p>
          <a:p>
            <a:r>
              <a:rPr lang="en-US" dirty="0" smtClean="0"/>
              <a:t>Fat-Thumb video example w/ maps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34607081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specific narrow scenarios</a:t>
            </a:r>
            <a:endParaRPr lang="en-US" dirty="0"/>
          </a:p>
        </p:txBody>
      </p:sp>
      <p:sp>
        <p:nvSpPr>
          <p:cNvPr id="3" name="Content Placeholder 2"/>
          <p:cNvSpPr>
            <a:spLocks noGrp="1"/>
          </p:cNvSpPr>
          <p:nvPr>
            <p:ph idx="1"/>
          </p:nvPr>
        </p:nvSpPr>
        <p:spPr/>
        <p:txBody>
          <a:bodyPr/>
          <a:lstStyle/>
          <a:p>
            <a:r>
              <a:rPr lang="en-US" dirty="0" err="1" smtClean="0"/>
              <a:t>VideoDraw</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4679031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Yet Another Specific Narrow Scenario</a:t>
            </a:r>
            <a:endParaRPr lang="en-US" dirty="0"/>
          </a:p>
        </p:txBody>
      </p:sp>
      <p:sp>
        <p:nvSpPr>
          <p:cNvPr id="3" name="Content Placeholder 2"/>
          <p:cNvSpPr>
            <a:spLocks noGrp="1"/>
          </p:cNvSpPr>
          <p:nvPr>
            <p:ph idx="1"/>
          </p:nvPr>
        </p:nvSpPr>
        <p:spPr/>
        <p:txBody>
          <a:bodyPr/>
          <a:lstStyle/>
          <a:p>
            <a:r>
              <a:rPr lang="en-US" dirty="0" err="1" smtClean="0"/>
              <a:t>ClearBoard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906625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Tutorial: storyboards and paper prototypes</a:t>
            </a:r>
          </a:p>
          <a:p>
            <a:r>
              <a:rPr lang="en-US" dirty="0" smtClean="0"/>
              <a:t>Monday tutorial students: please go to another tutorial section (preferably with your team)</a:t>
            </a:r>
          </a:p>
          <a:p>
            <a:endParaRPr lang="en-US" dirty="0" smtClean="0"/>
          </a:p>
          <a:p>
            <a:r>
              <a:rPr lang="en-US" dirty="0" smtClean="0"/>
              <a:t>Wednesday: Midterm</a:t>
            </a:r>
          </a:p>
          <a:p>
            <a:endParaRPr lang="en-US" dirty="0" smtClean="0"/>
          </a:p>
          <a:p>
            <a:r>
              <a:rPr lang="en-US" dirty="0" smtClean="0"/>
              <a:t>Friday: Guest lecture (SMART UX team)</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Tree>
    <p:extLst>
      <p:ext uri="{BB962C8B-B14F-4D97-AF65-F5344CB8AC3E}">
        <p14:creationId xmlns:p14="http://schemas.microsoft.com/office/powerpoint/2010/main" val="25627280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 Wednesday, 10am</a:t>
            </a:r>
            <a:endParaRPr lang="en-US" dirty="0"/>
          </a:p>
        </p:txBody>
      </p:sp>
      <p:sp>
        <p:nvSpPr>
          <p:cNvPr id="3" name="Content Placeholder 2"/>
          <p:cNvSpPr>
            <a:spLocks noGrp="1"/>
          </p:cNvSpPr>
          <p:nvPr>
            <p:ph idx="1"/>
          </p:nvPr>
        </p:nvSpPr>
        <p:spPr>
          <a:xfrm>
            <a:off x="457200" y="1600200"/>
            <a:ext cx="8229600" cy="5121275"/>
          </a:xfrm>
        </p:spPr>
        <p:txBody>
          <a:bodyPr>
            <a:normAutofit lnSpcReduction="10000"/>
          </a:bodyPr>
          <a:lstStyle/>
          <a:p>
            <a:r>
              <a:rPr lang="en-US" b="1" dirty="0" smtClean="0"/>
              <a:t>Coverage</a:t>
            </a:r>
            <a:r>
              <a:rPr lang="en-US" dirty="0" smtClean="0"/>
              <a:t>: </a:t>
            </a:r>
            <a:r>
              <a:rPr lang="en-US" dirty="0" smtClean="0">
                <a:solidFill>
                  <a:srgbClr val="BFBFBF"/>
                </a:solidFill>
              </a:rPr>
              <a:t>everything up to the end of today</a:t>
            </a:r>
          </a:p>
          <a:p>
            <a:r>
              <a:rPr lang="en-US" b="1" dirty="0" smtClean="0"/>
              <a:t>Focus</a:t>
            </a:r>
            <a:r>
              <a:rPr lang="en-US" dirty="0" smtClean="0"/>
              <a:t>: </a:t>
            </a:r>
            <a:r>
              <a:rPr lang="en-US" dirty="0" smtClean="0">
                <a:solidFill>
                  <a:schemeClr val="bg1">
                    <a:lumMod val="75000"/>
                  </a:schemeClr>
                </a:solidFill>
              </a:rPr>
              <a:t>I am mainly interested that you understand the concepts, and can apply them in a logical way. I am not concerned that you memorize everything, but you should be able to </a:t>
            </a:r>
            <a:r>
              <a:rPr lang="en-US" u="sng" dirty="0" smtClean="0">
                <a:solidFill>
                  <a:schemeClr val="bg1">
                    <a:lumMod val="75000"/>
                  </a:schemeClr>
                </a:solidFill>
              </a:rPr>
              <a:t>explain</a:t>
            </a:r>
            <a:r>
              <a:rPr lang="en-US" dirty="0" smtClean="0">
                <a:solidFill>
                  <a:schemeClr val="bg1">
                    <a:lumMod val="75000"/>
                  </a:schemeClr>
                </a:solidFill>
              </a:rPr>
              <a:t> the main concepts.</a:t>
            </a:r>
          </a:p>
          <a:p>
            <a:r>
              <a:rPr lang="en-US" b="1" dirty="0" smtClean="0"/>
              <a:t>How to study</a:t>
            </a:r>
            <a:r>
              <a:rPr lang="en-US" dirty="0" smtClean="0"/>
              <a:t>: </a:t>
            </a:r>
            <a:r>
              <a:rPr lang="en-US" dirty="0" smtClean="0">
                <a:solidFill>
                  <a:srgbClr val="BFBFBF"/>
                </a:solidFill>
              </a:rPr>
              <a:t>re-read notes from lecture, the reading that I assigned you, as well as your assignments.</a:t>
            </a:r>
          </a:p>
          <a:p>
            <a:r>
              <a:rPr lang="en-US" b="1" dirty="0" smtClean="0">
                <a:solidFill>
                  <a:schemeClr val="bg1"/>
                </a:solidFill>
              </a:rPr>
              <a:t>Exam</a:t>
            </a:r>
            <a:r>
              <a:rPr lang="en-US" dirty="0" smtClean="0">
                <a:solidFill>
                  <a:srgbClr val="BFBFBF"/>
                </a:solidFill>
              </a:rPr>
              <a:t>: Closed book. Arrive early. Be concise.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3482038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Prototyping 2</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Nicolai Marquardt,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vs. Prototype</a:t>
            </a:r>
            <a:endParaRPr lang="en-US" dirty="0"/>
          </a:p>
        </p:txBody>
      </p:sp>
      <p:sp>
        <p:nvSpPr>
          <p:cNvPr id="3" name="Content Placeholder 2"/>
          <p:cNvSpPr>
            <a:spLocks noGrp="1"/>
          </p:cNvSpPr>
          <p:nvPr>
            <p:ph idx="1"/>
          </p:nvPr>
        </p:nvSpPr>
        <p:spPr/>
        <p:txBody>
          <a:bodyPr/>
          <a:lstStyle/>
          <a:p>
            <a:r>
              <a:rPr lang="en-US" dirty="0" smtClean="0"/>
              <a:t>Difference is a contrast in purpose (always), and sometimes in form.</a:t>
            </a:r>
          </a:p>
          <a:p>
            <a:endParaRPr lang="en-US" dirty="0"/>
          </a:p>
          <a:p>
            <a:r>
              <a:rPr lang="en-US" dirty="0" smtClean="0"/>
              <a:t>But, it’s a continuum.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
        <p:nvSpPr>
          <p:cNvPr id="5" name="Right Arrow 4"/>
          <p:cNvSpPr/>
          <p:nvPr/>
        </p:nvSpPr>
        <p:spPr>
          <a:xfrm>
            <a:off x="457200" y="5080541"/>
            <a:ext cx="8229600" cy="744562"/>
          </a:xfrm>
          <a:prstGeom prst="rightArrow">
            <a:avLst/>
          </a:prstGeom>
          <a:gradFill>
            <a:gsLst>
              <a:gs pos="56000">
                <a:schemeClr val="tx2"/>
              </a:gs>
              <a:gs pos="100000">
                <a:schemeClr val="accent1">
                  <a:tint val="50000"/>
                  <a:shade val="100000"/>
                  <a:satMod val="350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11"/>
          <p:cNvSpPr>
            <a:spLocks noChangeArrowheads="1"/>
          </p:cNvSpPr>
          <p:nvPr/>
        </p:nvSpPr>
        <p:spPr bwMode="auto">
          <a:xfrm>
            <a:off x="483912" y="5231864"/>
            <a:ext cx="790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FFFF"/>
                </a:solidFill>
              </a:rPr>
              <a:t>sketch</a:t>
            </a:r>
          </a:p>
        </p:txBody>
      </p:sp>
      <p:sp>
        <p:nvSpPr>
          <p:cNvPr id="7" name="Rectangle 12"/>
          <p:cNvSpPr>
            <a:spLocks noChangeArrowheads="1"/>
          </p:cNvSpPr>
          <p:nvPr/>
        </p:nvSpPr>
        <p:spPr bwMode="auto">
          <a:xfrm>
            <a:off x="7269944" y="5236541"/>
            <a:ext cx="1416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prototype</a:t>
            </a:r>
          </a:p>
        </p:txBody>
      </p:sp>
    </p:spTree>
    <p:extLst>
      <p:ext uri="{BB962C8B-B14F-4D97-AF65-F5344CB8AC3E}">
        <p14:creationId xmlns:p14="http://schemas.microsoft.com/office/powerpoint/2010/main" val="16099002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Sketches to Prototypes</a:t>
            </a:r>
            <a:endParaRPr lang="en-US" dirty="0"/>
          </a:p>
        </p:txBody>
      </p:sp>
      <p:sp>
        <p:nvSpPr>
          <p:cNvPr id="3" name="Content Placeholder 2"/>
          <p:cNvSpPr>
            <a:spLocks noGrp="1"/>
          </p:cNvSpPr>
          <p:nvPr>
            <p:ph idx="1"/>
          </p:nvPr>
        </p:nvSpPr>
        <p:spPr>
          <a:xfrm>
            <a:off x="457200" y="1600200"/>
            <a:ext cx="2550046" cy="4525963"/>
          </a:xfrm>
        </p:spPr>
        <p:txBody>
          <a:bodyPr>
            <a:normAutofit/>
          </a:bodyPr>
          <a:lstStyle/>
          <a:p>
            <a:r>
              <a:rPr lang="en-US" b="1" dirty="0"/>
              <a:t>Sketches</a:t>
            </a:r>
            <a:r>
              <a:rPr lang="en-US" dirty="0"/>
              <a:t>: </a:t>
            </a:r>
            <a:r>
              <a:rPr lang="en-US" dirty="0">
                <a:solidFill>
                  <a:schemeClr val="bg1">
                    <a:lumMod val="75000"/>
                  </a:schemeClr>
                </a:solidFill>
              </a:rPr>
              <a:t>early ideation stages of design</a:t>
            </a:r>
          </a:p>
          <a:p>
            <a:r>
              <a:rPr lang="en-US" b="1" dirty="0"/>
              <a:t>Prototypes</a:t>
            </a:r>
            <a:r>
              <a:rPr lang="en-US" dirty="0"/>
              <a:t>: </a:t>
            </a:r>
            <a:r>
              <a:rPr lang="en-US" dirty="0">
                <a:solidFill>
                  <a:srgbClr val="BFBFBF"/>
                </a:solidFill>
              </a:rPr>
              <a:t>capturing /detailing the actual design</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1600200"/>
            <a:ext cx="556101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6" name="TextBox 5"/>
          <p:cNvSpPr txBox="1"/>
          <p:nvPr/>
        </p:nvSpPr>
        <p:spPr>
          <a:xfrm>
            <a:off x="3552825" y="5513388"/>
            <a:ext cx="5133975" cy="215900"/>
          </a:xfrm>
          <a:prstGeom prst="rect">
            <a:avLst/>
          </a:prstGeom>
          <a:noFill/>
        </p:spPr>
        <p:txBody>
          <a:bodyPr wrap="none">
            <a:spAutoFit/>
          </a:bodyPr>
          <a:lstStyle>
            <a:lvl1pPr eaLnBrk="0" hangingPunct="0">
              <a:defRPr sz="2400" b="1">
                <a:solidFill>
                  <a:schemeClr val="tx1"/>
                </a:solidFill>
                <a:latin typeface="Comic Sans MS" charset="0"/>
                <a:ea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800">
                <a:solidFill>
                  <a:srgbClr val="606060"/>
                </a:solidFill>
                <a:latin typeface="Verdana" charset="0"/>
              </a:rPr>
              <a:t>Image from Bill Buxton</a:t>
            </a:r>
            <a:r>
              <a:rPr lang="ja-JP" altLang="en-US" sz="800">
                <a:solidFill>
                  <a:srgbClr val="606060"/>
                </a:solidFill>
                <a:latin typeface="Verdana" charset="0"/>
              </a:rPr>
              <a:t>’</a:t>
            </a:r>
            <a:r>
              <a:rPr lang="en-US" sz="800">
                <a:solidFill>
                  <a:srgbClr val="606060"/>
                </a:solidFill>
                <a:latin typeface="Verdana" charset="0"/>
              </a:rPr>
              <a:t>s Book Sketching User Experiences (2007) Morgan Kaufmann</a:t>
            </a:r>
          </a:p>
        </p:txBody>
      </p:sp>
    </p:spTree>
    <p:extLst>
      <p:ext uri="{BB962C8B-B14F-4D97-AF65-F5344CB8AC3E}">
        <p14:creationId xmlns:p14="http://schemas.microsoft.com/office/powerpoint/2010/main" val="3453249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079" y="5012900"/>
            <a:ext cx="23558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nvGrpSpPr>
          <p:cNvPr id="19459" name="Group 7"/>
          <p:cNvGrpSpPr>
            <a:grpSpLocks/>
          </p:cNvGrpSpPr>
          <p:nvPr/>
        </p:nvGrpSpPr>
        <p:grpSpPr bwMode="auto">
          <a:xfrm>
            <a:off x="2071688" y="4929188"/>
            <a:ext cx="1643062" cy="1643062"/>
            <a:chOff x="5091289" y="1794933"/>
            <a:chExt cx="3422095" cy="3206045"/>
          </a:xfrm>
        </p:grpSpPr>
        <p:grpSp>
          <p:nvGrpSpPr>
            <p:cNvPr id="19462" name="Group 23"/>
            <p:cNvGrpSpPr>
              <a:grpSpLocks/>
            </p:cNvGrpSpPr>
            <p:nvPr/>
          </p:nvGrpSpPr>
          <p:grpSpPr bwMode="auto">
            <a:xfrm>
              <a:off x="5091289" y="1794933"/>
              <a:ext cx="3422095" cy="3206045"/>
              <a:chOff x="5091289" y="1794933"/>
              <a:chExt cx="3422095" cy="3206045"/>
            </a:xfrm>
          </p:grpSpPr>
          <p:sp>
            <p:nvSpPr>
              <p:cNvPr id="19472" name="Freeform 18"/>
              <p:cNvSpPr>
                <a:spLocks noChangeArrowheads="1"/>
              </p:cNvSpPr>
              <p:nvPr/>
            </p:nvSpPr>
            <p:spPr bwMode="auto">
              <a:xfrm>
                <a:off x="5091289" y="1794933"/>
                <a:ext cx="3422095" cy="3206045"/>
              </a:xfrm>
              <a:custGeom>
                <a:avLst/>
                <a:gdLst>
                  <a:gd name="T0" fmla="*/ 237067 w 3422095"/>
                  <a:gd name="T1" fmla="*/ 406400 h 3206045"/>
                  <a:gd name="T2" fmla="*/ 191911 w 3422095"/>
                  <a:gd name="T3" fmla="*/ 1241778 h 3206045"/>
                  <a:gd name="T4" fmla="*/ 158044 w 3422095"/>
                  <a:gd name="T5" fmla="*/ 1411111 h 3206045"/>
                  <a:gd name="T6" fmla="*/ 135467 w 3422095"/>
                  <a:gd name="T7" fmla="*/ 1614311 h 3206045"/>
                  <a:gd name="T8" fmla="*/ 112889 w 3422095"/>
                  <a:gd name="T9" fmla="*/ 1704623 h 3206045"/>
                  <a:gd name="T10" fmla="*/ 79022 w 3422095"/>
                  <a:gd name="T11" fmla="*/ 1919111 h 3206045"/>
                  <a:gd name="T12" fmla="*/ 56444 w 3422095"/>
                  <a:gd name="T13" fmla="*/ 2009423 h 3206045"/>
                  <a:gd name="T14" fmla="*/ 22578 w 3422095"/>
                  <a:gd name="T15" fmla="*/ 2201334 h 3206045"/>
                  <a:gd name="T16" fmla="*/ 0 w 3422095"/>
                  <a:gd name="T17" fmla="*/ 2348089 h 3206045"/>
                  <a:gd name="T18" fmla="*/ 22578 w 3422095"/>
                  <a:gd name="T19" fmla="*/ 2630311 h 3206045"/>
                  <a:gd name="T20" fmla="*/ 67733 w 3422095"/>
                  <a:gd name="T21" fmla="*/ 2788356 h 3206045"/>
                  <a:gd name="T22" fmla="*/ 180622 w 3422095"/>
                  <a:gd name="T23" fmla="*/ 2889956 h 3206045"/>
                  <a:gd name="T24" fmla="*/ 417689 w 3422095"/>
                  <a:gd name="T25" fmla="*/ 2935111 h 3206045"/>
                  <a:gd name="T26" fmla="*/ 508000 w 3422095"/>
                  <a:gd name="T27" fmla="*/ 2968978 h 3206045"/>
                  <a:gd name="T28" fmla="*/ 1648178 w 3422095"/>
                  <a:gd name="T29" fmla="*/ 3002845 h 3206045"/>
                  <a:gd name="T30" fmla="*/ 1840089 w 3422095"/>
                  <a:gd name="T31" fmla="*/ 3036711 h 3206045"/>
                  <a:gd name="T32" fmla="*/ 1941689 w 3422095"/>
                  <a:gd name="T33" fmla="*/ 3059289 h 3206045"/>
                  <a:gd name="T34" fmla="*/ 2212622 w 3422095"/>
                  <a:gd name="T35" fmla="*/ 3093156 h 3206045"/>
                  <a:gd name="T36" fmla="*/ 2551289 w 3422095"/>
                  <a:gd name="T37" fmla="*/ 3138311 h 3206045"/>
                  <a:gd name="T38" fmla="*/ 2765778 w 3422095"/>
                  <a:gd name="T39" fmla="*/ 3172178 h 3206045"/>
                  <a:gd name="T40" fmla="*/ 3296355 w 3422095"/>
                  <a:gd name="T41" fmla="*/ 3194756 h 3206045"/>
                  <a:gd name="T42" fmla="*/ 3409244 w 3422095"/>
                  <a:gd name="T43" fmla="*/ 3104445 h 3206045"/>
                  <a:gd name="T44" fmla="*/ 3386667 w 3422095"/>
                  <a:gd name="T45" fmla="*/ 2878667 h 3206045"/>
                  <a:gd name="T46" fmla="*/ 3386667 w 3422095"/>
                  <a:gd name="T47" fmla="*/ 2528711 h 3206045"/>
                  <a:gd name="T48" fmla="*/ 3397955 w 3422095"/>
                  <a:gd name="T49" fmla="*/ 2054578 h 3206045"/>
                  <a:gd name="T50" fmla="*/ 3352800 w 3422095"/>
                  <a:gd name="T51" fmla="*/ 1794934 h 3206045"/>
                  <a:gd name="T52" fmla="*/ 3307644 w 3422095"/>
                  <a:gd name="T53" fmla="*/ 1591734 h 3206045"/>
                  <a:gd name="T54" fmla="*/ 3273778 w 3422095"/>
                  <a:gd name="T55" fmla="*/ 1309511 h 3206045"/>
                  <a:gd name="T56" fmla="*/ 3239911 w 3422095"/>
                  <a:gd name="T57" fmla="*/ 1140178 h 3206045"/>
                  <a:gd name="T58" fmla="*/ 3217333 w 3422095"/>
                  <a:gd name="T59" fmla="*/ 1061156 h 3206045"/>
                  <a:gd name="T60" fmla="*/ 3183467 w 3422095"/>
                  <a:gd name="T61" fmla="*/ 925689 h 3206045"/>
                  <a:gd name="T62" fmla="*/ 3127022 w 3422095"/>
                  <a:gd name="T63" fmla="*/ 270934 h 3206045"/>
                  <a:gd name="T64" fmla="*/ 3070578 w 3422095"/>
                  <a:gd name="T65" fmla="*/ 79023 h 3206045"/>
                  <a:gd name="T66" fmla="*/ 1885244 w 3422095"/>
                  <a:gd name="T67" fmla="*/ 11289 h 3206045"/>
                  <a:gd name="T68" fmla="*/ 1388533 w 3422095"/>
                  <a:gd name="T69" fmla="*/ 33867 h 3206045"/>
                  <a:gd name="T70" fmla="*/ 1162755 w 3422095"/>
                  <a:gd name="T71" fmla="*/ 90311 h 3206045"/>
                  <a:gd name="T72" fmla="*/ 428978 w 3422095"/>
                  <a:gd name="T73" fmla="*/ 101600 h 3206045"/>
                  <a:gd name="T74" fmla="*/ 248355 w 3422095"/>
                  <a:gd name="T75" fmla="*/ 146756 h 3206045"/>
                  <a:gd name="T76" fmla="*/ 259644 w 3422095"/>
                  <a:gd name="T77" fmla="*/ 259645 h 32060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22095"/>
                  <a:gd name="T118" fmla="*/ 0 h 3206045"/>
                  <a:gd name="T119" fmla="*/ 3422095 w 3422095"/>
                  <a:gd name="T120" fmla="*/ 3206045 h 32060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22095" h="3206045">
                    <a:moveTo>
                      <a:pt x="248355" y="372534"/>
                    </a:moveTo>
                    <a:cubicBezTo>
                      <a:pt x="244592" y="396993"/>
                      <a:pt x="238381" y="394574"/>
                      <a:pt x="237067" y="406400"/>
                    </a:cubicBezTo>
                    <a:cubicBezTo>
                      <a:pt x="218420" y="574233"/>
                      <a:pt x="217343" y="985517"/>
                      <a:pt x="214489" y="1061156"/>
                    </a:cubicBezTo>
                    <a:cubicBezTo>
                      <a:pt x="211392" y="1143233"/>
                      <a:pt x="203081" y="1169176"/>
                      <a:pt x="191911" y="1241778"/>
                    </a:cubicBezTo>
                    <a:cubicBezTo>
                      <a:pt x="187865" y="1268077"/>
                      <a:pt x="185840" y="1294709"/>
                      <a:pt x="180622" y="1320800"/>
                    </a:cubicBezTo>
                    <a:cubicBezTo>
                      <a:pt x="148573" y="1481045"/>
                      <a:pt x="195358" y="1168574"/>
                      <a:pt x="158044" y="1411111"/>
                    </a:cubicBezTo>
                    <a:cubicBezTo>
                      <a:pt x="153431" y="1441096"/>
                      <a:pt x="150105" y="1471270"/>
                      <a:pt x="146755" y="1501423"/>
                    </a:cubicBezTo>
                    <a:cubicBezTo>
                      <a:pt x="142579" y="1539009"/>
                      <a:pt x="141217" y="1576934"/>
                      <a:pt x="135467" y="1614311"/>
                    </a:cubicBezTo>
                    <a:cubicBezTo>
                      <a:pt x="133658" y="1626072"/>
                      <a:pt x="127064" y="1636634"/>
                      <a:pt x="124178" y="1648178"/>
                    </a:cubicBezTo>
                    <a:cubicBezTo>
                      <a:pt x="119524" y="1666793"/>
                      <a:pt x="115425" y="1685604"/>
                      <a:pt x="112889" y="1704623"/>
                    </a:cubicBezTo>
                    <a:cubicBezTo>
                      <a:pt x="107891" y="1742108"/>
                      <a:pt x="106598" y="1780026"/>
                      <a:pt x="101600" y="1817511"/>
                    </a:cubicBezTo>
                    <a:cubicBezTo>
                      <a:pt x="95925" y="1860075"/>
                      <a:pt x="87965" y="1878867"/>
                      <a:pt x="79022" y="1919111"/>
                    </a:cubicBezTo>
                    <a:cubicBezTo>
                      <a:pt x="74860" y="1937842"/>
                      <a:pt x="72387" y="1956941"/>
                      <a:pt x="67733" y="1975556"/>
                    </a:cubicBezTo>
                    <a:cubicBezTo>
                      <a:pt x="64847" y="1987100"/>
                      <a:pt x="59025" y="1997807"/>
                      <a:pt x="56444" y="2009423"/>
                    </a:cubicBezTo>
                    <a:cubicBezTo>
                      <a:pt x="29951" y="2128640"/>
                      <a:pt x="59280" y="2034778"/>
                      <a:pt x="33867" y="2111023"/>
                    </a:cubicBezTo>
                    <a:cubicBezTo>
                      <a:pt x="30104" y="2141127"/>
                      <a:pt x="26868" y="2171301"/>
                      <a:pt x="22578" y="2201334"/>
                    </a:cubicBezTo>
                    <a:cubicBezTo>
                      <a:pt x="19341" y="2223993"/>
                      <a:pt x="14769" y="2246444"/>
                      <a:pt x="11289" y="2269067"/>
                    </a:cubicBezTo>
                    <a:cubicBezTo>
                      <a:pt x="7243" y="2295366"/>
                      <a:pt x="3763" y="2321748"/>
                      <a:pt x="0" y="2348089"/>
                    </a:cubicBezTo>
                    <a:cubicBezTo>
                      <a:pt x="3763" y="2430874"/>
                      <a:pt x="4680" y="2513838"/>
                      <a:pt x="11289" y="2596445"/>
                    </a:cubicBezTo>
                    <a:cubicBezTo>
                      <a:pt x="12238" y="2608306"/>
                      <a:pt x="20244" y="2618643"/>
                      <a:pt x="22578" y="2630311"/>
                    </a:cubicBezTo>
                    <a:cubicBezTo>
                      <a:pt x="27796" y="2656403"/>
                      <a:pt x="28649" y="2683242"/>
                      <a:pt x="33867" y="2709334"/>
                    </a:cubicBezTo>
                    <a:cubicBezTo>
                      <a:pt x="40486" y="2742430"/>
                      <a:pt x="53963" y="2756225"/>
                      <a:pt x="67733" y="2788356"/>
                    </a:cubicBezTo>
                    <a:cubicBezTo>
                      <a:pt x="81506" y="2820492"/>
                      <a:pt x="74481" y="2828971"/>
                      <a:pt x="101600" y="2856089"/>
                    </a:cubicBezTo>
                    <a:cubicBezTo>
                      <a:pt x="129745" y="2884234"/>
                      <a:pt x="143609" y="2878852"/>
                      <a:pt x="180622" y="2889956"/>
                    </a:cubicBezTo>
                    <a:cubicBezTo>
                      <a:pt x="203417" y="2896795"/>
                      <a:pt x="224880" y="2908621"/>
                      <a:pt x="248355" y="2912534"/>
                    </a:cubicBezTo>
                    <a:cubicBezTo>
                      <a:pt x="461067" y="2947986"/>
                      <a:pt x="127550" y="2893664"/>
                      <a:pt x="417689" y="2935111"/>
                    </a:cubicBezTo>
                    <a:cubicBezTo>
                      <a:pt x="436683" y="2937824"/>
                      <a:pt x="455318" y="2942637"/>
                      <a:pt x="474133" y="2946400"/>
                    </a:cubicBezTo>
                    <a:cubicBezTo>
                      <a:pt x="485422" y="2953926"/>
                      <a:pt x="495529" y="2963633"/>
                      <a:pt x="508000" y="2968978"/>
                    </a:cubicBezTo>
                    <a:cubicBezTo>
                      <a:pt x="518379" y="2973426"/>
                      <a:pt x="603971" y="2991440"/>
                      <a:pt x="609600" y="2991556"/>
                    </a:cubicBezTo>
                    <a:lnTo>
                      <a:pt x="1648178" y="3002845"/>
                    </a:lnTo>
                    <a:cubicBezTo>
                      <a:pt x="1686139" y="3008268"/>
                      <a:pt x="1755768" y="3017590"/>
                      <a:pt x="1794933" y="3025423"/>
                    </a:cubicBezTo>
                    <a:cubicBezTo>
                      <a:pt x="1810147" y="3028466"/>
                      <a:pt x="1824875" y="3033668"/>
                      <a:pt x="1840089" y="3036711"/>
                    </a:cubicBezTo>
                    <a:cubicBezTo>
                      <a:pt x="1862534" y="3041200"/>
                      <a:pt x="1885478" y="3043035"/>
                      <a:pt x="1907822" y="3048000"/>
                    </a:cubicBezTo>
                    <a:cubicBezTo>
                      <a:pt x="1919438" y="3050581"/>
                      <a:pt x="1929981" y="3057160"/>
                      <a:pt x="1941689" y="3059289"/>
                    </a:cubicBezTo>
                    <a:cubicBezTo>
                      <a:pt x="1971538" y="3064716"/>
                      <a:pt x="2001896" y="3066815"/>
                      <a:pt x="2032000" y="3070578"/>
                    </a:cubicBezTo>
                    <a:cubicBezTo>
                      <a:pt x="2114632" y="3098122"/>
                      <a:pt x="2044851" y="3077904"/>
                      <a:pt x="2212622" y="3093156"/>
                    </a:cubicBezTo>
                    <a:cubicBezTo>
                      <a:pt x="2246557" y="3096241"/>
                      <a:pt x="2280355" y="3100682"/>
                      <a:pt x="2314222" y="3104445"/>
                    </a:cubicBezTo>
                    <a:cubicBezTo>
                      <a:pt x="2502430" y="3151497"/>
                      <a:pt x="2294065" y="3104761"/>
                      <a:pt x="2551289" y="3138311"/>
                    </a:cubicBezTo>
                    <a:cubicBezTo>
                      <a:pt x="2589342" y="3143274"/>
                      <a:pt x="2626273" y="3154904"/>
                      <a:pt x="2664178" y="3160889"/>
                    </a:cubicBezTo>
                    <a:cubicBezTo>
                      <a:pt x="2697836" y="3166203"/>
                      <a:pt x="2731966" y="3167951"/>
                      <a:pt x="2765778" y="3172178"/>
                    </a:cubicBezTo>
                    <a:cubicBezTo>
                      <a:pt x="3030743" y="3205299"/>
                      <a:pt x="2844434" y="3189718"/>
                      <a:pt x="3138311" y="3206045"/>
                    </a:cubicBezTo>
                    <a:cubicBezTo>
                      <a:pt x="3190992" y="3202282"/>
                      <a:pt x="3244672" y="3205637"/>
                      <a:pt x="3296355" y="3194756"/>
                    </a:cubicBezTo>
                    <a:cubicBezTo>
                      <a:pt x="3366438" y="3180002"/>
                      <a:pt x="3339390" y="3163011"/>
                      <a:pt x="3375378" y="3127023"/>
                    </a:cubicBezTo>
                    <a:cubicBezTo>
                      <a:pt x="3384972" y="3117429"/>
                      <a:pt x="3397955" y="3111971"/>
                      <a:pt x="3409244" y="3104445"/>
                    </a:cubicBezTo>
                    <a:cubicBezTo>
                      <a:pt x="3413007" y="3078104"/>
                      <a:pt x="3422095" y="3051985"/>
                      <a:pt x="3420533" y="3025423"/>
                    </a:cubicBezTo>
                    <a:cubicBezTo>
                      <a:pt x="3410473" y="2854408"/>
                      <a:pt x="3405484" y="2963346"/>
                      <a:pt x="3386667" y="2878667"/>
                    </a:cubicBezTo>
                    <a:cubicBezTo>
                      <a:pt x="3381702" y="2856323"/>
                      <a:pt x="3379141" y="2833512"/>
                      <a:pt x="3375378" y="2810934"/>
                    </a:cubicBezTo>
                    <a:cubicBezTo>
                      <a:pt x="3379141" y="2716860"/>
                      <a:pt x="3378627" y="2622517"/>
                      <a:pt x="3386667" y="2528711"/>
                    </a:cubicBezTo>
                    <a:cubicBezTo>
                      <a:pt x="3389944" y="2490477"/>
                      <a:pt x="3409244" y="2415823"/>
                      <a:pt x="3409244" y="2415823"/>
                    </a:cubicBezTo>
                    <a:cubicBezTo>
                      <a:pt x="3405481" y="2295408"/>
                      <a:pt x="3408622" y="2174579"/>
                      <a:pt x="3397955" y="2054578"/>
                    </a:cubicBezTo>
                    <a:cubicBezTo>
                      <a:pt x="3393510" y="2004571"/>
                      <a:pt x="3372691" y="1957285"/>
                      <a:pt x="3364089" y="1907823"/>
                    </a:cubicBezTo>
                    <a:cubicBezTo>
                      <a:pt x="3357609" y="1870565"/>
                      <a:pt x="3358698" y="1832289"/>
                      <a:pt x="3352800" y="1794934"/>
                    </a:cubicBezTo>
                    <a:cubicBezTo>
                      <a:pt x="3340785" y="1718842"/>
                      <a:pt x="3332407" y="1708810"/>
                      <a:pt x="3318933" y="1648178"/>
                    </a:cubicBezTo>
                    <a:cubicBezTo>
                      <a:pt x="3314771" y="1629448"/>
                      <a:pt x="3310798" y="1610660"/>
                      <a:pt x="3307644" y="1591734"/>
                    </a:cubicBezTo>
                    <a:cubicBezTo>
                      <a:pt x="3290352" y="1487986"/>
                      <a:pt x="3298959" y="1513562"/>
                      <a:pt x="3285067" y="1388534"/>
                    </a:cubicBezTo>
                    <a:cubicBezTo>
                      <a:pt x="3282129" y="1362088"/>
                      <a:pt x="3277078" y="1335914"/>
                      <a:pt x="3273778" y="1309511"/>
                    </a:cubicBezTo>
                    <a:cubicBezTo>
                      <a:pt x="3269551" y="1275699"/>
                      <a:pt x="3269172" y="1241324"/>
                      <a:pt x="3262489" y="1207911"/>
                    </a:cubicBezTo>
                    <a:cubicBezTo>
                      <a:pt x="3257822" y="1184574"/>
                      <a:pt x="3246750" y="1162973"/>
                      <a:pt x="3239911" y="1140178"/>
                    </a:cubicBezTo>
                    <a:cubicBezTo>
                      <a:pt x="3235453" y="1125317"/>
                      <a:pt x="3232884" y="1109941"/>
                      <a:pt x="3228622" y="1095023"/>
                    </a:cubicBezTo>
                    <a:cubicBezTo>
                      <a:pt x="3225353" y="1083581"/>
                      <a:pt x="3219914" y="1072772"/>
                      <a:pt x="3217333" y="1061156"/>
                    </a:cubicBezTo>
                    <a:cubicBezTo>
                      <a:pt x="3212368" y="1038812"/>
                      <a:pt x="3211595" y="1015629"/>
                      <a:pt x="3206044" y="993423"/>
                    </a:cubicBezTo>
                    <a:cubicBezTo>
                      <a:pt x="3200272" y="970334"/>
                      <a:pt x="3189239" y="948778"/>
                      <a:pt x="3183467" y="925689"/>
                    </a:cubicBezTo>
                    <a:cubicBezTo>
                      <a:pt x="3167524" y="861919"/>
                      <a:pt x="3175221" y="895748"/>
                      <a:pt x="3160889" y="824089"/>
                    </a:cubicBezTo>
                    <a:cubicBezTo>
                      <a:pt x="3144831" y="133606"/>
                      <a:pt x="3201402" y="518866"/>
                      <a:pt x="3127022" y="270934"/>
                    </a:cubicBezTo>
                    <a:cubicBezTo>
                      <a:pt x="3107140" y="204662"/>
                      <a:pt x="3128976" y="245642"/>
                      <a:pt x="3093155" y="191911"/>
                    </a:cubicBezTo>
                    <a:cubicBezTo>
                      <a:pt x="3085629" y="154282"/>
                      <a:pt x="3087740" y="113346"/>
                      <a:pt x="3070578" y="79023"/>
                    </a:cubicBezTo>
                    <a:cubicBezTo>
                      <a:pt x="3042678" y="23224"/>
                      <a:pt x="3053322" y="49832"/>
                      <a:pt x="3036711" y="0"/>
                    </a:cubicBezTo>
                    <a:lnTo>
                      <a:pt x="1885244" y="11289"/>
                    </a:lnTo>
                    <a:cubicBezTo>
                      <a:pt x="1866060" y="11648"/>
                      <a:pt x="1847967" y="21707"/>
                      <a:pt x="1828800" y="22578"/>
                    </a:cubicBezTo>
                    <a:cubicBezTo>
                      <a:pt x="1682148" y="29244"/>
                      <a:pt x="1535289" y="30104"/>
                      <a:pt x="1388533" y="33867"/>
                    </a:cubicBezTo>
                    <a:cubicBezTo>
                      <a:pt x="1362300" y="39114"/>
                      <a:pt x="1271687" y="55375"/>
                      <a:pt x="1230489" y="67734"/>
                    </a:cubicBezTo>
                    <a:cubicBezTo>
                      <a:pt x="1207693" y="74573"/>
                      <a:pt x="1186546" y="89685"/>
                      <a:pt x="1162755" y="90311"/>
                    </a:cubicBezTo>
                    <a:lnTo>
                      <a:pt x="733778" y="101600"/>
                    </a:lnTo>
                    <a:cubicBezTo>
                      <a:pt x="528751" y="127229"/>
                      <a:pt x="776830" y="101600"/>
                      <a:pt x="428978" y="101600"/>
                    </a:cubicBezTo>
                    <a:cubicBezTo>
                      <a:pt x="391161" y="101600"/>
                      <a:pt x="353719" y="109126"/>
                      <a:pt x="316089" y="112889"/>
                    </a:cubicBezTo>
                    <a:cubicBezTo>
                      <a:pt x="293779" y="120326"/>
                      <a:pt x="264270" y="126862"/>
                      <a:pt x="248355" y="146756"/>
                    </a:cubicBezTo>
                    <a:cubicBezTo>
                      <a:pt x="240922" y="156048"/>
                      <a:pt x="240830" y="169334"/>
                      <a:pt x="237067" y="180623"/>
                    </a:cubicBezTo>
                    <a:cubicBezTo>
                      <a:pt x="242390" y="196592"/>
                      <a:pt x="259644" y="245473"/>
                      <a:pt x="259644" y="259645"/>
                    </a:cubicBezTo>
                    <a:cubicBezTo>
                      <a:pt x="259644" y="342392"/>
                      <a:pt x="252118" y="348075"/>
                      <a:pt x="248355" y="372534"/>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3" name="Freeform 19"/>
              <p:cNvSpPr>
                <a:spLocks noChangeArrowheads="1"/>
              </p:cNvSpPr>
              <p:nvPr/>
            </p:nvSpPr>
            <p:spPr bwMode="auto">
              <a:xfrm>
                <a:off x="5339644" y="2336800"/>
                <a:ext cx="2995781" cy="25944"/>
              </a:xfrm>
              <a:custGeom>
                <a:avLst/>
                <a:gdLst>
                  <a:gd name="T0" fmla="*/ 0 w 2995781"/>
                  <a:gd name="T1" fmla="*/ 0 h 25944"/>
                  <a:gd name="T2" fmla="*/ 2980267 w 2995781"/>
                  <a:gd name="T3" fmla="*/ 11289 h 25944"/>
                  <a:gd name="T4" fmla="*/ 2935113 w 2995781"/>
                  <a:gd name="T5" fmla="*/ 22578 h 25944"/>
                  <a:gd name="T6" fmla="*/ 2957689 w 2995781"/>
                  <a:gd name="T7" fmla="*/ 22578 h 25944"/>
                  <a:gd name="T8" fmla="*/ 0 60000 65536"/>
                  <a:gd name="T9" fmla="*/ 0 60000 65536"/>
                  <a:gd name="T10" fmla="*/ 0 60000 65536"/>
                  <a:gd name="T11" fmla="*/ 0 60000 65536"/>
                  <a:gd name="T12" fmla="*/ 0 w 2995781"/>
                  <a:gd name="T13" fmla="*/ 0 h 25944"/>
                  <a:gd name="T14" fmla="*/ 2995781 w 2995781"/>
                  <a:gd name="T15" fmla="*/ 25944 h 25944"/>
                </a:gdLst>
                <a:ahLst/>
                <a:cxnLst>
                  <a:cxn ang="T8">
                    <a:pos x="T0" y="T1"/>
                  </a:cxn>
                  <a:cxn ang="T9">
                    <a:pos x="T2" y="T3"/>
                  </a:cxn>
                  <a:cxn ang="T10">
                    <a:pos x="T4" y="T5"/>
                  </a:cxn>
                  <a:cxn ang="T11">
                    <a:pos x="T6" y="T7"/>
                  </a:cxn>
                </a:cxnLst>
                <a:rect l="T12" t="T13" r="T14" b="T15"/>
                <a:pathLst>
                  <a:path w="2995781" h="25944">
                    <a:moveTo>
                      <a:pt x="0" y="0"/>
                    </a:moveTo>
                    <a:lnTo>
                      <a:pt x="2980267" y="11289"/>
                    </a:lnTo>
                    <a:cubicBezTo>
                      <a:pt x="2995781" y="11408"/>
                      <a:pt x="2948989" y="15640"/>
                      <a:pt x="2935112" y="22578"/>
                    </a:cubicBezTo>
                    <a:cubicBezTo>
                      <a:pt x="2928381" y="25944"/>
                      <a:pt x="2950163" y="22578"/>
                      <a:pt x="2957689" y="22578"/>
                    </a:cubicBezTo>
                  </a:path>
                </a:pathLst>
              </a:custGeom>
              <a:solidFill>
                <a:schemeClr val="accent1"/>
              </a:solidFill>
              <a:ln w="12699">
                <a:solidFill>
                  <a:schemeClr val="bg1"/>
                </a:solidFill>
                <a:round/>
                <a:headEnd type="none" w="sm" len="sm"/>
                <a:tailEnd type="none" w="sm" len="sm"/>
              </a:ln>
            </p:spPr>
            <p:txBody>
              <a:bodyPr wrap="none" lIns="92075" tIns="46038" rIns="92075" bIns="46038" anchor="ctr">
                <a:spAutoFit/>
              </a:bodyPr>
              <a:lstStyle/>
              <a:p>
                <a:endParaRPr lang="en-US"/>
              </a:p>
            </p:txBody>
          </p:sp>
          <p:sp>
            <p:nvSpPr>
              <p:cNvPr id="19474" name="Freeform 21"/>
              <p:cNvSpPr>
                <a:spLocks noChangeArrowheads="1"/>
              </p:cNvSpPr>
              <p:nvPr/>
            </p:nvSpPr>
            <p:spPr bwMode="auto">
              <a:xfrm>
                <a:off x="5621867" y="2077156"/>
                <a:ext cx="1456266" cy="188500"/>
              </a:xfrm>
              <a:custGeom>
                <a:avLst/>
                <a:gdLst>
                  <a:gd name="T0" fmla="*/ 0 w 1456266"/>
                  <a:gd name="T1" fmla="*/ 101600 h 188500"/>
                  <a:gd name="T2" fmla="*/ 33866 w 1456266"/>
                  <a:gd name="T3" fmla="*/ 33866 h 188500"/>
                  <a:gd name="T4" fmla="*/ 67733 w 1456266"/>
                  <a:gd name="T5" fmla="*/ 22577 h 188500"/>
                  <a:gd name="T6" fmla="*/ 124177 w 1456266"/>
                  <a:gd name="T7" fmla="*/ 67733 h 188500"/>
                  <a:gd name="T8" fmla="*/ 191911 w 1456266"/>
                  <a:gd name="T9" fmla="*/ 112888 h 188500"/>
                  <a:gd name="T10" fmla="*/ 293511 w 1456266"/>
                  <a:gd name="T11" fmla="*/ 79022 h 188500"/>
                  <a:gd name="T12" fmla="*/ 304800 w 1456266"/>
                  <a:gd name="T13" fmla="*/ 45155 h 188500"/>
                  <a:gd name="T14" fmla="*/ 372533 w 1456266"/>
                  <a:gd name="T15" fmla="*/ 0 h 188500"/>
                  <a:gd name="T16" fmla="*/ 406400 w 1456266"/>
                  <a:gd name="T17" fmla="*/ 11288 h 188500"/>
                  <a:gd name="T18" fmla="*/ 428977 w 1456266"/>
                  <a:gd name="T19" fmla="*/ 45155 h 188500"/>
                  <a:gd name="T20" fmla="*/ 462844 w 1456266"/>
                  <a:gd name="T21" fmla="*/ 79022 h 188500"/>
                  <a:gd name="T22" fmla="*/ 474133 w 1456266"/>
                  <a:gd name="T23" fmla="*/ 112888 h 188500"/>
                  <a:gd name="T24" fmla="*/ 643466 w 1456266"/>
                  <a:gd name="T25" fmla="*/ 135466 h 188500"/>
                  <a:gd name="T26" fmla="*/ 722489 w 1456266"/>
                  <a:gd name="T27" fmla="*/ 79022 h 188500"/>
                  <a:gd name="T28" fmla="*/ 733777 w 1456266"/>
                  <a:gd name="T29" fmla="*/ 45155 h 188500"/>
                  <a:gd name="T30" fmla="*/ 801511 w 1456266"/>
                  <a:gd name="T31" fmla="*/ 22577 h 188500"/>
                  <a:gd name="T32" fmla="*/ 891822 w 1456266"/>
                  <a:gd name="T33" fmla="*/ 79022 h 188500"/>
                  <a:gd name="T34" fmla="*/ 959555 w 1456266"/>
                  <a:gd name="T35" fmla="*/ 124177 h 188500"/>
                  <a:gd name="T36" fmla="*/ 1083733 w 1456266"/>
                  <a:gd name="T37" fmla="*/ 101600 h 188500"/>
                  <a:gd name="T38" fmla="*/ 1162755 w 1456266"/>
                  <a:gd name="T39" fmla="*/ 56444 h 188500"/>
                  <a:gd name="T40" fmla="*/ 1196622 w 1456266"/>
                  <a:gd name="T41" fmla="*/ 45155 h 188500"/>
                  <a:gd name="T42" fmla="*/ 1444977 w 1456266"/>
                  <a:gd name="T43" fmla="*/ 67733 h 188500"/>
                  <a:gd name="T44" fmla="*/ 1456266 w 1456266"/>
                  <a:gd name="T45" fmla="*/ 56444 h 188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6266"/>
                  <a:gd name="T70" fmla="*/ 0 h 188500"/>
                  <a:gd name="T71" fmla="*/ 1456266 w 1456266"/>
                  <a:gd name="T72" fmla="*/ 188500 h 1885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6266" h="188500">
                    <a:moveTo>
                      <a:pt x="0" y="101600"/>
                    </a:moveTo>
                    <a:cubicBezTo>
                      <a:pt x="7436" y="79291"/>
                      <a:pt x="13973" y="49781"/>
                      <a:pt x="33866" y="33866"/>
                    </a:cubicBezTo>
                    <a:cubicBezTo>
                      <a:pt x="43158" y="26432"/>
                      <a:pt x="56444" y="26340"/>
                      <a:pt x="67733" y="22577"/>
                    </a:cubicBezTo>
                    <a:cubicBezTo>
                      <a:pt x="144002" y="48000"/>
                      <a:pt x="61329" y="12741"/>
                      <a:pt x="124177" y="67733"/>
                    </a:cubicBezTo>
                    <a:cubicBezTo>
                      <a:pt x="144598" y="85602"/>
                      <a:pt x="191911" y="112888"/>
                      <a:pt x="191911" y="112888"/>
                    </a:cubicBezTo>
                    <a:cubicBezTo>
                      <a:pt x="224963" y="107380"/>
                      <a:pt x="269090" y="109548"/>
                      <a:pt x="293511" y="79022"/>
                    </a:cubicBezTo>
                    <a:cubicBezTo>
                      <a:pt x="300945" y="69730"/>
                      <a:pt x="298199" y="55056"/>
                      <a:pt x="304800" y="45155"/>
                    </a:cubicBezTo>
                    <a:cubicBezTo>
                      <a:pt x="328961" y="8913"/>
                      <a:pt x="337026" y="11835"/>
                      <a:pt x="372533" y="0"/>
                    </a:cubicBezTo>
                    <a:cubicBezTo>
                      <a:pt x="383822" y="3763"/>
                      <a:pt x="397108" y="3854"/>
                      <a:pt x="406400" y="11288"/>
                    </a:cubicBezTo>
                    <a:cubicBezTo>
                      <a:pt x="416994" y="19764"/>
                      <a:pt x="420291" y="34732"/>
                      <a:pt x="428977" y="45155"/>
                    </a:cubicBezTo>
                    <a:cubicBezTo>
                      <a:pt x="439197" y="57420"/>
                      <a:pt x="451555" y="67733"/>
                      <a:pt x="462844" y="79022"/>
                    </a:cubicBezTo>
                    <a:cubicBezTo>
                      <a:pt x="466607" y="90311"/>
                      <a:pt x="468811" y="102245"/>
                      <a:pt x="474133" y="112888"/>
                    </a:cubicBezTo>
                    <a:cubicBezTo>
                      <a:pt x="511939" y="188500"/>
                      <a:pt x="526529" y="144461"/>
                      <a:pt x="643466" y="135466"/>
                    </a:cubicBezTo>
                    <a:cubicBezTo>
                      <a:pt x="696984" y="122087"/>
                      <a:pt x="691307" y="133590"/>
                      <a:pt x="722489" y="79022"/>
                    </a:cubicBezTo>
                    <a:cubicBezTo>
                      <a:pt x="728393" y="68690"/>
                      <a:pt x="724094" y="52072"/>
                      <a:pt x="733777" y="45155"/>
                    </a:cubicBezTo>
                    <a:cubicBezTo>
                      <a:pt x="753143" y="31322"/>
                      <a:pt x="801511" y="22577"/>
                      <a:pt x="801511" y="22577"/>
                    </a:cubicBezTo>
                    <a:cubicBezTo>
                      <a:pt x="954532" y="73585"/>
                      <a:pt x="814758" y="11591"/>
                      <a:pt x="891822" y="79022"/>
                    </a:cubicBezTo>
                    <a:cubicBezTo>
                      <a:pt x="912243" y="96890"/>
                      <a:pt x="959555" y="124177"/>
                      <a:pt x="959555" y="124177"/>
                    </a:cubicBezTo>
                    <a:cubicBezTo>
                      <a:pt x="988390" y="120058"/>
                      <a:pt x="1050983" y="113881"/>
                      <a:pt x="1083733" y="101600"/>
                    </a:cubicBezTo>
                    <a:cubicBezTo>
                      <a:pt x="1162896" y="71915"/>
                      <a:pt x="1097253" y="89195"/>
                      <a:pt x="1162755" y="56444"/>
                    </a:cubicBezTo>
                    <a:cubicBezTo>
                      <a:pt x="1173398" y="51122"/>
                      <a:pt x="1185333" y="48918"/>
                      <a:pt x="1196622" y="45155"/>
                    </a:cubicBezTo>
                    <a:cubicBezTo>
                      <a:pt x="1288649" y="58302"/>
                      <a:pt x="1340506" y="67733"/>
                      <a:pt x="1444977" y="67733"/>
                    </a:cubicBezTo>
                    <a:cubicBezTo>
                      <a:pt x="1450299" y="67733"/>
                      <a:pt x="1452503" y="60207"/>
                      <a:pt x="1456266" y="56444"/>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
          <p:nvSpPr>
            <p:cNvPr id="19463" name="Freeform 9"/>
            <p:cNvSpPr>
              <a:spLocks noChangeArrowheads="1"/>
            </p:cNvSpPr>
            <p:nvPr/>
          </p:nvSpPr>
          <p:spPr bwMode="auto">
            <a:xfrm>
              <a:off x="7631803" y="3508963"/>
              <a:ext cx="139621" cy="137348"/>
            </a:xfrm>
            <a:custGeom>
              <a:avLst/>
              <a:gdLst>
                <a:gd name="T0" fmla="*/ 44641 w 139621"/>
                <a:gd name="T1" fmla="*/ 1881 h 137348"/>
                <a:gd name="T2" fmla="*/ 10775 w 139621"/>
                <a:gd name="T3" fmla="*/ 24459 h 137348"/>
                <a:gd name="T4" fmla="*/ 55930 w 139621"/>
                <a:gd name="T5" fmla="*/ 126059 h 137348"/>
                <a:gd name="T6" fmla="*/ 89797 w 139621"/>
                <a:gd name="T7" fmla="*/ 137348 h 137348"/>
                <a:gd name="T8" fmla="*/ 134953 w 139621"/>
                <a:gd name="T9" fmla="*/ 69615 h 137348"/>
                <a:gd name="T10" fmla="*/ 112375 w 139621"/>
                <a:gd name="T11" fmla="*/ 35748 h 137348"/>
                <a:gd name="T12" fmla="*/ 44641 w 139621"/>
                <a:gd name="T13" fmla="*/ 1881 h 137348"/>
                <a:gd name="T14" fmla="*/ 0 60000 65536"/>
                <a:gd name="T15" fmla="*/ 0 60000 65536"/>
                <a:gd name="T16" fmla="*/ 0 60000 65536"/>
                <a:gd name="T17" fmla="*/ 0 60000 65536"/>
                <a:gd name="T18" fmla="*/ 0 60000 65536"/>
                <a:gd name="T19" fmla="*/ 0 60000 65536"/>
                <a:gd name="T20" fmla="*/ 0 60000 65536"/>
                <a:gd name="T21" fmla="*/ 0 w 139621"/>
                <a:gd name="T22" fmla="*/ 0 h 137348"/>
                <a:gd name="T23" fmla="*/ 139621 w 139621"/>
                <a:gd name="T24" fmla="*/ 137348 h 137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621" h="137348">
                  <a:moveTo>
                    <a:pt x="44641" y="1881"/>
                  </a:moveTo>
                  <a:cubicBezTo>
                    <a:pt x="27708" y="0"/>
                    <a:pt x="14065" y="11297"/>
                    <a:pt x="10775" y="24459"/>
                  </a:cubicBezTo>
                  <a:cubicBezTo>
                    <a:pt x="0" y="67561"/>
                    <a:pt x="23098" y="104171"/>
                    <a:pt x="55930" y="126059"/>
                  </a:cubicBezTo>
                  <a:cubicBezTo>
                    <a:pt x="65831" y="132660"/>
                    <a:pt x="78508" y="133585"/>
                    <a:pt x="89797" y="137348"/>
                  </a:cubicBezTo>
                  <a:cubicBezTo>
                    <a:pt x="103896" y="123249"/>
                    <a:pt x="139621" y="97621"/>
                    <a:pt x="134953" y="69615"/>
                  </a:cubicBezTo>
                  <a:cubicBezTo>
                    <a:pt x="132722" y="56232"/>
                    <a:pt x="122970" y="44224"/>
                    <a:pt x="112375" y="35748"/>
                  </a:cubicBezTo>
                  <a:cubicBezTo>
                    <a:pt x="74938" y="5798"/>
                    <a:pt x="61574" y="3762"/>
                    <a:pt x="44641" y="1881"/>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4" name="Freeform 10"/>
            <p:cNvSpPr>
              <a:spLocks noChangeArrowheads="1"/>
            </p:cNvSpPr>
            <p:nvPr/>
          </p:nvSpPr>
          <p:spPr bwMode="auto">
            <a:xfrm>
              <a:off x="5554133" y="2878047"/>
              <a:ext cx="1715911" cy="113509"/>
            </a:xfrm>
            <a:custGeom>
              <a:avLst/>
              <a:gdLst>
                <a:gd name="T0" fmla="*/ 0 w 1715911"/>
                <a:gd name="T1" fmla="*/ 34486 h 113509"/>
                <a:gd name="T2" fmla="*/ 33867 w 1715911"/>
                <a:gd name="T3" fmla="*/ 23197 h 113509"/>
                <a:gd name="T4" fmla="*/ 327378 w 1715911"/>
                <a:gd name="T5" fmla="*/ 23197 h 113509"/>
                <a:gd name="T6" fmla="*/ 372534 w 1715911"/>
                <a:gd name="T7" fmla="*/ 45775 h 113509"/>
                <a:gd name="T8" fmla="*/ 440267 w 1715911"/>
                <a:gd name="T9" fmla="*/ 90931 h 113509"/>
                <a:gd name="T10" fmla="*/ 508000 w 1715911"/>
                <a:gd name="T11" fmla="*/ 113509 h 113509"/>
                <a:gd name="T12" fmla="*/ 677334 w 1715911"/>
                <a:gd name="T13" fmla="*/ 90931 h 113509"/>
                <a:gd name="T14" fmla="*/ 745067 w 1715911"/>
                <a:gd name="T15" fmla="*/ 57064 h 113509"/>
                <a:gd name="T16" fmla="*/ 857956 w 1715911"/>
                <a:gd name="T17" fmla="*/ 23197 h 113509"/>
                <a:gd name="T18" fmla="*/ 925689 w 1715911"/>
                <a:gd name="T19" fmla="*/ 45775 h 113509"/>
                <a:gd name="T20" fmla="*/ 970845 w 1715911"/>
                <a:gd name="T21" fmla="*/ 68353 h 113509"/>
                <a:gd name="T22" fmla="*/ 1049867 w 1715911"/>
                <a:gd name="T23" fmla="*/ 79642 h 113509"/>
                <a:gd name="T24" fmla="*/ 1241778 w 1715911"/>
                <a:gd name="T25" fmla="*/ 79642 h 113509"/>
                <a:gd name="T26" fmla="*/ 1320800 w 1715911"/>
                <a:gd name="T27" fmla="*/ 90931 h 113509"/>
                <a:gd name="T28" fmla="*/ 1422400 w 1715911"/>
                <a:gd name="T29" fmla="*/ 102220 h 113509"/>
                <a:gd name="T30" fmla="*/ 1490134 w 1715911"/>
                <a:gd name="T31" fmla="*/ 102220 h 113509"/>
                <a:gd name="T32" fmla="*/ 1636889 w 1715911"/>
                <a:gd name="T33" fmla="*/ 90931 h 113509"/>
                <a:gd name="T34" fmla="*/ 1670756 w 1715911"/>
                <a:gd name="T35" fmla="*/ 79642 h 113509"/>
                <a:gd name="T36" fmla="*/ 1715911 w 1715911"/>
                <a:gd name="T37" fmla="*/ 68353 h 1135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5911"/>
                <a:gd name="T58" fmla="*/ 0 h 113509"/>
                <a:gd name="T59" fmla="*/ 1715911 w 1715911"/>
                <a:gd name="T60" fmla="*/ 113509 h 1135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5911" h="113509">
                  <a:moveTo>
                    <a:pt x="0" y="34486"/>
                  </a:moveTo>
                  <a:cubicBezTo>
                    <a:pt x="11289" y="30723"/>
                    <a:pt x="22198" y="25531"/>
                    <a:pt x="33867" y="23197"/>
                  </a:cubicBezTo>
                  <a:cubicBezTo>
                    <a:pt x="149856" y="0"/>
                    <a:pt x="177558" y="15312"/>
                    <a:pt x="327378" y="23197"/>
                  </a:cubicBezTo>
                  <a:cubicBezTo>
                    <a:pt x="342430" y="30723"/>
                    <a:pt x="358104" y="37117"/>
                    <a:pt x="372534" y="45775"/>
                  </a:cubicBezTo>
                  <a:cubicBezTo>
                    <a:pt x="395802" y="59736"/>
                    <a:pt x="414524" y="82350"/>
                    <a:pt x="440267" y="90931"/>
                  </a:cubicBezTo>
                  <a:lnTo>
                    <a:pt x="508000" y="113509"/>
                  </a:lnTo>
                  <a:cubicBezTo>
                    <a:pt x="605645" y="104632"/>
                    <a:pt x="607528" y="110876"/>
                    <a:pt x="677334" y="90931"/>
                  </a:cubicBezTo>
                  <a:cubicBezTo>
                    <a:pt x="763787" y="66230"/>
                    <a:pt x="656015" y="96643"/>
                    <a:pt x="745067" y="57064"/>
                  </a:cubicBezTo>
                  <a:cubicBezTo>
                    <a:pt x="780405" y="41358"/>
                    <a:pt x="820427" y="32579"/>
                    <a:pt x="857956" y="23197"/>
                  </a:cubicBezTo>
                  <a:cubicBezTo>
                    <a:pt x="880534" y="30723"/>
                    <a:pt x="904403" y="35132"/>
                    <a:pt x="925689" y="45775"/>
                  </a:cubicBezTo>
                  <a:cubicBezTo>
                    <a:pt x="940741" y="53301"/>
                    <a:pt x="954609" y="63925"/>
                    <a:pt x="970845" y="68353"/>
                  </a:cubicBezTo>
                  <a:cubicBezTo>
                    <a:pt x="996516" y="75354"/>
                    <a:pt x="1023526" y="75879"/>
                    <a:pt x="1049867" y="79642"/>
                  </a:cubicBezTo>
                  <a:cubicBezTo>
                    <a:pt x="1131712" y="52360"/>
                    <a:pt x="1081304" y="64359"/>
                    <a:pt x="1241778" y="79642"/>
                  </a:cubicBezTo>
                  <a:cubicBezTo>
                    <a:pt x="1268266" y="82165"/>
                    <a:pt x="1294397" y="87631"/>
                    <a:pt x="1320800" y="90931"/>
                  </a:cubicBezTo>
                  <a:cubicBezTo>
                    <a:pt x="1354612" y="95158"/>
                    <a:pt x="1388533" y="98457"/>
                    <a:pt x="1422400" y="102220"/>
                  </a:cubicBezTo>
                  <a:cubicBezTo>
                    <a:pt x="1512712" y="72116"/>
                    <a:pt x="1399822" y="102220"/>
                    <a:pt x="1490134" y="102220"/>
                  </a:cubicBezTo>
                  <a:cubicBezTo>
                    <a:pt x="1539197" y="102220"/>
                    <a:pt x="1587971" y="94694"/>
                    <a:pt x="1636889" y="90931"/>
                  </a:cubicBezTo>
                  <a:cubicBezTo>
                    <a:pt x="1648178" y="87168"/>
                    <a:pt x="1659314" y="82911"/>
                    <a:pt x="1670756" y="79642"/>
                  </a:cubicBezTo>
                  <a:cubicBezTo>
                    <a:pt x="1685674" y="75380"/>
                    <a:pt x="1715911" y="68353"/>
                    <a:pt x="1715911" y="68353"/>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5" name="Freeform 11"/>
            <p:cNvSpPr>
              <a:spLocks noChangeArrowheads="1"/>
            </p:cNvSpPr>
            <p:nvPr/>
          </p:nvSpPr>
          <p:spPr bwMode="auto">
            <a:xfrm>
              <a:off x="5554133" y="3431822"/>
              <a:ext cx="1591734" cy="101600"/>
            </a:xfrm>
            <a:custGeom>
              <a:avLst/>
              <a:gdLst>
                <a:gd name="T0" fmla="*/ 0 w 1591734"/>
                <a:gd name="T1" fmla="*/ 56445 h 101600"/>
                <a:gd name="T2" fmla="*/ 22578 w 1591734"/>
                <a:gd name="T3" fmla="*/ 22578 h 101600"/>
                <a:gd name="T4" fmla="*/ 90311 w 1591734"/>
                <a:gd name="T5" fmla="*/ 0 h 101600"/>
                <a:gd name="T6" fmla="*/ 349956 w 1591734"/>
                <a:gd name="T7" fmla="*/ 11289 h 101600"/>
                <a:gd name="T8" fmla="*/ 383823 w 1591734"/>
                <a:gd name="T9" fmla="*/ 33867 h 101600"/>
                <a:gd name="T10" fmla="*/ 462845 w 1591734"/>
                <a:gd name="T11" fmla="*/ 67734 h 101600"/>
                <a:gd name="T12" fmla="*/ 711200 w 1591734"/>
                <a:gd name="T13" fmla="*/ 56445 h 101600"/>
                <a:gd name="T14" fmla="*/ 745067 w 1591734"/>
                <a:gd name="T15" fmla="*/ 45156 h 101600"/>
                <a:gd name="T16" fmla="*/ 1083734 w 1591734"/>
                <a:gd name="T17" fmla="*/ 56445 h 101600"/>
                <a:gd name="T18" fmla="*/ 1399823 w 1591734"/>
                <a:gd name="T19" fmla="*/ 90311 h 101600"/>
                <a:gd name="T20" fmla="*/ 1501423 w 1591734"/>
                <a:gd name="T21" fmla="*/ 101600 h 101600"/>
                <a:gd name="T22" fmla="*/ 1580445 w 1591734"/>
                <a:gd name="T23" fmla="*/ 79022 h 101600"/>
                <a:gd name="T24" fmla="*/ 1591734 w 1591734"/>
                <a:gd name="T25" fmla="*/ 67734 h 10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1734"/>
                <a:gd name="T40" fmla="*/ 0 h 101600"/>
                <a:gd name="T41" fmla="*/ 1591734 w 1591734"/>
                <a:gd name="T42" fmla="*/ 101600 h 10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1734" h="101600">
                  <a:moveTo>
                    <a:pt x="0" y="56445"/>
                  </a:moveTo>
                  <a:cubicBezTo>
                    <a:pt x="7526" y="45156"/>
                    <a:pt x="11073" y="29769"/>
                    <a:pt x="22578" y="22578"/>
                  </a:cubicBezTo>
                  <a:cubicBezTo>
                    <a:pt x="42759" y="9964"/>
                    <a:pt x="90311" y="0"/>
                    <a:pt x="90311" y="0"/>
                  </a:cubicBezTo>
                  <a:cubicBezTo>
                    <a:pt x="176859" y="3763"/>
                    <a:pt x="263897" y="1359"/>
                    <a:pt x="349956" y="11289"/>
                  </a:cubicBezTo>
                  <a:cubicBezTo>
                    <a:pt x="363434" y="12844"/>
                    <a:pt x="372043" y="27135"/>
                    <a:pt x="383823" y="33867"/>
                  </a:cubicBezTo>
                  <a:cubicBezTo>
                    <a:pt x="422883" y="56187"/>
                    <a:pt x="424849" y="55069"/>
                    <a:pt x="462845" y="67734"/>
                  </a:cubicBezTo>
                  <a:cubicBezTo>
                    <a:pt x="545630" y="63971"/>
                    <a:pt x="628593" y="63054"/>
                    <a:pt x="711200" y="56445"/>
                  </a:cubicBezTo>
                  <a:cubicBezTo>
                    <a:pt x="723062" y="55496"/>
                    <a:pt x="733167" y="45156"/>
                    <a:pt x="745067" y="45156"/>
                  </a:cubicBezTo>
                  <a:cubicBezTo>
                    <a:pt x="858019" y="45156"/>
                    <a:pt x="970845" y="52682"/>
                    <a:pt x="1083734" y="56445"/>
                  </a:cubicBezTo>
                  <a:cubicBezTo>
                    <a:pt x="1242099" y="88118"/>
                    <a:pt x="1045301" y="50919"/>
                    <a:pt x="1399823" y="90311"/>
                  </a:cubicBezTo>
                  <a:lnTo>
                    <a:pt x="1501423" y="101600"/>
                  </a:lnTo>
                  <a:cubicBezTo>
                    <a:pt x="1515892" y="97983"/>
                    <a:pt x="1564249" y="87120"/>
                    <a:pt x="1580445" y="79022"/>
                  </a:cubicBezTo>
                  <a:cubicBezTo>
                    <a:pt x="1585205" y="76642"/>
                    <a:pt x="1587971" y="71497"/>
                    <a:pt x="1591734" y="67734"/>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6" name="Freeform 12"/>
            <p:cNvSpPr>
              <a:spLocks noChangeArrowheads="1"/>
            </p:cNvSpPr>
            <p:nvPr/>
          </p:nvSpPr>
          <p:spPr bwMode="auto">
            <a:xfrm>
              <a:off x="5588000" y="4018844"/>
              <a:ext cx="1512711" cy="186296"/>
            </a:xfrm>
            <a:custGeom>
              <a:avLst/>
              <a:gdLst>
                <a:gd name="T0" fmla="*/ 0 w 1512711"/>
                <a:gd name="T1" fmla="*/ 56445 h 186296"/>
                <a:gd name="T2" fmla="*/ 67733 w 1512711"/>
                <a:gd name="T3" fmla="*/ 11289 h 186296"/>
                <a:gd name="T4" fmla="*/ 508000 w 1512711"/>
                <a:gd name="T5" fmla="*/ 0 h 186296"/>
                <a:gd name="T6" fmla="*/ 666044 w 1512711"/>
                <a:gd name="T7" fmla="*/ 11289 h 186296"/>
                <a:gd name="T8" fmla="*/ 733778 w 1512711"/>
                <a:gd name="T9" fmla="*/ 33867 h 186296"/>
                <a:gd name="T10" fmla="*/ 767644 w 1512711"/>
                <a:gd name="T11" fmla="*/ 45156 h 186296"/>
                <a:gd name="T12" fmla="*/ 891822 w 1512711"/>
                <a:gd name="T13" fmla="*/ 112889 h 186296"/>
                <a:gd name="T14" fmla="*/ 993422 w 1512711"/>
                <a:gd name="T15" fmla="*/ 135467 h 186296"/>
                <a:gd name="T16" fmla="*/ 1106311 w 1512711"/>
                <a:gd name="T17" fmla="*/ 169334 h 186296"/>
                <a:gd name="T18" fmla="*/ 1174044 w 1512711"/>
                <a:gd name="T19" fmla="*/ 180623 h 186296"/>
                <a:gd name="T20" fmla="*/ 1320800 w 1512711"/>
                <a:gd name="T21" fmla="*/ 169334 h 186296"/>
                <a:gd name="T22" fmla="*/ 1388533 w 1512711"/>
                <a:gd name="T23" fmla="*/ 101600 h 186296"/>
                <a:gd name="T24" fmla="*/ 1422400 w 1512711"/>
                <a:gd name="T25" fmla="*/ 90312 h 186296"/>
                <a:gd name="T26" fmla="*/ 1478844 w 1512711"/>
                <a:gd name="T27" fmla="*/ 101600 h 186296"/>
                <a:gd name="T28" fmla="*/ 1512711 w 1512711"/>
                <a:gd name="T29" fmla="*/ 79023 h 186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2711"/>
                <a:gd name="T46" fmla="*/ 0 h 186296"/>
                <a:gd name="T47" fmla="*/ 1512711 w 1512711"/>
                <a:gd name="T48" fmla="*/ 186296 h 186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2711" h="186296">
                  <a:moveTo>
                    <a:pt x="0" y="56445"/>
                  </a:moveTo>
                  <a:cubicBezTo>
                    <a:pt x="24044" y="20379"/>
                    <a:pt x="17580" y="13622"/>
                    <a:pt x="67733" y="11289"/>
                  </a:cubicBezTo>
                  <a:cubicBezTo>
                    <a:pt x="214378" y="4468"/>
                    <a:pt x="361244" y="3763"/>
                    <a:pt x="508000" y="0"/>
                  </a:cubicBezTo>
                  <a:cubicBezTo>
                    <a:pt x="560681" y="3763"/>
                    <a:pt x="613813" y="3454"/>
                    <a:pt x="666044" y="11289"/>
                  </a:cubicBezTo>
                  <a:cubicBezTo>
                    <a:pt x="689580" y="14819"/>
                    <a:pt x="711200" y="26341"/>
                    <a:pt x="733778" y="33867"/>
                  </a:cubicBezTo>
                  <a:cubicBezTo>
                    <a:pt x="745067" y="37630"/>
                    <a:pt x="757743" y="38555"/>
                    <a:pt x="767644" y="45156"/>
                  </a:cubicBezTo>
                  <a:cubicBezTo>
                    <a:pt x="802967" y="68705"/>
                    <a:pt x="855233" y="105571"/>
                    <a:pt x="891822" y="112889"/>
                  </a:cubicBezTo>
                  <a:cubicBezTo>
                    <a:pt x="924051" y="119335"/>
                    <a:pt x="961534" y="125901"/>
                    <a:pt x="993422" y="135467"/>
                  </a:cubicBezTo>
                  <a:cubicBezTo>
                    <a:pt x="1051013" y="152744"/>
                    <a:pt x="1054275" y="158927"/>
                    <a:pt x="1106311" y="169334"/>
                  </a:cubicBezTo>
                  <a:cubicBezTo>
                    <a:pt x="1128756" y="173823"/>
                    <a:pt x="1151466" y="176860"/>
                    <a:pt x="1174044" y="180623"/>
                  </a:cubicBezTo>
                  <a:cubicBezTo>
                    <a:pt x="1222963" y="176860"/>
                    <a:pt x="1274762" y="186296"/>
                    <a:pt x="1320800" y="169334"/>
                  </a:cubicBezTo>
                  <a:cubicBezTo>
                    <a:pt x="1350761" y="158296"/>
                    <a:pt x="1358241" y="111696"/>
                    <a:pt x="1388533" y="101600"/>
                  </a:cubicBezTo>
                  <a:lnTo>
                    <a:pt x="1422400" y="90312"/>
                  </a:lnTo>
                  <a:cubicBezTo>
                    <a:pt x="1441215" y="94075"/>
                    <a:pt x="1459805" y="103980"/>
                    <a:pt x="1478844" y="101600"/>
                  </a:cubicBezTo>
                  <a:cubicBezTo>
                    <a:pt x="1492307" y="99917"/>
                    <a:pt x="1512711" y="79023"/>
                    <a:pt x="1512711" y="79023"/>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nvGrpSpPr>
            <p:cNvPr id="19467" name="Group 34"/>
            <p:cNvGrpSpPr>
              <a:grpSpLocks/>
            </p:cNvGrpSpPr>
            <p:nvPr/>
          </p:nvGrpSpPr>
          <p:grpSpPr bwMode="auto">
            <a:xfrm>
              <a:off x="6976533" y="4245129"/>
              <a:ext cx="1332089" cy="563938"/>
              <a:chOff x="6976533" y="4245129"/>
              <a:chExt cx="1332089" cy="563938"/>
            </a:xfrm>
          </p:grpSpPr>
          <p:sp>
            <p:nvSpPr>
              <p:cNvPr id="19469" name="Freeform 15"/>
              <p:cNvSpPr>
                <a:spLocks noChangeArrowheads="1"/>
              </p:cNvSpPr>
              <p:nvPr/>
            </p:nvSpPr>
            <p:spPr bwMode="auto">
              <a:xfrm>
                <a:off x="6976533" y="4245129"/>
                <a:ext cx="1332089" cy="563938"/>
              </a:xfrm>
              <a:custGeom>
                <a:avLst/>
                <a:gdLst>
                  <a:gd name="T0" fmla="*/ 869245 w 1332089"/>
                  <a:gd name="T1" fmla="*/ 78515 h 563938"/>
                  <a:gd name="T2" fmla="*/ 270934 w 1332089"/>
                  <a:gd name="T3" fmla="*/ 67227 h 563938"/>
                  <a:gd name="T4" fmla="*/ 112889 w 1332089"/>
                  <a:gd name="T5" fmla="*/ 101093 h 563938"/>
                  <a:gd name="T6" fmla="*/ 79023 w 1332089"/>
                  <a:gd name="T7" fmla="*/ 112382 h 563938"/>
                  <a:gd name="T8" fmla="*/ 45156 w 1332089"/>
                  <a:gd name="T9" fmla="*/ 146249 h 563938"/>
                  <a:gd name="T10" fmla="*/ 11289 w 1332089"/>
                  <a:gd name="T11" fmla="*/ 168827 h 563938"/>
                  <a:gd name="T12" fmla="*/ 0 w 1332089"/>
                  <a:gd name="T13" fmla="*/ 202693 h 563938"/>
                  <a:gd name="T14" fmla="*/ 45156 w 1332089"/>
                  <a:gd name="T15" fmla="*/ 326871 h 563938"/>
                  <a:gd name="T16" fmla="*/ 124178 w 1332089"/>
                  <a:gd name="T17" fmla="*/ 372027 h 563938"/>
                  <a:gd name="T18" fmla="*/ 203200 w 1332089"/>
                  <a:gd name="T19" fmla="*/ 417182 h 563938"/>
                  <a:gd name="T20" fmla="*/ 248356 w 1332089"/>
                  <a:gd name="T21" fmla="*/ 428471 h 563938"/>
                  <a:gd name="T22" fmla="*/ 372534 w 1332089"/>
                  <a:gd name="T23" fmla="*/ 473627 h 563938"/>
                  <a:gd name="T24" fmla="*/ 417689 w 1332089"/>
                  <a:gd name="T25" fmla="*/ 484915 h 563938"/>
                  <a:gd name="T26" fmla="*/ 474134 w 1332089"/>
                  <a:gd name="T27" fmla="*/ 507493 h 563938"/>
                  <a:gd name="T28" fmla="*/ 541867 w 1332089"/>
                  <a:gd name="T29" fmla="*/ 518782 h 563938"/>
                  <a:gd name="T30" fmla="*/ 575734 w 1332089"/>
                  <a:gd name="T31" fmla="*/ 541360 h 563938"/>
                  <a:gd name="T32" fmla="*/ 654756 w 1332089"/>
                  <a:gd name="T33" fmla="*/ 552649 h 563938"/>
                  <a:gd name="T34" fmla="*/ 903111 w 1332089"/>
                  <a:gd name="T35" fmla="*/ 563938 h 563938"/>
                  <a:gd name="T36" fmla="*/ 1061156 w 1332089"/>
                  <a:gd name="T37" fmla="*/ 552649 h 563938"/>
                  <a:gd name="T38" fmla="*/ 1230489 w 1332089"/>
                  <a:gd name="T39" fmla="*/ 530071 h 563938"/>
                  <a:gd name="T40" fmla="*/ 1275645 w 1332089"/>
                  <a:gd name="T41" fmla="*/ 484915 h 563938"/>
                  <a:gd name="T42" fmla="*/ 1309511 w 1332089"/>
                  <a:gd name="T43" fmla="*/ 462338 h 563938"/>
                  <a:gd name="T44" fmla="*/ 1332089 w 1332089"/>
                  <a:gd name="T45" fmla="*/ 428471 h 563938"/>
                  <a:gd name="T46" fmla="*/ 1298223 w 1332089"/>
                  <a:gd name="T47" fmla="*/ 247849 h 563938"/>
                  <a:gd name="T48" fmla="*/ 1275645 w 1332089"/>
                  <a:gd name="T49" fmla="*/ 213982 h 563938"/>
                  <a:gd name="T50" fmla="*/ 1207911 w 1332089"/>
                  <a:gd name="T51" fmla="*/ 168827 h 563938"/>
                  <a:gd name="T52" fmla="*/ 1174045 w 1332089"/>
                  <a:gd name="T53" fmla="*/ 146249 h 563938"/>
                  <a:gd name="T54" fmla="*/ 1140178 w 1332089"/>
                  <a:gd name="T55" fmla="*/ 123671 h 563938"/>
                  <a:gd name="T56" fmla="*/ 1095023 w 1332089"/>
                  <a:gd name="T57" fmla="*/ 112382 h 563938"/>
                  <a:gd name="T58" fmla="*/ 1049867 w 1332089"/>
                  <a:gd name="T59" fmla="*/ 89804 h 563938"/>
                  <a:gd name="T60" fmla="*/ 801511 w 1332089"/>
                  <a:gd name="T61" fmla="*/ 78515 h 5639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2089"/>
                  <a:gd name="T94" fmla="*/ 0 h 563938"/>
                  <a:gd name="T95" fmla="*/ 1332089 w 1332089"/>
                  <a:gd name="T96" fmla="*/ 563938 h 5639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2089" h="563938">
                    <a:moveTo>
                      <a:pt x="869245" y="78515"/>
                    </a:moveTo>
                    <a:cubicBezTo>
                      <a:pt x="633689" y="0"/>
                      <a:pt x="825305" y="55432"/>
                      <a:pt x="270934" y="67227"/>
                    </a:cubicBezTo>
                    <a:cubicBezTo>
                      <a:pt x="227732" y="75867"/>
                      <a:pt x="160948" y="87362"/>
                      <a:pt x="112889" y="101093"/>
                    </a:cubicBezTo>
                    <a:cubicBezTo>
                      <a:pt x="101448" y="104362"/>
                      <a:pt x="90312" y="108619"/>
                      <a:pt x="79023" y="112382"/>
                    </a:cubicBezTo>
                    <a:cubicBezTo>
                      <a:pt x="67734" y="123671"/>
                      <a:pt x="57421" y="136028"/>
                      <a:pt x="45156" y="146249"/>
                    </a:cubicBezTo>
                    <a:cubicBezTo>
                      <a:pt x="34733" y="154935"/>
                      <a:pt x="19765" y="158232"/>
                      <a:pt x="11289" y="168827"/>
                    </a:cubicBezTo>
                    <a:cubicBezTo>
                      <a:pt x="3855" y="178119"/>
                      <a:pt x="3763" y="191404"/>
                      <a:pt x="0" y="202693"/>
                    </a:cubicBezTo>
                    <a:cubicBezTo>
                      <a:pt x="8284" y="244115"/>
                      <a:pt x="13093" y="294808"/>
                      <a:pt x="45156" y="326871"/>
                    </a:cubicBezTo>
                    <a:cubicBezTo>
                      <a:pt x="63490" y="345205"/>
                      <a:pt x="103520" y="360223"/>
                      <a:pt x="124178" y="372027"/>
                    </a:cubicBezTo>
                    <a:cubicBezTo>
                      <a:pt x="165856" y="395843"/>
                      <a:pt x="153589" y="398578"/>
                      <a:pt x="203200" y="417182"/>
                    </a:cubicBezTo>
                    <a:cubicBezTo>
                      <a:pt x="217727" y="422630"/>
                      <a:pt x="233637" y="423565"/>
                      <a:pt x="248356" y="428471"/>
                    </a:cubicBezTo>
                    <a:cubicBezTo>
                      <a:pt x="315680" y="450913"/>
                      <a:pt x="298749" y="455182"/>
                      <a:pt x="372534" y="473627"/>
                    </a:cubicBezTo>
                    <a:cubicBezTo>
                      <a:pt x="387586" y="477390"/>
                      <a:pt x="402970" y="480009"/>
                      <a:pt x="417689" y="484915"/>
                    </a:cubicBezTo>
                    <a:cubicBezTo>
                      <a:pt x="436914" y="491323"/>
                      <a:pt x="454584" y="502161"/>
                      <a:pt x="474134" y="507493"/>
                    </a:cubicBezTo>
                    <a:cubicBezTo>
                      <a:pt x="496217" y="513516"/>
                      <a:pt x="519289" y="515019"/>
                      <a:pt x="541867" y="518782"/>
                    </a:cubicBezTo>
                    <a:cubicBezTo>
                      <a:pt x="553156" y="526308"/>
                      <a:pt x="562739" y="537461"/>
                      <a:pt x="575734" y="541360"/>
                    </a:cubicBezTo>
                    <a:cubicBezTo>
                      <a:pt x="601220" y="549006"/>
                      <a:pt x="628211" y="550818"/>
                      <a:pt x="654756" y="552649"/>
                    </a:cubicBezTo>
                    <a:cubicBezTo>
                      <a:pt x="737430" y="558351"/>
                      <a:pt x="820326" y="560175"/>
                      <a:pt x="903111" y="563938"/>
                    </a:cubicBezTo>
                    <a:lnTo>
                      <a:pt x="1061156" y="552649"/>
                    </a:lnTo>
                    <a:cubicBezTo>
                      <a:pt x="1204798" y="541600"/>
                      <a:pt x="1154603" y="555367"/>
                      <a:pt x="1230489" y="530071"/>
                    </a:cubicBezTo>
                    <a:cubicBezTo>
                      <a:pt x="1245541" y="515019"/>
                      <a:pt x="1259483" y="498768"/>
                      <a:pt x="1275645" y="484915"/>
                    </a:cubicBezTo>
                    <a:cubicBezTo>
                      <a:pt x="1285946" y="476086"/>
                      <a:pt x="1299918" y="471931"/>
                      <a:pt x="1309511" y="462338"/>
                    </a:cubicBezTo>
                    <a:cubicBezTo>
                      <a:pt x="1319105" y="452744"/>
                      <a:pt x="1324563" y="439760"/>
                      <a:pt x="1332089" y="428471"/>
                    </a:cubicBezTo>
                    <a:cubicBezTo>
                      <a:pt x="1328117" y="388751"/>
                      <a:pt x="1326664" y="290510"/>
                      <a:pt x="1298223" y="247849"/>
                    </a:cubicBezTo>
                    <a:cubicBezTo>
                      <a:pt x="1290697" y="236560"/>
                      <a:pt x="1285856" y="222916"/>
                      <a:pt x="1275645" y="213982"/>
                    </a:cubicBezTo>
                    <a:cubicBezTo>
                      <a:pt x="1255224" y="196113"/>
                      <a:pt x="1230489" y="183879"/>
                      <a:pt x="1207911" y="168827"/>
                    </a:cubicBezTo>
                    <a:lnTo>
                      <a:pt x="1174045" y="146249"/>
                    </a:lnTo>
                    <a:cubicBezTo>
                      <a:pt x="1162756" y="138723"/>
                      <a:pt x="1153341" y="126962"/>
                      <a:pt x="1140178" y="123671"/>
                    </a:cubicBezTo>
                    <a:cubicBezTo>
                      <a:pt x="1125126" y="119908"/>
                      <a:pt x="1109550" y="117830"/>
                      <a:pt x="1095023" y="112382"/>
                    </a:cubicBezTo>
                    <a:cubicBezTo>
                      <a:pt x="1079266" y="106473"/>
                      <a:pt x="1066527" y="92184"/>
                      <a:pt x="1049867" y="89804"/>
                    </a:cubicBezTo>
                    <a:cubicBezTo>
                      <a:pt x="963111" y="77410"/>
                      <a:pt x="885647" y="78515"/>
                      <a:pt x="801511" y="78515"/>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0" name="Freeform 16"/>
              <p:cNvSpPr>
                <a:spLocks noChangeArrowheads="1"/>
              </p:cNvSpPr>
              <p:nvPr/>
            </p:nvSpPr>
            <p:spPr bwMode="auto">
              <a:xfrm>
                <a:off x="7307185" y="4447822"/>
                <a:ext cx="301526" cy="237067"/>
              </a:xfrm>
              <a:custGeom>
                <a:avLst/>
                <a:gdLst>
                  <a:gd name="T0" fmla="*/ 53171 w 301526"/>
                  <a:gd name="T1" fmla="*/ 0 h 237067"/>
                  <a:gd name="T2" fmla="*/ 19304 w 301526"/>
                  <a:gd name="T3" fmla="*/ 22578 h 237067"/>
                  <a:gd name="T4" fmla="*/ 19304 w 301526"/>
                  <a:gd name="T5" fmla="*/ 112889 h 237067"/>
                  <a:gd name="T6" fmla="*/ 98326 w 301526"/>
                  <a:gd name="T7" fmla="*/ 203200 h 237067"/>
                  <a:gd name="T8" fmla="*/ 177348 w 301526"/>
                  <a:gd name="T9" fmla="*/ 225778 h 237067"/>
                  <a:gd name="T10" fmla="*/ 211215 w 301526"/>
                  <a:gd name="T11" fmla="*/ 237067 h 237067"/>
                  <a:gd name="T12" fmla="*/ 245082 w 301526"/>
                  <a:gd name="T13" fmla="*/ 214489 h 237067"/>
                  <a:gd name="T14" fmla="*/ 278948 w 301526"/>
                  <a:gd name="T15" fmla="*/ 203200 h 237067"/>
                  <a:gd name="T16" fmla="*/ 301526 w 301526"/>
                  <a:gd name="T17" fmla="*/ 135467 h 237067"/>
                  <a:gd name="T18" fmla="*/ 267659 w 301526"/>
                  <a:gd name="T19" fmla="*/ 56445 h 237067"/>
                  <a:gd name="T20" fmla="*/ 154771 w 301526"/>
                  <a:gd name="T21" fmla="*/ 22578 h 237067"/>
                  <a:gd name="T22" fmla="*/ 53171 w 301526"/>
                  <a:gd name="T23" fmla="*/ 0 h 237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526"/>
                  <a:gd name="T37" fmla="*/ 0 h 237067"/>
                  <a:gd name="T38" fmla="*/ 301526 w 301526"/>
                  <a:gd name="T39" fmla="*/ 237067 h 237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526" h="237067">
                    <a:moveTo>
                      <a:pt x="53171" y="0"/>
                    </a:moveTo>
                    <a:cubicBezTo>
                      <a:pt x="30593" y="0"/>
                      <a:pt x="27780" y="11983"/>
                      <a:pt x="19304" y="22578"/>
                    </a:cubicBezTo>
                    <a:cubicBezTo>
                      <a:pt x="0" y="46708"/>
                      <a:pt x="8821" y="89827"/>
                      <a:pt x="19304" y="112889"/>
                    </a:cubicBezTo>
                    <a:cubicBezTo>
                      <a:pt x="39226" y="156717"/>
                      <a:pt x="58261" y="183168"/>
                      <a:pt x="98326" y="203200"/>
                    </a:cubicBezTo>
                    <a:cubicBezTo>
                      <a:pt x="116370" y="212222"/>
                      <a:pt x="160470" y="220956"/>
                      <a:pt x="177348" y="225778"/>
                    </a:cubicBezTo>
                    <a:cubicBezTo>
                      <a:pt x="188790" y="229047"/>
                      <a:pt x="199926" y="233304"/>
                      <a:pt x="211215" y="237067"/>
                    </a:cubicBezTo>
                    <a:cubicBezTo>
                      <a:pt x="222504" y="229541"/>
                      <a:pt x="232947" y="220557"/>
                      <a:pt x="245082" y="214489"/>
                    </a:cubicBezTo>
                    <a:cubicBezTo>
                      <a:pt x="255725" y="209167"/>
                      <a:pt x="272032" y="212883"/>
                      <a:pt x="278948" y="203200"/>
                    </a:cubicBezTo>
                    <a:cubicBezTo>
                      <a:pt x="292781" y="183834"/>
                      <a:pt x="301526" y="135467"/>
                      <a:pt x="301526" y="135467"/>
                    </a:cubicBezTo>
                    <a:cubicBezTo>
                      <a:pt x="292889" y="100921"/>
                      <a:pt x="293647" y="82433"/>
                      <a:pt x="267659" y="56445"/>
                    </a:cubicBezTo>
                    <a:cubicBezTo>
                      <a:pt x="235777" y="24563"/>
                      <a:pt x="199915" y="25086"/>
                      <a:pt x="154771" y="22578"/>
                    </a:cubicBezTo>
                    <a:cubicBezTo>
                      <a:pt x="113442" y="20282"/>
                      <a:pt x="75749" y="0"/>
                      <a:pt x="53171" y="0"/>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1" name="Freeform 17"/>
              <p:cNvSpPr>
                <a:spLocks noChangeArrowheads="1"/>
              </p:cNvSpPr>
              <p:nvPr/>
            </p:nvSpPr>
            <p:spPr bwMode="auto">
              <a:xfrm>
                <a:off x="7769903" y="4447822"/>
                <a:ext cx="208467" cy="279348"/>
              </a:xfrm>
              <a:custGeom>
                <a:avLst/>
                <a:gdLst>
                  <a:gd name="T0" fmla="*/ 30719 w 208467"/>
                  <a:gd name="T1" fmla="*/ 0 h 279348"/>
                  <a:gd name="T2" fmla="*/ 8141 w 208467"/>
                  <a:gd name="T3" fmla="*/ 169334 h 279348"/>
                  <a:gd name="T4" fmla="*/ 19430 w 208467"/>
                  <a:gd name="T5" fmla="*/ 214489 h 279348"/>
                  <a:gd name="T6" fmla="*/ 30719 w 208467"/>
                  <a:gd name="T7" fmla="*/ 169334 h 279348"/>
                  <a:gd name="T8" fmla="*/ 154897 w 208467"/>
                  <a:gd name="T9" fmla="*/ 214489 h 279348"/>
                  <a:gd name="T10" fmla="*/ 188764 w 208467"/>
                  <a:gd name="T11" fmla="*/ 237067 h 279348"/>
                  <a:gd name="T12" fmla="*/ 200053 w 208467"/>
                  <a:gd name="T13" fmla="*/ 270934 h 279348"/>
                  <a:gd name="T14" fmla="*/ 121030 w 208467"/>
                  <a:gd name="T15" fmla="*/ 191911 h 279348"/>
                  <a:gd name="T16" fmla="*/ 42008 w 208467"/>
                  <a:gd name="T17" fmla="*/ 180622 h 279348"/>
                  <a:gd name="T18" fmla="*/ 8141 w 208467"/>
                  <a:gd name="T19" fmla="*/ 158045 h 279348"/>
                  <a:gd name="T20" fmla="*/ 75875 w 208467"/>
                  <a:gd name="T21" fmla="*/ 135467 h 279348"/>
                  <a:gd name="T22" fmla="*/ 109741 w 208467"/>
                  <a:gd name="T23" fmla="*/ 112889 h 279348"/>
                  <a:gd name="T24" fmla="*/ 143608 w 208467"/>
                  <a:gd name="T25" fmla="*/ 45156 h 279348"/>
                  <a:gd name="T26" fmla="*/ 154897 w 208467"/>
                  <a:gd name="T27" fmla="*/ 22578 h 279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467"/>
                  <a:gd name="T43" fmla="*/ 0 h 279348"/>
                  <a:gd name="T44" fmla="*/ 208467 w 208467"/>
                  <a:gd name="T45" fmla="*/ 279348 h 279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467" h="279348">
                    <a:moveTo>
                      <a:pt x="30719" y="0"/>
                    </a:moveTo>
                    <a:cubicBezTo>
                      <a:pt x="14088" y="66525"/>
                      <a:pt x="8141" y="80479"/>
                      <a:pt x="8141" y="169334"/>
                    </a:cubicBezTo>
                    <a:cubicBezTo>
                      <a:pt x="8141" y="184849"/>
                      <a:pt x="15667" y="199437"/>
                      <a:pt x="19430" y="214489"/>
                    </a:cubicBezTo>
                    <a:cubicBezTo>
                      <a:pt x="23193" y="199437"/>
                      <a:pt x="15858" y="173792"/>
                      <a:pt x="30719" y="169334"/>
                    </a:cubicBezTo>
                    <a:cubicBezTo>
                      <a:pt x="149477" y="133706"/>
                      <a:pt x="111955" y="171547"/>
                      <a:pt x="154897" y="214489"/>
                    </a:cubicBezTo>
                    <a:cubicBezTo>
                      <a:pt x="164491" y="224083"/>
                      <a:pt x="177475" y="229541"/>
                      <a:pt x="188764" y="237067"/>
                    </a:cubicBezTo>
                    <a:cubicBezTo>
                      <a:pt x="192527" y="248356"/>
                      <a:pt x="208467" y="279348"/>
                      <a:pt x="200053" y="270934"/>
                    </a:cubicBezTo>
                    <a:cubicBezTo>
                      <a:pt x="138603" y="209484"/>
                      <a:pt x="184891" y="204683"/>
                      <a:pt x="121030" y="191911"/>
                    </a:cubicBezTo>
                    <a:cubicBezTo>
                      <a:pt x="94939" y="186693"/>
                      <a:pt x="68349" y="184385"/>
                      <a:pt x="42008" y="180622"/>
                    </a:cubicBezTo>
                    <a:cubicBezTo>
                      <a:pt x="30719" y="173096"/>
                      <a:pt x="0" y="168899"/>
                      <a:pt x="8141" y="158045"/>
                    </a:cubicBezTo>
                    <a:cubicBezTo>
                      <a:pt x="22421" y="139006"/>
                      <a:pt x="75875" y="135467"/>
                      <a:pt x="75875" y="135467"/>
                    </a:cubicBezTo>
                    <a:cubicBezTo>
                      <a:pt x="87164" y="127941"/>
                      <a:pt x="100147" y="122483"/>
                      <a:pt x="109741" y="112889"/>
                    </a:cubicBezTo>
                    <a:cubicBezTo>
                      <a:pt x="135114" y="87515"/>
                      <a:pt x="131366" y="75761"/>
                      <a:pt x="143608" y="45156"/>
                    </a:cubicBezTo>
                    <a:cubicBezTo>
                      <a:pt x="146733" y="37344"/>
                      <a:pt x="151134" y="30104"/>
                      <a:pt x="154897" y="22578"/>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
          <p:nvSpPr>
            <p:cNvPr id="19468" name="Freeform 14"/>
            <p:cNvSpPr>
              <a:spLocks noChangeArrowheads="1"/>
            </p:cNvSpPr>
            <p:nvPr/>
          </p:nvSpPr>
          <p:spPr bwMode="auto">
            <a:xfrm>
              <a:off x="7667740" y="2864386"/>
              <a:ext cx="88135" cy="495759"/>
            </a:xfrm>
            <a:custGeom>
              <a:avLst/>
              <a:gdLst>
                <a:gd name="T0" fmla="*/ 33050 w 88135"/>
                <a:gd name="T1" fmla="*/ 473725 h 495759"/>
                <a:gd name="T2" fmla="*/ 22033 w 88135"/>
                <a:gd name="T3" fmla="*/ 440674 h 495759"/>
                <a:gd name="T4" fmla="*/ 0 w 88135"/>
                <a:gd name="T5" fmla="*/ 231354 h 495759"/>
                <a:gd name="T6" fmla="*/ 11017 w 88135"/>
                <a:gd name="T7" fmla="*/ 66101 h 495759"/>
                <a:gd name="T8" fmla="*/ 33050 w 88135"/>
                <a:gd name="T9" fmla="*/ 0 h 495759"/>
                <a:gd name="T10" fmla="*/ 55084 w 88135"/>
                <a:gd name="T11" fmla="*/ 33050 h 495759"/>
                <a:gd name="T12" fmla="*/ 33050 w 88135"/>
                <a:gd name="T13" fmla="*/ 99151 h 495759"/>
                <a:gd name="T14" fmla="*/ 55084 w 88135"/>
                <a:gd name="T15" fmla="*/ 165253 h 495759"/>
                <a:gd name="T16" fmla="*/ 66101 w 88135"/>
                <a:gd name="T17" fmla="*/ 220337 h 495759"/>
                <a:gd name="T18" fmla="*/ 77118 w 88135"/>
                <a:gd name="T19" fmla="*/ 297455 h 495759"/>
                <a:gd name="T20" fmla="*/ 88135 w 88135"/>
                <a:gd name="T21" fmla="*/ 341522 h 495759"/>
                <a:gd name="T22" fmla="*/ 77118 w 88135"/>
                <a:gd name="T23" fmla="*/ 429657 h 495759"/>
                <a:gd name="T24" fmla="*/ 55084 w 88135"/>
                <a:gd name="T25" fmla="*/ 495759 h 495759"/>
                <a:gd name="T26" fmla="*/ 44067 w 88135"/>
                <a:gd name="T27" fmla="*/ 462708 h 495759"/>
                <a:gd name="T28" fmla="*/ 33050 w 88135"/>
                <a:gd name="T29" fmla="*/ 473725 h 495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135"/>
                <a:gd name="T46" fmla="*/ 0 h 495759"/>
                <a:gd name="T47" fmla="*/ 88135 w 88135"/>
                <a:gd name="T48" fmla="*/ 495759 h 4957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135" h="495759">
                  <a:moveTo>
                    <a:pt x="33050" y="473725"/>
                  </a:moveTo>
                  <a:cubicBezTo>
                    <a:pt x="29378" y="470053"/>
                    <a:pt x="24552" y="452010"/>
                    <a:pt x="22033" y="440674"/>
                  </a:cubicBezTo>
                  <a:cubicBezTo>
                    <a:pt x="6480" y="370682"/>
                    <a:pt x="5584" y="303948"/>
                    <a:pt x="0" y="231354"/>
                  </a:cubicBezTo>
                  <a:cubicBezTo>
                    <a:pt x="3672" y="176270"/>
                    <a:pt x="3210" y="120753"/>
                    <a:pt x="11017" y="66101"/>
                  </a:cubicBezTo>
                  <a:cubicBezTo>
                    <a:pt x="14302" y="43109"/>
                    <a:pt x="33050" y="0"/>
                    <a:pt x="33050" y="0"/>
                  </a:cubicBezTo>
                  <a:cubicBezTo>
                    <a:pt x="40395" y="11017"/>
                    <a:pt x="55084" y="19809"/>
                    <a:pt x="55084" y="33050"/>
                  </a:cubicBezTo>
                  <a:cubicBezTo>
                    <a:pt x="55084" y="56276"/>
                    <a:pt x="33050" y="99151"/>
                    <a:pt x="33050" y="99151"/>
                  </a:cubicBezTo>
                  <a:cubicBezTo>
                    <a:pt x="40395" y="121185"/>
                    <a:pt x="50529" y="142478"/>
                    <a:pt x="55084" y="165253"/>
                  </a:cubicBezTo>
                  <a:cubicBezTo>
                    <a:pt x="58756" y="183614"/>
                    <a:pt x="63023" y="201867"/>
                    <a:pt x="66101" y="220337"/>
                  </a:cubicBezTo>
                  <a:cubicBezTo>
                    <a:pt x="70370" y="245951"/>
                    <a:pt x="72473" y="271907"/>
                    <a:pt x="77118" y="297455"/>
                  </a:cubicBezTo>
                  <a:cubicBezTo>
                    <a:pt x="79827" y="312352"/>
                    <a:pt x="84463" y="326833"/>
                    <a:pt x="88135" y="341522"/>
                  </a:cubicBezTo>
                  <a:cubicBezTo>
                    <a:pt x="84463" y="370900"/>
                    <a:pt x="83322" y="400707"/>
                    <a:pt x="77118" y="429657"/>
                  </a:cubicBezTo>
                  <a:cubicBezTo>
                    <a:pt x="72251" y="452367"/>
                    <a:pt x="55084" y="495759"/>
                    <a:pt x="55084" y="495759"/>
                  </a:cubicBezTo>
                  <a:cubicBezTo>
                    <a:pt x="51412" y="484742"/>
                    <a:pt x="49260" y="473095"/>
                    <a:pt x="44067" y="462708"/>
                  </a:cubicBezTo>
                  <a:cubicBezTo>
                    <a:pt x="38146" y="450865"/>
                    <a:pt x="36722" y="477397"/>
                    <a:pt x="33050" y="473725"/>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00" y="102195"/>
            <a:ext cx="5406709" cy="474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161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What are prototypes</a:t>
            </a:r>
          </a:p>
          <a:p>
            <a:r>
              <a:rPr lang="en-US" dirty="0" smtClean="0"/>
              <a:t>Why should we use prototypes</a:t>
            </a:r>
          </a:p>
          <a:p>
            <a:r>
              <a:rPr lang="en-US" dirty="0" smtClean="0"/>
              <a:t>Two dimensions of prototypes (lo vs. hi fidelity, vertical vs. horizontal)</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3769099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vs. Lo Fidelity</a:t>
            </a:r>
            <a:endParaRPr lang="en-US" dirty="0"/>
          </a:p>
        </p:txBody>
      </p:sp>
      <p:sp>
        <p:nvSpPr>
          <p:cNvPr id="3" name="Content Placeholder 2"/>
          <p:cNvSpPr>
            <a:spLocks noGrp="1"/>
          </p:cNvSpPr>
          <p:nvPr>
            <p:ph idx="1"/>
          </p:nvPr>
        </p:nvSpPr>
        <p:spPr/>
        <p:txBody>
          <a:bodyPr/>
          <a:lstStyle/>
          <a:p>
            <a:r>
              <a:rPr lang="en-US" dirty="0" smtClean="0"/>
              <a:t>Distinction</a:t>
            </a:r>
            <a:r>
              <a:rPr lang="en-US" dirty="0" smtClean="0"/>
              <a:t>: is the </a:t>
            </a:r>
            <a:r>
              <a:rPr lang="en-US" dirty="0" smtClean="0"/>
              <a:t>choice of medium close or far from that of final </a:t>
            </a:r>
            <a:r>
              <a:rPr lang="en-US" dirty="0" smtClean="0"/>
              <a:t>design? </a:t>
            </a:r>
            <a:r>
              <a:rPr lang="en-US" dirty="0" smtClean="0">
                <a:solidFill>
                  <a:schemeClr val="bg1">
                    <a:lumMod val="65000"/>
                  </a:schemeClr>
                </a:solidFill>
              </a:rPr>
              <a:t>(high = software; low = paper prototype)</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217" y="3415676"/>
            <a:ext cx="4250783" cy="294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Julie\Desktop\lullaby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4257"/>
            <a:ext cx="4709619" cy="29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55451" y="6357769"/>
            <a:ext cx="2087555" cy="369332"/>
          </a:xfrm>
          <a:prstGeom prst="rect">
            <a:avLst/>
          </a:prstGeom>
          <a:noFill/>
        </p:spPr>
        <p:txBody>
          <a:bodyPr wrap="square" rtlCol="0">
            <a:spAutoFit/>
          </a:bodyPr>
          <a:lstStyle/>
          <a:p>
            <a:pPr algn="ctr"/>
            <a:r>
              <a:rPr lang="en-US" dirty="0" smtClean="0">
                <a:solidFill>
                  <a:srgbClr val="FFFFFF"/>
                </a:solidFill>
              </a:rPr>
              <a:t>Hi fidelity</a:t>
            </a:r>
            <a:endParaRPr lang="en-US" dirty="0">
              <a:solidFill>
                <a:srgbClr val="FFFFFF"/>
              </a:solidFill>
            </a:endParaRPr>
          </a:p>
        </p:txBody>
      </p:sp>
      <p:sp>
        <p:nvSpPr>
          <p:cNvPr id="8" name="TextBox 7"/>
          <p:cNvSpPr txBox="1"/>
          <p:nvPr/>
        </p:nvSpPr>
        <p:spPr>
          <a:xfrm>
            <a:off x="5933319" y="6357769"/>
            <a:ext cx="2087555" cy="369332"/>
          </a:xfrm>
          <a:prstGeom prst="rect">
            <a:avLst/>
          </a:prstGeom>
          <a:noFill/>
        </p:spPr>
        <p:txBody>
          <a:bodyPr wrap="square" rtlCol="0">
            <a:spAutoFit/>
          </a:bodyPr>
          <a:lstStyle/>
          <a:p>
            <a:pPr algn="ctr"/>
            <a:r>
              <a:rPr lang="en-US" dirty="0" smtClean="0">
                <a:solidFill>
                  <a:srgbClr val="FFFFFF"/>
                </a:solidFill>
              </a:rPr>
              <a:t>Lo fidelity</a:t>
            </a:r>
            <a:endParaRPr lang="en-US" dirty="0">
              <a:solidFill>
                <a:srgbClr val="FFFFFF"/>
              </a:solidFill>
            </a:endParaRPr>
          </a:p>
        </p:txBody>
      </p:sp>
    </p:spTree>
    <p:extLst>
      <p:ext uri="{BB962C8B-B14F-4D97-AF65-F5344CB8AC3E}">
        <p14:creationId xmlns:p14="http://schemas.microsoft.com/office/powerpoint/2010/main" val="33979832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9674387"/>
              </p:ext>
            </p:extLst>
          </p:nvPr>
        </p:nvGraphicFramePr>
        <p:xfrm>
          <a:off x="457200" y="1600200"/>
          <a:ext cx="8229600" cy="1112520"/>
        </p:xfrm>
        <a:graphic>
          <a:graphicData uri="http://schemas.openxmlformats.org/drawingml/2006/table">
            <a:tbl>
              <a:tblPr firstRow="1" bandRow="1">
                <a:tableStyleId>{5C22544A-7EE6-4342-B048-85BDC9FD1C3A}</a:tableStyleId>
              </a:tblPr>
              <a:tblGrid>
                <a:gridCol w="1601158"/>
                <a:gridCol w="2919657"/>
                <a:gridCol w="3708785"/>
              </a:tblGrid>
              <a:tr h="370840">
                <a:tc>
                  <a:txBody>
                    <a:bodyPr/>
                    <a:lstStyle/>
                    <a:p>
                      <a:endParaRPr lang="en-US" dirty="0"/>
                    </a:p>
                  </a:txBody>
                  <a:tcPr/>
                </a:tc>
                <a:tc>
                  <a:txBody>
                    <a:bodyPr/>
                    <a:lstStyle/>
                    <a:p>
                      <a:r>
                        <a:rPr lang="en-US" dirty="0" smtClean="0"/>
                        <a:t>Lo-</a:t>
                      </a:r>
                      <a:r>
                        <a:rPr lang="en-US" baseline="0" dirty="0" smtClean="0"/>
                        <a:t>Fi</a:t>
                      </a:r>
                      <a:endParaRPr lang="en-US" dirty="0"/>
                    </a:p>
                  </a:txBody>
                  <a:tcPr/>
                </a:tc>
                <a:tc>
                  <a:txBody>
                    <a:bodyPr/>
                    <a:lstStyle/>
                    <a:p>
                      <a:r>
                        <a:rPr lang="en-US" dirty="0" smtClean="0"/>
                        <a:t>Hi-Fi</a:t>
                      </a:r>
                      <a:endParaRPr lang="en-US" dirty="0"/>
                    </a:p>
                  </a:txBody>
                  <a:tcPr/>
                </a:tc>
              </a:tr>
              <a:tr h="370840">
                <a:tc>
                  <a:txBody>
                    <a:bodyPr/>
                    <a:lstStyle/>
                    <a:p>
                      <a:r>
                        <a:rPr lang="en-US" dirty="0" smtClean="0"/>
                        <a:t>Advantages</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Disadvantages</a:t>
                      </a:r>
                      <a:endParaRPr lang="en-US" dirty="0"/>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575103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Hi-fi vs. Lo-fi: “From the experts…”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8334421"/>
              </p:ext>
            </p:extLst>
          </p:nvPr>
        </p:nvGraphicFramePr>
        <p:xfrm>
          <a:off x="457200" y="1600200"/>
          <a:ext cx="8229600" cy="3571239"/>
        </p:xfrm>
        <a:graphic>
          <a:graphicData uri="http://schemas.openxmlformats.org/drawingml/2006/table">
            <a:tbl>
              <a:tblPr firstRow="1" bandRow="1">
                <a:tableStyleId>{5C22544A-7EE6-4342-B048-85BDC9FD1C3A}</a:tableStyleId>
              </a:tblPr>
              <a:tblGrid>
                <a:gridCol w="1528167"/>
                <a:gridCol w="3094836"/>
                <a:gridCol w="3606597"/>
              </a:tblGrid>
              <a:tr h="370840">
                <a:tc>
                  <a:txBody>
                    <a:bodyPr/>
                    <a:lstStyle/>
                    <a:p>
                      <a:endParaRPr lang="en-US" dirty="0"/>
                    </a:p>
                  </a:txBody>
                  <a:tcPr/>
                </a:tc>
                <a:tc>
                  <a:txBody>
                    <a:bodyPr/>
                    <a:lstStyle/>
                    <a:p>
                      <a:r>
                        <a:rPr lang="en-US" dirty="0" smtClean="0"/>
                        <a:t>Lo-Fi</a:t>
                      </a:r>
                      <a:endParaRPr lang="en-US" dirty="0"/>
                    </a:p>
                  </a:txBody>
                  <a:tcPr/>
                </a:tc>
                <a:tc>
                  <a:txBody>
                    <a:bodyPr/>
                    <a:lstStyle/>
                    <a:p>
                      <a:r>
                        <a:rPr lang="en-US" dirty="0" smtClean="0"/>
                        <a:t>Hi-Fi</a:t>
                      </a:r>
                      <a:endParaRPr lang="en-US" dirty="0"/>
                    </a:p>
                  </a:txBody>
                  <a:tcPr/>
                </a:tc>
              </a:tr>
              <a:tr h="370840">
                <a:tc>
                  <a:txBody>
                    <a:bodyPr/>
                    <a:lstStyle/>
                    <a:p>
                      <a:r>
                        <a:rPr lang="en-US" dirty="0" smtClean="0"/>
                        <a:t>Advantages</a:t>
                      </a:r>
                      <a:endParaRPr lang="en-US" dirty="0"/>
                    </a:p>
                  </a:txBody>
                  <a:tcPr/>
                </a:tc>
                <a:tc>
                  <a:txBody>
                    <a:bodyPr/>
                    <a:lstStyle/>
                    <a:p>
                      <a:r>
                        <a:rPr lang="en-US" dirty="0" smtClean="0"/>
                        <a:t>» ***fast***</a:t>
                      </a:r>
                    </a:p>
                    <a:p>
                      <a:r>
                        <a:rPr lang="en-US" dirty="0" smtClean="0"/>
                        <a:t>»</a:t>
                      </a:r>
                      <a:r>
                        <a:rPr lang="en-US" baseline="0" dirty="0" smtClean="0"/>
                        <a:t> cheap</a:t>
                      </a:r>
                    </a:p>
                    <a:p>
                      <a:r>
                        <a:rPr lang="en-US" dirty="0" smtClean="0"/>
                        <a:t>»</a:t>
                      </a:r>
                      <a:r>
                        <a:rPr lang="en-US" baseline="0" dirty="0" smtClean="0"/>
                        <a:t> easy – kindergarten skills!</a:t>
                      </a:r>
                    </a:p>
                    <a:p>
                      <a:r>
                        <a:rPr lang="en-US" dirty="0" smtClean="0"/>
                        <a:t>»</a:t>
                      </a:r>
                      <a:r>
                        <a:rPr lang="en-US" baseline="0" dirty="0" smtClean="0"/>
                        <a:t> can simulate actual product</a:t>
                      </a:r>
                    </a:p>
                    <a:p>
                      <a:r>
                        <a:rPr lang="en-US" dirty="0" smtClean="0"/>
                        <a:t>»</a:t>
                      </a:r>
                      <a:r>
                        <a:rPr lang="en-US" baseline="0" dirty="0" smtClean="0"/>
                        <a:t> great way to get feedback from stakeholders</a:t>
                      </a:r>
                    </a:p>
                  </a:txBody>
                  <a:tcPr/>
                </a:tc>
                <a:tc>
                  <a:txBody>
                    <a:bodyPr/>
                    <a:lstStyle/>
                    <a:p>
                      <a:r>
                        <a:rPr lang="en-US" dirty="0" smtClean="0"/>
                        <a:t>»</a:t>
                      </a:r>
                      <a:r>
                        <a:rPr lang="en-US" baseline="0" dirty="0" smtClean="0"/>
                        <a:t> better sense of finished product</a:t>
                      </a:r>
                    </a:p>
                    <a:p>
                      <a:r>
                        <a:rPr lang="en-US" dirty="0" smtClean="0"/>
                        <a:t>»</a:t>
                      </a:r>
                      <a:r>
                        <a:rPr lang="en-US" baseline="0" dirty="0" smtClean="0"/>
                        <a:t> can judge aesthetic appeal</a:t>
                      </a:r>
                    </a:p>
                    <a:p>
                      <a:r>
                        <a:rPr lang="en-US" dirty="0" smtClean="0"/>
                        <a:t>»</a:t>
                      </a:r>
                      <a:r>
                        <a:rPr lang="en-US" baseline="0" dirty="0" smtClean="0"/>
                        <a:t> more realistic experience</a:t>
                      </a:r>
                    </a:p>
                    <a:p>
                      <a:r>
                        <a:rPr lang="en-US" dirty="0" smtClean="0"/>
                        <a:t>»</a:t>
                      </a:r>
                      <a:r>
                        <a:rPr lang="en-US" baseline="0" dirty="0" smtClean="0"/>
                        <a:t> can evaluate the experience better</a:t>
                      </a:r>
                    </a:p>
                    <a:p>
                      <a:r>
                        <a:rPr lang="en-US" dirty="0" smtClean="0"/>
                        <a:t>»</a:t>
                      </a:r>
                      <a:r>
                        <a:rPr lang="en-US" baseline="0" dirty="0" smtClean="0"/>
                        <a:t> probably more convincing for stakeholders</a:t>
                      </a:r>
                      <a:endParaRPr lang="en-US" dirty="0"/>
                    </a:p>
                  </a:txBody>
                  <a:tcPr/>
                </a:tc>
              </a:tr>
              <a:tr h="370840">
                <a:tc>
                  <a:txBody>
                    <a:bodyPr/>
                    <a:lstStyle/>
                    <a:p>
                      <a:r>
                        <a:rPr lang="en-US" dirty="0" smtClean="0"/>
                        <a:t>Disadvantages</a:t>
                      </a:r>
                      <a:endParaRPr lang="en-US" dirty="0"/>
                    </a:p>
                  </a:txBody>
                  <a:tcPr/>
                </a:tc>
                <a:tc>
                  <a:txBody>
                    <a:bodyPr/>
                    <a:lstStyle/>
                    <a:p>
                      <a:r>
                        <a:rPr lang="en-US" dirty="0" smtClean="0"/>
                        <a:t>»</a:t>
                      </a:r>
                      <a:r>
                        <a:rPr lang="en-US" baseline="0" dirty="0" smtClean="0"/>
                        <a:t> slow response time</a:t>
                      </a:r>
                    </a:p>
                    <a:p>
                      <a:r>
                        <a:rPr lang="en-US" dirty="0" smtClean="0"/>
                        <a:t>»</a:t>
                      </a:r>
                      <a:r>
                        <a:rPr lang="en-US" baseline="0" dirty="0" smtClean="0"/>
                        <a:t> can’t get feedback about aesthetics</a:t>
                      </a:r>
                    </a:p>
                    <a:p>
                      <a:r>
                        <a:rPr lang="en-US" dirty="0" smtClean="0"/>
                        <a:t>»</a:t>
                      </a:r>
                      <a:r>
                        <a:rPr lang="en-US" baseline="0" dirty="0" smtClean="0"/>
                        <a:t> user may question design quality</a:t>
                      </a:r>
                      <a:endParaRPr lang="en-US" dirty="0"/>
                    </a:p>
                  </a:txBody>
                  <a:tcPr/>
                </a:tc>
                <a:tc>
                  <a:txBody>
                    <a:bodyPr/>
                    <a:lstStyle/>
                    <a:p>
                      <a:r>
                        <a:rPr lang="en-US" dirty="0" smtClean="0"/>
                        <a:t>»</a:t>
                      </a:r>
                      <a:r>
                        <a:rPr lang="en-US" baseline="0" dirty="0" smtClean="0"/>
                        <a:t> users may focus on unnecessary details</a:t>
                      </a:r>
                    </a:p>
                    <a:p>
                      <a:r>
                        <a:rPr lang="en-US" dirty="0" smtClean="0"/>
                        <a:t>»</a:t>
                      </a:r>
                      <a:r>
                        <a:rPr lang="en-US" baseline="0" dirty="0" smtClean="0"/>
                        <a:t> takes a lot of time to make</a:t>
                      </a:r>
                    </a:p>
                    <a:p>
                      <a:r>
                        <a:rPr lang="en-US" dirty="0" smtClean="0"/>
                        <a:t>»</a:t>
                      </a:r>
                      <a:r>
                        <a:rPr lang="en-US" baseline="0" dirty="0" smtClean="0"/>
                        <a:t> users may lose track of big picture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3163618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Fidelity Prototypes: More</a:t>
            </a:r>
            <a:endParaRPr lang="en-US" dirty="0"/>
          </a:p>
        </p:txBody>
      </p:sp>
      <p:sp>
        <p:nvSpPr>
          <p:cNvPr id="3" name="Content Placeholder 2"/>
          <p:cNvSpPr>
            <a:spLocks noGrp="1"/>
          </p:cNvSpPr>
          <p:nvPr>
            <p:ph idx="1"/>
          </p:nvPr>
        </p:nvSpPr>
        <p:spPr/>
        <p:txBody>
          <a:bodyPr/>
          <a:lstStyle/>
          <a:p>
            <a:r>
              <a:rPr lang="en-US" dirty="0" smtClean="0"/>
              <a:t>Big part: prototyping the visual design</a:t>
            </a:r>
          </a:p>
          <a:p>
            <a:r>
              <a:rPr lang="en-US" dirty="0" smtClean="0"/>
              <a:t>With the right tools, hi-fi prototypes can be done very nicely</a:t>
            </a:r>
          </a:p>
          <a:p>
            <a:r>
              <a:rPr lang="en-US" dirty="0" smtClean="0"/>
              <a:t>Requires very little client imagination</a:t>
            </a:r>
          </a:p>
          <a:p>
            <a:r>
              <a:rPr lang="en-US" dirty="0" smtClean="0"/>
              <a:t>Communicates the </a:t>
            </a:r>
            <a:r>
              <a:rPr lang="en-US" u="sng" dirty="0" smtClean="0"/>
              <a:t>form</a:t>
            </a:r>
            <a:r>
              <a:rPr lang="en-US" dirty="0" smtClean="0"/>
              <a:t> very well</a:t>
            </a:r>
          </a:p>
          <a:p>
            <a:r>
              <a:rPr lang="en-US" dirty="0" smtClean="0"/>
              <a:t>Very effective in persuasion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648144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 through Storyboards</a:t>
            </a:r>
            <a:endParaRPr lang="en-US" dirty="0"/>
          </a:p>
        </p:txBody>
      </p:sp>
      <p:sp>
        <p:nvSpPr>
          <p:cNvPr id="3" name="Content Placeholder 2"/>
          <p:cNvSpPr>
            <a:spLocks noGrp="1"/>
          </p:cNvSpPr>
          <p:nvPr>
            <p:ph idx="1"/>
          </p:nvPr>
        </p:nvSpPr>
        <p:spPr/>
        <p:txBody>
          <a:bodyPr/>
          <a:lstStyle/>
          <a:p>
            <a:r>
              <a:rPr lang="en-US" sz="2400" dirty="0"/>
              <a:t>“</a:t>
            </a:r>
            <a:r>
              <a:rPr lang="en-US" sz="2400" dirty="0" smtClean="0"/>
              <a:t>comic </a:t>
            </a:r>
            <a:r>
              <a:rPr lang="en-US" sz="2400" dirty="0"/>
              <a:t>book” approach, a series of </a:t>
            </a:r>
            <a:r>
              <a:rPr lang="en-US" sz="2400" dirty="0" err="1"/>
              <a:t>keyframes</a:t>
            </a:r>
            <a:r>
              <a:rPr lang="en-US" sz="2400" dirty="0"/>
              <a:t> as </a:t>
            </a:r>
            <a:r>
              <a:rPr lang="en-US" sz="2400" dirty="0" smtClean="0"/>
              <a:t>sketches—illustrates a sequence</a:t>
            </a:r>
            <a:endParaRPr lang="en-US" sz="2400" dirty="0"/>
          </a:p>
          <a:p>
            <a:pPr lvl="1"/>
            <a:r>
              <a:rPr lang="en-US" sz="2000" dirty="0"/>
              <a:t>originally from film; used to get the idea of a scene</a:t>
            </a:r>
          </a:p>
          <a:p>
            <a:pPr lvl="1"/>
            <a:r>
              <a:rPr lang="en-US" sz="2000" dirty="0"/>
              <a:t>snapshots of the interface at particular key points in the interaction</a:t>
            </a:r>
          </a:p>
          <a:p>
            <a:r>
              <a:rPr lang="en-US" sz="2400" dirty="0"/>
              <a:t>users can evaluate quickly the direction the interface is heading</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5" descr="90robin%20storyboar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455" t="1486" r="10339" b="38489"/>
          <a:stretch>
            <a:fillRect/>
          </a:stretch>
        </p:blipFill>
        <p:spPr bwMode="auto">
          <a:xfrm>
            <a:off x="904714" y="3691265"/>
            <a:ext cx="709295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751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19399</TotalTime>
  <Words>1183</Words>
  <Application>Microsoft Macintosh PowerPoint</Application>
  <PresentationFormat>On-screen Show (4:3)</PresentationFormat>
  <Paragraphs>213</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1-introduction</vt:lpstr>
      <vt:lpstr>Image</vt:lpstr>
      <vt:lpstr>PowerPoint Presentation</vt:lpstr>
      <vt:lpstr>PowerPoint Presentation</vt:lpstr>
      <vt:lpstr>Prototyping 2</vt:lpstr>
      <vt:lpstr>Last Time…</vt:lpstr>
      <vt:lpstr>Hi vs. Lo Fidelity</vt:lpstr>
      <vt:lpstr>Pros and Cons</vt:lpstr>
      <vt:lpstr>Hi-fi vs. Lo-fi: “From the experts…”</vt:lpstr>
      <vt:lpstr>Hi Fidelity Prototypes: More</vt:lpstr>
      <vt:lpstr>Prototyping through Storyboards</vt:lpstr>
      <vt:lpstr>PowerPoint Presentation</vt:lpstr>
      <vt:lpstr>Prototyping with PICTIVE</vt:lpstr>
      <vt:lpstr>PICTIVE, designing with office supplies</vt:lpstr>
      <vt:lpstr>Prototyping with PowerPoint</vt:lpstr>
      <vt:lpstr>PowerPoint Presentation</vt:lpstr>
      <vt:lpstr>Prototyping Functionality: Wizard-of-Oz</vt:lpstr>
      <vt:lpstr>Wizard of Oz</vt:lpstr>
      <vt:lpstr>Wizard of Oz</vt:lpstr>
      <vt:lpstr>Name Origin: Wizard-of-Oz</vt:lpstr>
      <vt:lpstr>Wizard of Oz: The Point</vt:lpstr>
      <vt:lpstr>Wizard of Oz: Anti-Gravity Bar</vt:lpstr>
      <vt:lpstr>Prototyping Functionality: Video Prototyping</vt:lpstr>
      <vt:lpstr>iPhone paper+video prototype</vt:lpstr>
      <vt:lpstr>Body Centric Interaction</vt:lpstr>
      <vt:lpstr>Vertical vs. Horizontal Prototypes</vt:lpstr>
      <vt:lpstr>Fat-Thumb</vt:lpstr>
      <vt:lpstr>More specific narrow scenarios</vt:lpstr>
      <vt:lpstr>Yet Another Specific Narrow Scenario</vt:lpstr>
      <vt:lpstr>Next week</vt:lpstr>
      <vt:lpstr>Midterm – Wednesday, 10am</vt:lpstr>
      <vt:lpstr>Sketch vs. Prototype</vt:lpstr>
      <vt:lpstr>From Sketches to Prototypes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78</cp:revision>
  <dcterms:created xsi:type="dcterms:W3CDTF">2012-08-20T05:23:43Z</dcterms:created>
  <dcterms:modified xsi:type="dcterms:W3CDTF">2012-10-05T14:52:17Z</dcterms:modified>
</cp:coreProperties>
</file>