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61" r:id="rId2"/>
    <p:sldId id="256" r:id="rId3"/>
    <p:sldId id="257" r:id="rId4"/>
    <p:sldId id="262" r:id="rId5"/>
    <p:sldId id="264" r:id="rId6"/>
    <p:sldId id="263" r:id="rId7"/>
    <p:sldId id="268" r:id="rId8"/>
    <p:sldId id="266" r:id="rId9"/>
    <p:sldId id="269" r:id="rId10"/>
    <p:sldId id="270" r:id="rId11"/>
    <p:sldId id="265" r:id="rId12"/>
    <p:sldId id="271" r:id="rId13"/>
    <p:sldId id="272" r:id="rId14"/>
    <p:sldId id="273" r:id="rId15"/>
    <p:sldId id="274" r:id="rId16"/>
    <p:sldId id="282" r:id="rId17"/>
    <p:sldId id="275" r:id="rId18"/>
    <p:sldId id="276" r:id="rId19"/>
    <p:sldId id="277" r:id="rId20"/>
    <p:sldId id="278" r:id="rId21"/>
    <p:sldId id="279" r:id="rId22"/>
    <p:sldId id="280" r:id="rId23"/>
    <p:sldId id="28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64" autoAdjust="0"/>
  </p:normalViewPr>
  <p:slideViewPr>
    <p:cSldViewPr snapToGrid="0" snapToObjects="1">
      <p:cViewPr varScale="1">
        <p:scale>
          <a:sx n="93" d="100"/>
          <a:sy n="93" d="100"/>
        </p:scale>
        <p:origin x="-20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01-10-12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01-10-12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Xkcd</a:t>
            </a:r>
            <a:endParaRPr lang="en-US" smtClean="0"/>
          </a:p>
          <a:p>
            <a:endParaRPr lang="en-US"/>
          </a:p>
        </p:txBody>
      </p:sp>
      <p:sp>
        <p:nvSpPr>
          <p:cNvPr id="4" name="Slide Number Placeholder 3"/>
          <p:cNvSpPr>
            <a:spLocks noGrp="1"/>
          </p:cNvSpPr>
          <p:nvPr>
            <p:ph type="sldNum" sz="quarter" idx="10"/>
          </p:nvPr>
        </p:nvSpPr>
        <p:spPr/>
        <p:txBody>
          <a:bodyPr/>
          <a:lstStyle/>
          <a:p>
            <a:fld id="{2C9EC02C-7862-C04F-88CF-B6FBE0D0E7F9}" type="slidenum">
              <a:rPr lang="en-US" smtClean="0"/>
              <a:pPr/>
              <a:t>1</a:t>
            </a:fld>
            <a:endParaRPr lang="en-US"/>
          </a:p>
        </p:txBody>
      </p:sp>
    </p:spTree>
    <p:extLst>
      <p:ext uri="{BB962C8B-B14F-4D97-AF65-F5344CB8AC3E}">
        <p14:creationId xmlns:p14="http://schemas.microsoft.com/office/powerpoint/2010/main" val="99000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http://e102.co.uk/?</a:t>
            </a:r>
            <a:r>
              <a:rPr lang="it-IT" dirty="0" err="1" smtClean="0"/>
              <a:t>p</a:t>
            </a:r>
            <a:r>
              <a:rPr lang="it-IT" dirty="0" smtClean="0"/>
              <a:t>=3</a:t>
            </a:r>
          </a:p>
          <a:p>
            <a:endParaRPr lang="it-IT" dirty="0" smtClean="0"/>
          </a:p>
          <a:p>
            <a:r>
              <a:rPr lang="it-IT" dirty="0" err="1" smtClean="0"/>
              <a:t>This</a:t>
            </a:r>
            <a:r>
              <a:rPr lang="it-IT" dirty="0" smtClean="0"/>
              <a:t> </a:t>
            </a:r>
            <a:r>
              <a:rPr lang="it-IT" dirty="0" err="1" smtClean="0"/>
              <a:t>is</a:t>
            </a:r>
            <a:r>
              <a:rPr lang="it-IT" dirty="0" smtClean="0"/>
              <a:t> a</a:t>
            </a:r>
            <a:r>
              <a:rPr lang="it-IT" baseline="0" dirty="0" smtClean="0"/>
              <a:t> </a:t>
            </a:r>
            <a:r>
              <a:rPr lang="it-IT" baseline="0" dirty="0" err="1" smtClean="0"/>
              <a:t>paper</a:t>
            </a:r>
            <a:r>
              <a:rPr lang="it-IT" baseline="0" dirty="0" smtClean="0"/>
              <a:t> </a:t>
            </a:r>
            <a:r>
              <a:rPr lang="it-IT" baseline="0" dirty="0" err="1" smtClean="0"/>
              <a:t>prototype</a:t>
            </a:r>
            <a:r>
              <a:rPr lang="it-IT" baseline="0" dirty="0" smtClean="0"/>
              <a:t> </a:t>
            </a:r>
            <a:r>
              <a:rPr lang="it-IT" baseline="0" dirty="0" err="1" smtClean="0"/>
              <a:t>tat</a:t>
            </a:r>
            <a:r>
              <a:rPr lang="it-IT" baseline="0" dirty="0" smtClean="0"/>
              <a:t> </a:t>
            </a:r>
            <a:r>
              <a:rPr lang="it-IT" baseline="0" dirty="0" err="1" smtClean="0"/>
              <a:t>has</a:t>
            </a:r>
            <a:r>
              <a:rPr lang="it-IT" baseline="0" dirty="0" smtClean="0"/>
              <a:t> </a:t>
            </a:r>
            <a:r>
              <a:rPr lang="it-IT" baseline="0" dirty="0" err="1" smtClean="0"/>
              <a:t>been</a:t>
            </a:r>
            <a:r>
              <a:rPr lang="it-IT" baseline="0" dirty="0" smtClean="0"/>
              <a:t> made </a:t>
            </a:r>
            <a:r>
              <a:rPr lang="it-IT" baseline="0" dirty="0" err="1" smtClean="0"/>
              <a:t>into</a:t>
            </a:r>
            <a:r>
              <a:rPr lang="it-IT" baseline="0" dirty="0" smtClean="0"/>
              <a:t> a video </a:t>
            </a:r>
            <a:r>
              <a:rPr lang="it-IT" baseline="0" dirty="0" err="1" smtClean="0"/>
              <a:t>prototype</a:t>
            </a:r>
            <a:r>
              <a:rPr lang="it-IT" baseline="0" dirty="0" smtClean="0"/>
              <a:t>.</a:t>
            </a:r>
          </a:p>
          <a:p>
            <a:r>
              <a:rPr lang="it-IT" baseline="0" dirty="0" err="1" smtClean="0"/>
              <a:t>As</a:t>
            </a:r>
            <a:r>
              <a:rPr lang="it-IT" baseline="0" dirty="0" smtClean="0"/>
              <a:t> </a:t>
            </a:r>
            <a:r>
              <a:rPr lang="it-IT" baseline="0" dirty="0" err="1" smtClean="0"/>
              <a:t>you</a:t>
            </a:r>
            <a:r>
              <a:rPr lang="it-IT" baseline="0" dirty="0" smtClean="0"/>
              <a:t> </a:t>
            </a:r>
            <a:r>
              <a:rPr lang="it-IT" baseline="0" dirty="0" err="1" smtClean="0"/>
              <a:t>will</a:t>
            </a:r>
            <a:r>
              <a:rPr lang="it-IT" baseline="0" dirty="0" smtClean="0"/>
              <a:t> </a:t>
            </a:r>
            <a:r>
              <a:rPr lang="it-IT" baseline="0" dirty="0" err="1" smtClean="0"/>
              <a:t>see</a:t>
            </a:r>
            <a:r>
              <a:rPr lang="it-IT" baseline="0" dirty="0" smtClean="0"/>
              <a:t> in tutorial, the </a:t>
            </a:r>
            <a:r>
              <a:rPr lang="it-IT" baseline="0" dirty="0" err="1" smtClean="0"/>
              <a:t>problem</a:t>
            </a:r>
            <a:r>
              <a:rPr lang="it-IT" baseline="0" dirty="0" smtClean="0"/>
              <a:t> with </a:t>
            </a:r>
            <a:r>
              <a:rPr lang="it-IT" baseline="0" dirty="0" err="1" smtClean="0"/>
              <a:t>paper</a:t>
            </a:r>
            <a:r>
              <a:rPr lang="it-IT" baseline="0" dirty="0" smtClean="0"/>
              <a:t> </a:t>
            </a:r>
            <a:r>
              <a:rPr lang="it-IT" baseline="0" dirty="0" err="1" smtClean="0"/>
              <a:t>prototypes</a:t>
            </a:r>
            <a:r>
              <a:rPr lang="it-IT" baseline="0" dirty="0" smtClean="0"/>
              <a:t> </a:t>
            </a:r>
            <a:r>
              <a:rPr lang="it-IT" baseline="0" dirty="0" err="1" smtClean="0"/>
              <a:t>is</a:t>
            </a:r>
            <a:r>
              <a:rPr lang="it-IT" baseline="0" dirty="0" smtClean="0"/>
              <a:t> </a:t>
            </a:r>
            <a:r>
              <a:rPr lang="it-IT" baseline="0" dirty="0" err="1" smtClean="0"/>
              <a:t>that</a:t>
            </a:r>
            <a:r>
              <a:rPr lang="it-IT" baseline="0" dirty="0" smtClean="0"/>
              <a:t> </a:t>
            </a:r>
            <a:r>
              <a:rPr lang="it-IT" baseline="0" dirty="0" err="1" smtClean="0"/>
              <a:t>you</a:t>
            </a:r>
            <a:r>
              <a:rPr lang="it-IT" baseline="0" dirty="0" smtClean="0"/>
              <a:t> </a:t>
            </a:r>
            <a:r>
              <a:rPr lang="it-IT" baseline="0" dirty="0" err="1" smtClean="0"/>
              <a:t>need</a:t>
            </a:r>
            <a:r>
              <a:rPr lang="it-IT" baseline="0" dirty="0" smtClean="0"/>
              <a:t> </a:t>
            </a:r>
            <a:r>
              <a:rPr lang="it-IT" baseline="0" dirty="0" err="1" smtClean="0"/>
              <a:t>someone</a:t>
            </a:r>
            <a:r>
              <a:rPr lang="it-IT" baseline="0" dirty="0" smtClean="0"/>
              <a:t> </a:t>
            </a:r>
            <a:r>
              <a:rPr lang="it-IT" baseline="0" dirty="0" err="1" smtClean="0"/>
              <a:t>there</a:t>
            </a:r>
            <a:r>
              <a:rPr lang="it-IT" baseline="0" dirty="0" smtClean="0"/>
              <a:t> to “</a:t>
            </a:r>
            <a:r>
              <a:rPr lang="it-IT" baseline="0" dirty="0" err="1" smtClean="0"/>
              <a:t>run</a:t>
            </a:r>
            <a:r>
              <a:rPr lang="it-IT" baseline="0" dirty="0" smtClean="0"/>
              <a:t> </a:t>
            </a:r>
            <a:r>
              <a:rPr lang="it-IT" baseline="0" dirty="0" err="1" smtClean="0"/>
              <a:t>it</a:t>
            </a:r>
            <a:r>
              <a:rPr lang="it-IT" baseline="0" dirty="0" smtClean="0"/>
              <a:t>”</a:t>
            </a:r>
          </a:p>
          <a:p>
            <a:r>
              <a:rPr lang="it-IT" baseline="0" dirty="0" smtClean="0"/>
              <a:t>A video </a:t>
            </a:r>
            <a:r>
              <a:rPr lang="it-IT" baseline="0" dirty="0" err="1" smtClean="0"/>
              <a:t>prototype</a:t>
            </a:r>
            <a:r>
              <a:rPr lang="it-IT" baseline="0" dirty="0" smtClean="0"/>
              <a:t>, once </a:t>
            </a:r>
            <a:r>
              <a:rPr lang="it-IT" baseline="0" dirty="0" err="1" smtClean="0"/>
              <a:t>you</a:t>
            </a:r>
            <a:r>
              <a:rPr lang="it-IT" baseline="0" dirty="0" smtClean="0"/>
              <a:t> </a:t>
            </a:r>
            <a:r>
              <a:rPr lang="it-IT" baseline="0" dirty="0" err="1" smtClean="0"/>
              <a:t>make</a:t>
            </a:r>
            <a:r>
              <a:rPr lang="it-IT" baseline="0" dirty="0" smtClean="0"/>
              <a:t> </a:t>
            </a:r>
            <a:r>
              <a:rPr lang="it-IT" baseline="0" dirty="0" err="1" smtClean="0"/>
              <a:t>it</a:t>
            </a:r>
            <a:r>
              <a:rPr lang="it-IT" baseline="0" dirty="0" smtClean="0"/>
              <a:t>, can </a:t>
            </a:r>
            <a:r>
              <a:rPr lang="it-IT" baseline="0" dirty="0" err="1" smtClean="0"/>
              <a:t>sort</a:t>
            </a:r>
            <a:r>
              <a:rPr lang="it-IT" baseline="0" dirty="0" smtClean="0"/>
              <a:t> of “</a:t>
            </a:r>
            <a:r>
              <a:rPr lang="it-IT" baseline="0" dirty="0" err="1" smtClean="0"/>
              <a:t>run</a:t>
            </a:r>
            <a:r>
              <a:rPr lang="it-IT" baseline="0" dirty="0" smtClean="0"/>
              <a:t> </a:t>
            </a:r>
            <a:r>
              <a:rPr lang="it-IT" baseline="0" dirty="0" err="1" smtClean="0"/>
              <a:t>itself</a:t>
            </a:r>
            <a:r>
              <a:rPr lang="it-IT" baseline="0" dirty="0" smtClean="0"/>
              <a:t>.” </a:t>
            </a:r>
            <a:r>
              <a:rPr lang="it-IT" baseline="0" dirty="0" err="1" smtClean="0"/>
              <a:t>Obviously</a:t>
            </a:r>
            <a:r>
              <a:rPr lang="it-IT" baseline="0" dirty="0" smtClean="0"/>
              <a:t>, </a:t>
            </a:r>
            <a:r>
              <a:rPr lang="it-IT" baseline="0" dirty="0" err="1" smtClean="0"/>
              <a:t>there’s</a:t>
            </a:r>
            <a:r>
              <a:rPr lang="it-IT" baseline="0" dirty="0" smtClean="0"/>
              <a:t> </a:t>
            </a:r>
            <a:r>
              <a:rPr lang="it-IT" baseline="0" dirty="0" err="1" smtClean="0"/>
              <a:t>only</a:t>
            </a:r>
            <a:r>
              <a:rPr lang="it-IT" baseline="0" dirty="0" smtClean="0"/>
              <a:t> </a:t>
            </a:r>
            <a:r>
              <a:rPr lang="it-IT" baseline="0" dirty="0" err="1" smtClean="0"/>
              <a:t>one</a:t>
            </a:r>
            <a:r>
              <a:rPr lang="it-IT" baseline="0" dirty="0" smtClean="0"/>
              <a:t> </a:t>
            </a:r>
            <a:r>
              <a:rPr lang="it-IT" baseline="0" dirty="0" err="1" smtClean="0"/>
              <a:t>user</a:t>
            </a:r>
            <a:r>
              <a:rPr lang="it-IT" baseline="0" dirty="0" smtClean="0"/>
              <a:t> flow, </a:t>
            </a:r>
            <a:r>
              <a:rPr lang="it-IT" baseline="0" dirty="0" err="1" smtClean="0"/>
              <a:t>but</a:t>
            </a:r>
            <a:r>
              <a:rPr lang="it-IT" baseline="0" dirty="0" smtClean="0"/>
              <a:t> </a:t>
            </a:r>
            <a:r>
              <a:rPr lang="it-IT" baseline="0" dirty="0" err="1" smtClean="0"/>
              <a:t>you</a:t>
            </a:r>
            <a:r>
              <a:rPr lang="it-IT" baseline="0" dirty="0" smtClean="0"/>
              <a:t> </a:t>
            </a:r>
            <a:r>
              <a:rPr lang="it-IT" baseline="0" dirty="0" err="1" smtClean="0"/>
              <a:t>get</a:t>
            </a:r>
            <a:r>
              <a:rPr lang="it-IT" baseline="0" dirty="0" smtClean="0"/>
              <a:t> to </a:t>
            </a:r>
            <a:r>
              <a:rPr lang="it-IT" baseline="0" dirty="0" err="1" smtClean="0"/>
              <a:t>see</a:t>
            </a:r>
            <a:r>
              <a:rPr lang="it-IT" baseline="0" dirty="0" smtClean="0"/>
              <a:t> </a:t>
            </a:r>
            <a:r>
              <a:rPr lang="it-IT" baseline="0" dirty="0" err="1" smtClean="0"/>
              <a:t>all</a:t>
            </a:r>
            <a:r>
              <a:rPr lang="it-IT" baseline="0" dirty="0" smtClean="0"/>
              <a:t> the </a:t>
            </a:r>
            <a:r>
              <a:rPr lang="it-IT" baseline="0" dirty="0" err="1" smtClean="0"/>
              <a:t>functionality</a:t>
            </a:r>
            <a:r>
              <a:rPr lang="it-IT" baseline="0" dirty="0" smtClean="0"/>
              <a:t> </a:t>
            </a:r>
            <a:r>
              <a:rPr lang="it-IT" baseline="0" dirty="0" err="1" smtClean="0"/>
              <a:t>that’s</a:t>
            </a:r>
            <a:r>
              <a:rPr lang="it-IT" baseline="0" dirty="0" smtClean="0"/>
              <a:t> in </a:t>
            </a:r>
            <a:r>
              <a:rPr lang="it-IT" baseline="0" dirty="0" err="1" smtClean="0"/>
              <a:t>it</a:t>
            </a:r>
            <a:endParaRPr lang="it-IT" baseline="0" dirty="0" smtClean="0"/>
          </a:p>
          <a:p>
            <a:r>
              <a:rPr lang="en-US" baseline="0" dirty="0" smtClean="0"/>
              <a:t>A video prototype takes some time to develop, but it is actually often quite effective</a:t>
            </a:r>
            <a:endParaRPr lang="it-IT" baseline="0" dirty="0" smtClean="0"/>
          </a:p>
        </p:txBody>
      </p:sp>
      <p:sp>
        <p:nvSpPr>
          <p:cNvPr id="4" name="Slide Number Placeholder 3"/>
          <p:cNvSpPr>
            <a:spLocks noGrp="1"/>
          </p:cNvSpPr>
          <p:nvPr>
            <p:ph type="sldNum" sz="quarter" idx="10"/>
          </p:nvPr>
        </p:nvSpPr>
        <p:spPr/>
        <p:txBody>
          <a:bodyPr/>
          <a:lstStyle/>
          <a:p>
            <a:fld id="{2C9EC02C-7862-C04F-88CF-B6FBE0D0E7F9}" type="slidenum">
              <a:rPr lang="en-US" smtClean="0"/>
              <a:pPr/>
              <a:t>13</a:t>
            </a:fld>
            <a:endParaRPr lang="en-US"/>
          </a:p>
        </p:txBody>
      </p:sp>
    </p:spTree>
    <p:extLst>
      <p:ext uri="{BB962C8B-B14F-4D97-AF65-F5344CB8AC3E}">
        <p14:creationId xmlns:p14="http://schemas.microsoft.com/office/powerpoint/2010/main" val="3870767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obviously</a:t>
            </a:r>
            <a:r>
              <a:rPr lang="en-US" baseline="0" dirty="0" smtClean="0"/>
              <a:t> a very very slick prototype, and it works</a:t>
            </a:r>
          </a:p>
          <a:p>
            <a:endParaRPr lang="en-US" baseline="0" dirty="0" smtClean="0"/>
          </a:p>
          <a:p>
            <a:r>
              <a:rPr lang="en-US" baseline="0" dirty="0" smtClean="0"/>
              <a:t>What did you see in there?</a:t>
            </a:r>
          </a:p>
          <a:p>
            <a:r>
              <a:rPr lang="en-US" baseline="0" dirty="0" smtClean="0"/>
              <a:t>What does the video show?</a:t>
            </a:r>
          </a:p>
          <a:p>
            <a:r>
              <a:rPr lang="en-US" baseline="0" dirty="0" smtClean="0"/>
              <a:t>What are the key ideas that are there?</a:t>
            </a:r>
          </a:p>
          <a:p>
            <a:r>
              <a:rPr lang="en-US" baseline="0" dirty="0" smtClean="0"/>
              <a:t>Going beyond exactly the application they showed, what are they trying to tell us?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14</a:t>
            </a:fld>
            <a:endParaRPr lang="en-US"/>
          </a:p>
        </p:txBody>
      </p:sp>
    </p:spTree>
    <p:extLst>
      <p:ext uri="{BB962C8B-B14F-4D97-AF65-F5344CB8AC3E}">
        <p14:creationId xmlns:p14="http://schemas.microsoft.com/office/powerpoint/2010/main" val="1066081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=szr0ezLyQHY</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16</a:t>
            </a:fld>
            <a:endParaRPr lang="en-US"/>
          </a:p>
        </p:txBody>
      </p:sp>
    </p:spTree>
    <p:extLst>
      <p:ext uri="{BB962C8B-B14F-4D97-AF65-F5344CB8AC3E}">
        <p14:creationId xmlns:p14="http://schemas.microsoft.com/office/powerpoint/2010/main" val="2312994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Horizontal prototypes are appropriate for understanding relationships across a broad system and for showing the range of abilities of a system.</a:t>
            </a:r>
          </a:p>
          <a:p>
            <a:endParaRPr lang="en-US" dirty="0" smtClean="0"/>
          </a:p>
          <a:p>
            <a:r>
              <a:rPr lang="en-US" dirty="0" smtClean="0"/>
              <a:t>Vertical prototypes are most appropriate when a certain complex feature of a system is poorly-understood and needs to be explored, e.g. as a proof-of-concept.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19</a:t>
            </a:fld>
            <a:endParaRPr lang="en-US"/>
          </a:p>
        </p:txBody>
      </p:sp>
    </p:spTree>
    <p:extLst>
      <p:ext uri="{BB962C8B-B14F-4D97-AF65-F5344CB8AC3E}">
        <p14:creationId xmlns:p14="http://schemas.microsoft.com/office/powerpoint/2010/main" val="1737062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Sketches dominate the early part of the design funnel. They have to be cheap and plentiful.</a:t>
            </a:r>
            <a:br>
              <a:rPr lang="en-US" dirty="0" smtClean="0"/>
            </a:br>
            <a:r>
              <a:rPr lang="en-US" dirty="0" smtClean="0"/>
              <a:t>Prototypes appear at the latter part (or even during engineering). They are more refined and perhaps appropriate for initial user testing. There are also fewer of them, as they are more expensive. </a:t>
            </a:r>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22</a:t>
            </a:fld>
            <a:endParaRPr lang="en-US"/>
          </a:p>
        </p:txBody>
      </p:sp>
    </p:spTree>
    <p:extLst>
      <p:ext uri="{BB962C8B-B14F-4D97-AF65-F5344CB8AC3E}">
        <p14:creationId xmlns:p14="http://schemas.microsoft.com/office/powerpoint/2010/main" val="1413909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504" eaLnBrk="0" hangingPunct="0">
              <a:defRPr sz="2300" b="1">
                <a:solidFill>
                  <a:schemeClr val="tx1"/>
                </a:solidFill>
                <a:latin typeface="Comic Sans MS" charset="0"/>
                <a:ea typeface="ＭＳ Ｐゴシック" charset="0"/>
              </a:defRPr>
            </a:lvl1pPr>
            <a:lvl2pPr marL="702756" indent="-270291" defTabSz="932504" eaLnBrk="0" hangingPunct="0">
              <a:defRPr sz="2300" b="1">
                <a:solidFill>
                  <a:schemeClr val="tx1"/>
                </a:solidFill>
                <a:latin typeface="Comic Sans MS" charset="0"/>
                <a:ea typeface="ＭＳ Ｐゴシック" charset="0"/>
              </a:defRPr>
            </a:lvl2pPr>
            <a:lvl3pPr marL="1081164" indent="-216233" defTabSz="932504" eaLnBrk="0" hangingPunct="0">
              <a:defRPr sz="2300" b="1">
                <a:solidFill>
                  <a:schemeClr val="tx1"/>
                </a:solidFill>
                <a:latin typeface="Comic Sans MS" charset="0"/>
                <a:ea typeface="ＭＳ Ｐゴシック" charset="0"/>
              </a:defRPr>
            </a:lvl3pPr>
            <a:lvl4pPr marL="1513629" indent="-216233" defTabSz="932504" eaLnBrk="0" hangingPunct="0">
              <a:defRPr sz="2300" b="1">
                <a:solidFill>
                  <a:schemeClr val="tx1"/>
                </a:solidFill>
                <a:latin typeface="Comic Sans MS" charset="0"/>
                <a:ea typeface="ＭＳ Ｐゴシック" charset="0"/>
              </a:defRPr>
            </a:lvl4pPr>
            <a:lvl5pPr marL="1946095" indent="-216233" defTabSz="932504" eaLnBrk="0" hangingPunct="0">
              <a:defRPr sz="2300" b="1">
                <a:solidFill>
                  <a:schemeClr val="tx1"/>
                </a:solidFill>
                <a:latin typeface="Comic Sans MS" charset="0"/>
                <a:ea typeface="ＭＳ Ｐゴシック" charset="0"/>
              </a:defRPr>
            </a:lvl5pPr>
            <a:lvl6pPr marL="2378560" indent="-216233" defTabSz="932504" eaLnBrk="0" fontAlgn="base" hangingPunct="0">
              <a:spcBef>
                <a:spcPct val="0"/>
              </a:spcBef>
              <a:spcAft>
                <a:spcPct val="0"/>
              </a:spcAft>
              <a:defRPr sz="2300" b="1">
                <a:solidFill>
                  <a:schemeClr val="tx1"/>
                </a:solidFill>
                <a:latin typeface="Comic Sans MS" charset="0"/>
                <a:ea typeface="ＭＳ Ｐゴシック" charset="0"/>
              </a:defRPr>
            </a:lvl6pPr>
            <a:lvl7pPr marL="2811026" indent="-216233" defTabSz="932504" eaLnBrk="0" fontAlgn="base" hangingPunct="0">
              <a:spcBef>
                <a:spcPct val="0"/>
              </a:spcBef>
              <a:spcAft>
                <a:spcPct val="0"/>
              </a:spcAft>
              <a:defRPr sz="2300" b="1">
                <a:solidFill>
                  <a:schemeClr val="tx1"/>
                </a:solidFill>
                <a:latin typeface="Comic Sans MS" charset="0"/>
                <a:ea typeface="ＭＳ Ｐゴシック" charset="0"/>
              </a:defRPr>
            </a:lvl7pPr>
            <a:lvl8pPr marL="3243491" indent="-216233" defTabSz="932504" eaLnBrk="0" fontAlgn="base" hangingPunct="0">
              <a:spcBef>
                <a:spcPct val="0"/>
              </a:spcBef>
              <a:spcAft>
                <a:spcPct val="0"/>
              </a:spcAft>
              <a:defRPr sz="2300" b="1">
                <a:solidFill>
                  <a:schemeClr val="tx1"/>
                </a:solidFill>
                <a:latin typeface="Comic Sans MS" charset="0"/>
                <a:ea typeface="ＭＳ Ｐゴシック" charset="0"/>
              </a:defRPr>
            </a:lvl8pPr>
            <a:lvl9pPr marL="3675957" indent="-216233" defTabSz="932504" eaLnBrk="0" fontAlgn="base" hangingPunct="0">
              <a:spcBef>
                <a:spcPct val="0"/>
              </a:spcBef>
              <a:spcAft>
                <a:spcPct val="0"/>
              </a:spcAft>
              <a:defRPr sz="2300" b="1">
                <a:solidFill>
                  <a:schemeClr val="tx1"/>
                </a:solidFill>
                <a:latin typeface="Comic Sans MS" charset="0"/>
                <a:ea typeface="ＭＳ Ｐゴシック" charset="0"/>
              </a:defRPr>
            </a:lvl9pPr>
          </a:lstStyle>
          <a:p>
            <a:fld id="{3659811C-A39B-1A46-AF8C-4BEA54A26162}" type="slidenum">
              <a:rPr lang="en-US" sz="900" b="0">
                <a:latin typeface="Times New Roman" charset="0"/>
              </a:rPr>
              <a:pPr/>
              <a:t>23</a:t>
            </a:fld>
            <a:endParaRPr lang="en-US" sz="900" b="0">
              <a:latin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Given this context, lets look at the differences.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www.idsketching.com</a:t>
            </a:r>
            <a:r>
              <a:rPr lang="en-US" dirty="0" smtClean="0"/>
              <a:t>/toolbox/toolbox-levels-of-sketching/</a:t>
            </a:r>
          </a:p>
          <a:p>
            <a:r>
              <a:rPr lang="en-US" dirty="0" smtClean="0"/>
              <a:t>So, if you’ve been</a:t>
            </a:r>
            <a:r>
              <a:rPr lang="en-US" baseline="0" dirty="0" smtClean="0"/>
              <a:t> doing the ideate part right, then you should have a boatload of ideas and a ton of different design ideas.</a:t>
            </a:r>
          </a:p>
          <a:p>
            <a:r>
              <a:rPr lang="en-US" baseline="0" dirty="0" smtClean="0"/>
              <a:t>Now, what? How do you select what to go with?</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4</a:t>
            </a:fld>
            <a:endParaRPr lang="en-US"/>
          </a:p>
        </p:txBody>
      </p:sp>
    </p:spTree>
    <p:extLst>
      <p:ext uri="{BB962C8B-B14F-4D97-AF65-F5344CB8AC3E}">
        <p14:creationId xmlns:p14="http://schemas.microsoft.com/office/powerpoint/2010/main" val="2988536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www.idsketching.com</a:t>
            </a:r>
            <a:r>
              <a:rPr lang="en-US" dirty="0" smtClean="0"/>
              <a:t>/toolbox/toolbox-levels-of-sketching/</a:t>
            </a:r>
          </a:p>
          <a:p>
            <a:r>
              <a:rPr lang="en-US" dirty="0" smtClean="0"/>
              <a:t>So, if you’ve been</a:t>
            </a:r>
            <a:r>
              <a:rPr lang="en-US" baseline="0" dirty="0" smtClean="0"/>
              <a:t> doing the ideate part right, then you should have a boatload of ideas and a ton of different design ideas.</a:t>
            </a:r>
          </a:p>
          <a:p>
            <a:r>
              <a:rPr lang="en-US" baseline="0" dirty="0" smtClean="0"/>
              <a:t>Now, what? How do you select what to go with?</a:t>
            </a:r>
          </a:p>
          <a:p>
            <a:r>
              <a:rPr lang="en-US" baseline="0" dirty="0" smtClean="0"/>
              <a:t>My suggestion: rather than choosing based on your gut, try it out! Your gut may be wrong, but you’d never know if you just went with your gut. If you can prototype several, then do it.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5</a:t>
            </a:fld>
            <a:endParaRPr lang="en-US"/>
          </a:p>
        </p:txBody>
      </p:sp>
    </p:spTree>
    <p:extLst>
      <p:ext uri="{BB962C8B-B14F-4D97-AF65-F5344CB8AC3E}">
        <p14:creationId xmlns:p14="http://schemas.microsoft.com/office/powerpoint/2010/main" val="298853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/wiki/Pointy-</a:t>
            </a:r>
            <a:r>
              <a:rPr lang="en-US" dirty="0" err="1" smtClean="0"/>
              <a:t>haired_Boss</a:t>
            </a:r>
            <a:endParaRPr lang="en-US" dirty="0" smtClean="0"/>
          </a:p>
          <a:p>
            <a:endParaRPr lang="en-US" dirty="0" smtClean="0"/>
          </a:p>
          <a:p>
            <a:r>
              <a:rPr lang="en-US" dirty="0" smtClean="0"/>
              <a:t>BUT, prototypes still give us an opportunity to at least shape the direction</a:t>
            </a:r>
            <a:r>
              <a:rPr lang="en-US" baseline="0" dirty="0" smtClean="0"/>
              <a:t> of things, certainly if not for this iteration, then to at least shape mindshare moving forward (i.e. move resources to your project/design idea for the future)</a:t>
            </a:r>
          </a:p>
          <a:p>
            <a:endParaRPr lang="en-US" baseline="0" dirty="0" smtClean="0"/>
          </a:p>
        </p:txBody>
      </p:sp>
      <p:sp>
        <p:nvSpPr>
          <p:cNvPr id="4" name="Slide Number Placeholder 3"/>
          <p:cNvSpPr>
            <a:spLocks noGrp="1"/>
          </p:cNvSpPr>
          <p:nvPr>
            <p:ph type="sldNum" sz="quarter" idx="10"/>
          </p:nvPr>
        </p:nvSpPr>
        <p:spPr/>
        <p:txBody>
          <a:bodyPr/>
          <a:lstStyle/>
          <a:p>
            <a:fld id="{2C9EC02C-7862-C04F-88CF-B6FBE0D0E7F9}" type="slidenum">
              <a:rPr lang="en-US" smtClean="0"/>
              <a:pPr/>
              <a:t>6</a:t>
            </a:fld>
            <a:endParaRPr lang="en-US"/>
          </a:p>
        </p:txBody>
      </p:sp>
    </p:spTree>
    <p:extLst>
      <p:ext uri="{BB962C8B-B14F-4D97-AF65-F5344CB8AC3E}">
        <p14:creationId xmlns:p14="http://schemas.microsoft.com/office/powerpoint/2010/main" val="366533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www.csse.monash.edu.au</a:t>
            </a:r>
            <a:r>
              <a:rPr lang="en-US" dirty="0" smtClean="0"/>
              <a:t>/~</a:t>
            </a:r>
            <a:r>
              <a:rPr lang="en-US" dirty="0" err="1" smtClean="0"/>
              <a:t>aland</a:t>
            </a:r>
            <a:r>
              <a:rPr lang="en-US" dirty="0" smtClean="0"/>
              <a:t>/</a:t>
            </a:r>
            <a:r>
              <a:rPr lang="en-US" dirty="0" err="1" smtClean="0"/>
              <a:t>cycling.html</a:t>
            </a:r>
            <a:endParaRPr lang="en-US" dirty="0" smtClean="0"/>
          </a:p>
          <a:p>
            <a:endParaRPr lang="en-US" dirty="0" smtClean="0"/>
          </a:p>
          <a:p>
            <a:r>
              <a:rPr lang="en-US" dirty="0" smtClean="0"/>
              <a:t>This is a concept bike. The idea</a:t>
            </a:r>
            <a:r>
              <a:rPr lang="en-US" baseline="0" dirty="0" smtClean="0"/>
              <a:t> is to have </a:t>
            </a:r>
            <a:r>
              <a:rPr lang="en-US" baseline="0" dirty="0" err="1" smtClean="0"/>
              <a:t>hubless</a:t>
            </a:r>
            <a:r>
              <a:rPr lang="en-US" baseline="0" dirty="0" smtClean="0"/>
              <a:t>, magnetically suspended wheels, and a magnetic drive.</a:t>
            </a:r>
          </a:p>
          <a:p>
            <a:r>
              <a:rPr lang="en-US" baseline="0" dirty="0" smtClean="0"/>
              <a:t/>
            </a:r>
            <a:br>
              <a:rPr lang="en-US" baseline="0" dirty="0" smtClean="0"/>
            </a:br>
            <a:r>
              <a:rPr lang="en-US" baseline="0" dirty="0" smtClean="0"/>
              <a:t>Very cool idea, and this is perhaps a real prototype, or a vision prototype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7</a:t>
            </a:fld>
            <a:endParaRPr lang="en-US"/>
          </a:p>
        </p:txBody>
      </p:sp>
    </p:spTree>
    <p:extLst>
      <p:ext uri="{BB962C8B-B14F-4D97-AF65-F5344CB8AC3E}">
        <p14:creationId xmlns:p14="http://schemas.microsoft.com/office/powerpoint/2010/main" val="2862876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www.howardmodels.com</a:t>
            </a:r>
            <a:r>
              <a:rPr lang="en-US" dirty="0" smtClean="0"/>
              <a:t>/architectural-models-07/</a:t>
            </a:r>
            <a:r>
              <a:rPr lang="en-US" dirty="0" err="1" smtClean="0"/>
              <a:t>reston</a:t>
            </a:r>
            <a:r>
              <a:rPr lang="en-US" dirty="0" smtClean="0"/>
              <a:t>/</a:t>
            </a:r>
            <a:r>
              <a:rPr lang="en-US" dirty="0" err="1" smtClean="0"/>
              <a:t>index.html</a:t>
            </a:r>
            <a:endParaRPr lang="en-US" dirty="0" smtClean="0"/>
          </a:p>
          <a:p>
            <a:endParaRPr lang="en-US" dirty="0" smtClean="0"/>
          </a:p>
          <a:p>
            <a:r>
              <a:rPr lang="en-US" dirty="0" smtClean="0"/>
              <a:t>This is an</a:t>
            </a:r>
            <a:r>
              <a:rPr lang="en-US" baseline="0" dirty="0" smtClean="0"/>
              <a:t> architectural prototype. I used to love looking at these things.</a:t>
            </a:r>
          </a:p>
          <a:p>
            <a:endParaRPr lang="en-US" baseline="0" dirty="0" smtClean="0"/>
          </a:p>
          <a:p>
            <a:r>
              <a:rPr lang="en-US" baseline="0" dirty="0" smtClean="0"/>
              <a:t>Anyway, in it, you </a:t>
            </a:r>
            <a:r>
              <a:rPr lang="en-US" baseline="0" dirty="0" err="1" smtClean="0"/>
              <a:t>cansee</a:t>
            </a:r>
            <a:r>
              <a:rPr lang="en-US" baseline="0" dirty="0" smtClean="0"/>
              <a:t> to scale what things would look like – sidewalk to doors, windows to building height, </a:t>
            </a:r>
            <a:endParaRPr lang="en-US" dirty="0" smtClean="0"/>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8</a:t>
            </a:fld>
            <a:endParaRPr lang="en-US"/>
          </a:p>
        </p:txBody>
      </p:sp>
    </p:spTree>
    <p:extLst>
      <p:ext uri="{BB962C8B-B14F-4D97-AF65-F5344CB8AC3E}">
        <p14:creationId xmlns:p14="http://schemas.microsoft.com/office/powerpoint/2010/main" val="2862876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err="1" smtClean="0"/>
              <a:t>https</a:t>
            </a:r>
            <a:r>
              <a:rPr lang="pt-BR" dirty="0" smtClean="0"/>
              <a:t>://</a:t>
            </a:r>
            <a:r>
              <a:rPr lang="pt-BR" dirty="0" err="1" smtClean="0"/>
              <a:t>vimeo.com</a:t>
            </a:r>
            <a:r>
              <a:rPr lang="pt-BR" dirty="0" smtClean="0"/>
              <a:t>/48600709</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9</a:t>
            </a:fld>
            <a:endParaRPr lang="en-US"/>
          </a:p>
        </p:txBody>
      </p:sp>
    </p:spTree>
    <p:extLst>
      <p:ext uri="{BB962C8B-B14F-4D97-AF65-F5344CB8AC3E}">
        <p14:creationId xmlns:p14="http://schemas.microsoft.com/office/powerpoint/2010/main" val="797307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www.kmuise.com</a:t>
            </a:r>
            <a:r>
              <a:rPr lang="en-US" dirty="0" smtClean="0"/>
              <a:t>/design/portfolio/</a:t>
            </a:r>
            <a:r>
              <a:rPr lang="en-US" dirty="0" err="1" smtClean="0"/>
              <a:t>kurio.php</a:t>
            </a:r>
            <a:endParaRPr lang="en-US" dirty="0" smtClean="0"/>
          </a:p>
          <a:p>
            <a:endParaRPr lang="en-US" dirty="0" smtClean="0"/>
          </a:p>
          <a:p>
            <a:r>
              <a:rPr lang="en-US" dirty="0" smtClean="0"/>
              <a:t>This is a storyboard</a:t>
            </a:r>
            <a:r>
              <a:rPr lang="en-US" baseline="0" dirty="0" smtClean="0"/>
              <a:t> that expresses how people would interact in a new type of museum. IN it, what they do is to use these tangible objects that are like microphones, </a:t>
            </a:r>
            <a:r>
              <a:rPr lang="en-US" baseline="0" dirty="0" err="1" smtClean="0"/>
              <a:t>speakesr</a:t>
            </a:r>
            <a:r>
              <a:rPr lang="en-US" baseline="0" dirty="0" smtClean="0"/>
              <a:t> and cameras. There are digital tabletops and PDAs that work with these objects to help people better understand all the things that are going on in the museum</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10</a:t>
            </a:fld>
            <a:endParaRPr lang="en-US"/>
          </a:p>
        </p:txBody>
      </p:sp>
    </p:spTree>
    <p:extLst>
      <p:ext uri="{BB962C8B-B14F-4D97-AF65-F5344CB8AC3E}">
        <p14:creationId xmlns:p14="http://schemas.microsoft.com/office/powerpoint/2010/main" val="3797077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while sketches are used to provoke, and to express a general idea, or to elicit response, a prototype</a:t>
            </a:r>
            <a:r>
              <a:rPr lang="en-US" baseline="0" dirty="0" smtClean="0"/>
              <a:t> is used to actually depict what is going on as someone imagines it. In some sense, it is more or less concrete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11</a:t>
            </a:fld>
            <a:endParaRPr lang="en-US"/>
          </a:p>
        </p:txBody>
      </p:sp>
    </p:spTree>
    <p:extLst>
      <p:ext uri="{BB962C8B-B14F-4D97-AF65-F5344CB8AC3E}">
        <p14:creationId xmlns:p14="http://schemas.microsoft.com/office/powerpoint/2010/main" val="4180173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01-10-12</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01-10-12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01-10-12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01-10-12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01-10-12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01-10-12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01-10-12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01-10-12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01-10-12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01-10-12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01-10-12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01-10-12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pic>
        <p:nvPicPr>
          <p:cNvPr id="5" name="Picture 4"/>
          <p:cNvPicPr>
            <a:picLocks noChangeAspect="1"/>
          </p:cNvPicPr>
          <p:nvPr/>
        </p:nvPicPr>
        <p:blipFill>
          <a:blip r:embed="rId3"/>
          <a:stretch>
            <a:fillRect/>
          </a:stretch>
        </p:blipFill>
        <p:spPr>
          <a:xfrm>
            <a:off x="685800" y="0"/>
            <a:ext cx="7816103" cy="6858000"/>
          </a:xfrm>
          <a:prstGeom prst="rect">
            <a:avLst/>
          </a:prstGeom>
        </p:spPr>
      </p:pic>
      <p:sp>
        <p:nvSpPr>
          <p:cNvPr id="6" name="TextBox 5"/>
          <p:cNvSpPr txBox="1"/>
          <p:nvPr/>
        </p:nvSpPr>
        <p:spPr>
          <a:xfrm>
            <a:off x="6610565" y="6396662"/>
            <a:ext cx="2076235" cy="369332"/>
          </a:xfrm>
          <a:prstGeom prst="rect">
            <a:avLst/>
          </a:prstGeom>
          <a:noFill/>
        </p:spPr>
        <p:txBody>
          <a:bodyPr wrap="square" rtlCol="0">
            <a:spAutoFit/>
          </a:bodyPr>
          <a:lstStyle/>
          <a:p>
            <a:r>
              <a:rPr lang="en-US" dirty="0" smtClean="0"/>
              <a:t>Source: </a:t>
            </a:r>
            <a:r>
              <a:rPr lang="en-US" dirty="0" err="1" smtClean="0"/>
              <a:t>xkcd.com</a:t>
            </a:r>
            <a:endParaRPr lang="en-US" dirty="0"/>
          </a:p>
        </p:txBody>
      </p:sp>
    </p:spTree>
    <p:extLst>
      <p:ext uri="{BB962C8B-B14F-4D97-AF65-F5344CB8AC3E}">
        <p14:creationId xmlns:p14="http://schemas.microsoft.com/office/powerpoint/2010/main" val="16325910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prototype?</a:t>
            </a:r>
            <a:endParaRPr lang="en-US" dirty="0"/>
          </a:p>
        </p:txBody>
      </p:sp>
      <p:pic>
        <p:nvPicPr>
          <p:cNvPr id="5" name="Content Placeholder 4"/>
          <p:cNvPicPr>
            <a:picLocks noGrp="1" noChangeAspect="1"/>
          </p:cNvPicPr>
          <p:nvPr>
            <p:ph idx="1"/>
          </p:nvPr>
        </p:nvPicPr>
        <p:blipFill>
          <a:blip r:embed="rId3"/>
          <a:srcRect l="-8428" r="-8428"/>
          <a:stretch>
            <a:fillRect/>
          </a:stretch>
        </p:blipFill>
        <p:spPr>
          <a:xfrm>
            <a:off x="457200" y="1417638"/>
            <a:ext cx="8229600" cy="5440362"/>
          </a:xfrm>
        </p:spPr>
      </p:pic>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spTree>
    <p:extLst>
      <p:ext uri="{BB962C8B-B14F-4D97-AF65-F5344CB8AC3E}">
        <p14:creationId xmlns:p14="http://schemas.microsoft.com/office/powerpoint/2010/main" val="2764670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a prototype?</a:t>
            </a:r>
            <a:endParaRPr lang="en-US" dirty="0"/>
          </a:p>
        </p:txBody>
      </p:sp>
      <p:sp>
        <p:nvSpPr>
          <p:cNvPr id="7" name="Content Placeholder 6"/>
          <p:cNvSpPr>
            <a:spLocks noGrp="1"/>
          </p:cNvSpPr>
          <p:nvPr>
            <p:ph idx="1"/>
          </p:nvPr>
        </p:nvSpPr>
        <p:spPr>
          <a:xfrm>
            <a:off x="457200" y="1600201"/>
            <a:ext cx="8229600" cy="2122610"/>
          </a:xfrm>
        </p:spPr>
        <p:txBody>
          <a:bodyPr/>
          <a:lstStyle/>
          <a:p>
            <a:r>
              <a:rPr lang="en-US" dirty="0" smtClean="0"/>
              <a:t>To me, a prototype is defined less by form, and more by its function:</a:t>
            </a:r>
          </a:p>
          <a:p>
            <a:pPr lvl="1"/>
            <a:r>
              <a:rPr lang="en-US" dirty="0" smtClean="0"/>
              <a:t>A prototype expresses and realizes a design concept for the purpose communication.</a:t>
            </a:r>
          </a:p>
        </p:txBody>
      </p:sp>
      <p:sp>
        <p:nvSpPr>
          <p:cNvPr id="5" name="Slide Number Placeholder 4"/>
          <p:cNvSpPr>
            <a:spLocks noGrp="1"/>
          </p:cNvSpPr>
          <p:nvPr>
            <p:ph type="sldNum" sz="quarter" idx="12"/>
          </p:nvPr>
        </p:nvSpPr>
        <p:spPr/>
        <p:txBody>
          <a:bodyPr/>
          <a:lstStyle/>
          <a:p>
            <a:fld id="{F5887A73-35C7-7A4B-A6C6-784A660F531C}" type="slidenum">
              <a:rPr lang="en-US" smtClean="0"/>
              <a:pPr/>
              <a:t>11</a:t>
            </a:fld>
            <a:endParaRPr lang="en-US"/>
          </a:p>
        </p:txBody>
      </p:sp>
      <p:sp>
        <p:nvSpPr>
          <p:cNvPr id="8" name="Content Placeholder 6"/>
          <p:cNvSpPr txBox="1">
            <a:spLocks/>
          </p:cNvSpPr>
          <p:nvPr/>
        </p:nvSpPr>
        <p:spPr>
          <a:xfrm>
            <a:off x="457200" y="4217358"/>
            <a:ext cx="3776302" cy="212261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Prototype qualities</a:t>
            </a:r>
          </a:p>
          <a:p>
            <a:pPr lvl="1"/>
            <a:r>
              <a:rPr lang="en-US" dirty="0" smtClean="0"/>
              <a:t>Fast</a:t>
            </a:r>
          </a:p>
          <a:p>
            <a:pPr lvl="1"/>
            <a:r>
              <a:rPr lang="en-US" dirty="0" smtClean="0"/>
              <a:t>Disposable</a:t>
            </a:r>
          </a:p>
          <a:p>
            <a:pPr lvl="1"/>
            <a:r>
              <a:rPr lang="en-US" dirty="0" smtClean="0"/>
              <a:t>Focused</a:t>
            </a:r>
          </a:p>
        </p:txBody>
      </p:sp>
      <p:sp>
        <p:nvSpPr>
          <p:cNvPr id="9" name="Content Placeholder 6"/>
          <p:cNvSpPr txBox="1">
            <a:spLocks/>
          </p:cNvSpPr>
          <p:nvPr/>
        </p:nvSpPr>
        <p:spPr>
          <a:xfrm>
            <a:off x="4910498" y="4207340"/>
            <a:ext cx="3776302" cy="212261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Role of prototypes</a:t>
            </a:r>
          </a:p>
          <a:p>
            <a:pPr lvl="1"/>
            <a:r>
              <a:rPr lang="en-US" dirty="0" smtClean="0"/>
              <a:t>Test | Get feedback</a:t>
            </a:r>
          </a:p>
          <a:p>
            <a:pPr lvl="1"/>
            <a:r>
              <a:rPr lang="en-US" dirty="0" smtClean="0"/>
              <a:t>Communicate</a:t>
            </a:r>
          </a:p>
          <a:p>
            <a:pPr lvl="1"/>
            <a:r>
              <a:rPr lang="en-US" dirty="0" smtClean="0"/>
              <a:t>Persuade</a:t>
            </a:r>
          </a:p>
        </p:txBody>
      </p:sp>
    </p:spTree>
    <p:extLst>
      <p:ext uri="{BB962C8B-B14F-4D97-AF65-F5344CB8AC3E}">
        <p14:creationId xmlns:p14="http://schemas.microsoft.com/office/powerpoint/2010/main" val="39711351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Many different kinds of prototypes</a:t>
            </a:r>
            <a:endParaRPr lang="en-US" dirty="0"/>
          </a:p>
        </p:txBody>
      </p:sp>
      <p:sp>
        <p:nvSpPr>
          <p:cNvPr id="3" name="Content Placeholder 2"/>
          <p:cNvSpPr>
            <a:spLocks noGrp="1"/>
          </p:cNvSpPr>
          <p:nvPr>
            <p:ph idx="1"/>
          </p:nvPr>
        </p:nvSpPr>
        <p:spPr/>
        <p:txBody>
          <a:bodyPr>
            <a:normAutofit/>
          </a:bodyPr>
          <a:lstStyle/>
          <a:p>
            <a:r>
              <a:rPr lang="en-US" dirty="0" smtClean="0"/>
              <a:t>Storyboards </a:t>
            </a:r>
            <a:r>
              <a:rPr lang="en-US" sz="2400" dirty="0" smtClean="0">
                <a:solidFill>
                  <a:srgbClr val="BFBFBF"/>
                </a:solidFill>
              </a:rPr>
              <a:t>» museum example | your tutorial</a:t>
            </a:r>
          </a:p>
          <a:p>
            <a:r>
              <a:rPr lang="en-US" dirty="0" smtClean="0"/>
              <a:t>PowerPoint slideshow </a:t>
            </a:r>
            <a:r>
              <a:rPr lang="en-US" sz="2400" dirty="0" smtClean="0">
                <a:solidFill>
                  <a:srgbClr val="BFBFBF"/>
                </a:solidFill>
              </a:rPr>
              <a:t>» you’ll see one </a:t>
            </a:r>
            <a:r>
              <a:rPr lang="en-US" sz="2400" dirty="0" smtClean="0">
                <a:solidFill>
                  <a:srgbClr val="BFBFBF"/>
                </a:solidFill>
              </a:rPr>
              <a:t>Friday</a:t>
            </a:r>
            <a:endParaRPr lang="en-US" dirty="0" smtClean="0">
              <a:solidFill>
                <a:srgbClr val="BFBFBF"/>
              </a:solidFill>
            </a:endParaRPr>
          </a:p>
          <a:p>
            <a:r>
              <a:rPr lang="en-US" dirty="0" smtClean="0"/>
              <a:t>Video prototype </a:t>
            </a:r>
            <a:r>
              <a:rPr lang="en-US" sz="2400" dirty="0" smtClean="0">
                <a:solidFill>
                  <a:srgbClr val="BFBFBF"/>
                </a:solidFill>
              </a:rPr>
              <a:t>» login page video</a:t>
            </a:r>
          </a:p>
          <a:p>
            <a:r>
              <a:rPr lang="en-US" dirty="0" smtClean="0"/>
              <a:t>Paper prototype </a:t>
            </a:r>
            <a:r>
              <a:rPr lang="en-US" sz="2400" dirty="0" smtClean="0">
                <a:solidFill>
                  <a:srgbClr val="BFBFBF"/>
                </a:solidFill>
              </a:rPr>
              <a:t>» email system video</a:t>
            </a:r>
            <a:endParaRPr lang="en-US" dirty="0" smtClean="0">
              <a:solidFill>
                <a:srgbClr val="BFBFBF"/>
              </a:solidFill>
            </a:endParaRPr>
          </a:p>
          <a:p>
            <a:r>
              <a:rPr lang="en-US" dirty="0" smtClean="0"/>
              <a:t>Physical model </a:t>
            </a:r>
            <a:r>
              <a:rPr lang="en-US" sz="2400" dirty="0" smtClean="0">
                <a:solidFill>
                  <a:srgbClr val="BFBFBF"/>
                </a:solidFill>
              </a:rPr>
              <a:t>» little apartment building</a:t>
            </a:r>
          </a:p>
          <a:p>
            <a:r>
              <a:rPr lang="en-US" dirty="0" smtClean="0"/>
              <a:t>Software with limited functionality </a:t>
            </a:r>
            <a:r>
              <a:rPr lang="en-US" sz="2400" dirty="0" smtClean="0">
                <a:solidFill>
                  <a:srgbClr val="BFBFBF"/>
                </a:solidFill>
              </a:rPr>
              <a:t>» your project</a:t>
            </a:r>
          </a:p>
          <a:p>
            <a:r>
              <a:rPr lang="en-US" dirty="0" smtClean="0"/>
              <a:t>…</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spTree>
    <p:extLst>
      <p:ext uri="{BB962C8B-B14F-4D97-AF65-F5344CB8AC3E}">
        <p14:creationId xmlns:p14="http://schemas.microsoft.com/office/powerpoint/2010/main" val="41336535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prototype</a:t>
            </a:r>
            <a:endParaRPr lang="en-US" dirty="0"/>
          </a:p>
        </p:txBody>
      </p:sp>
      <p:sp>
        <p:nvSpPr>
          <p:cNvPr id="3" name="Content Placeholder 2"/>
          <p:cNvSpPr>
            <a:spLocks noGrp="1"/>
          </p:cNvSpPr>
          <p:nvPr>
            <p:ph idx="1"/>
          </p:nvPr>
        </p:nvSpPr>
        <p:spPr/>
        <p:txBody>
          <a:bodyPr/>
          <a:lstStyle/>
          <a:p>
            <a:r>
              <a:rPr lang="en-US" dirty="0" smtClean="0"/>
              <a:t>Login page video prototype</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spTree>
    <p:extLst>
      <p:ext uri="{BB962C8B-B14F-4D97-AF65-F5344CB8AC3E}">
        <p14:creationId xmlns:p14="http://schemas.microsoft.com/office/powerpoint/2010/main" val="20024221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“Tangible Prototypes”</a:t>
            </a:r>
            <a:endParaRPr lang="en-US" dirty="0"/>
          </a:p>
        </p:txBody>
      </p:sp>
      <p:sp>
        <p:nvSpPr>
          <p:cNvPr id="3" name="Content Placeholder 2"/>
          <p:cNvSpPr>
            <a:spLocks noGrp="1"/>
          </p:cNvSpPr>
          <p:nvPr>
            <p:ph idx="1"/>
          </p:nvPr>
        </p:nvSpPr>
        <p:spPr/>
        <p:txBody>
          <a:bodyPr/>
          <a:lstStyle/>
          <a:p>
            <a:r>
              <a:rPr lang="en-US" dirty="0" smtClean="0"/>
              <a:t>URP video</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spTree>
    <p:extLst>
      <p:ext uri="{BB962C8B-B14F-4D97-AF65-F5344CB8AC3E}">
        <p14:creationId xmlns:p14="http://schemas.microsoft.com/office/powerpoint/2010/main" val="42499471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prototype?</a:t>
            </a:r>
            <a:endParaRPr lang="en-US" dirty="0"/>
          </a:p>
        </p:txBody>
      </p:sp>
      <p:sp>
        <p:nvSpPr>
          <p:cNvPr id="3" name="Content Placeholder 2"/>
          <p:cNvSpPr>
            <a:spLocks noGrp="1"/>
          </p:cNvSpPr>
          <p:nvPr>
            <p:ph idx="1"/>
          </p:nvPr>
        </p:nvSpPr>
        <p:spPr/>
        <p:txBody>
          <a:bodyPr>
            <a:normAutofit lnSpcReduction="10000"/>
          </a:bodyPr>
          <a:lstStyle/>
          <a:p>
            <a:r>
              <a:rPr lang="en-US" dirty="0" smtClean="0"/>
              <a:t>Evaluation and user feedback is </a:t>
            </a:r>
            <a:r>
              <a:rPr lang="en-US" u="sng" dirty="0" smtClean="0"/>
              <a:t>central</a:t>
            </a:r>
            <a:r>
              <a:rPr lang="en-US" dirty="0" smtClean="0"/>
              <a:t> in good design</a:t>
            </a:r>
          </a:p>
          <a:p>
            <a:pPr lvl="1"/>
            <a:r>
              <a:rPr lang="en-US" dirty="0" smtClean="0"/>
              <a:t>Stakeholders can see, hold and interact with a prototype</a:t>
            </a:r>
          </a:p>
          <a:p>
            <a:pPr lvl="1"/>
            <a:r>
              <a:rPr lang="en-US" dirty="0" smtClean="0"/>
              <a:t>Aids communication of an idea, and provides focus for a team</a:t>
            </a:r>
          </a:p>
          <a:p>
            <a:pPr lvl="1"/>
            <a:r>
              <a:rPr lang="en-US" dirty="0" smtClean="0"/>
              <a:t>You can </a:t>
            </a:r>
            <a:r>
              <a:rPr lang="en-US" u="sng" dirty="0" smtClean="0"/>
              <a:t>test out</a:t>
            </a:r>
            <a:r>
              <a:rPr lang="en-US" dirty="0" smtClean="0"/>
              <a:t> your ideas</a:t>
            </a:r>
          </a:p>
          <a:p>
            <a:pPr lvl="1"/>
            <a:r>
              <a:rPr lang="en-US" dirty="0" smtClean="0"/>
              <a:t>Encourages reflection</a:t>
            </a:r>
          </a:p>
          <a:p>
            <a:pPr lvl="1"/>
            <a:r>
              <a:rPr lang="en-US" dirty="0" smtClean="0"/>
              <a:t>Answers questions, and helps you make choices between different alternatives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spTree>
    <p:extLst>
      <p:ext uri="{BB962C8B-B14F-4D97-AF65-F5344CB8AC3E}">
        <p14:creationId xmlns:p14="http://schemas.microsoft.com/office/powerpoint/2010/main" val="3602199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Nordstrom video</a:t>
            </a:r>
            <a:endParaRPr lang="en-US" dirty="0"/>
          </a:p>
        </p:txBody>
      </p:sp>
      <p:sp>
        <p:nvSpPr>
          <p:cNvPr id="3" name="Content Placeholder 2"/>
          <p:cNvSpPr>
            <a:spLocks noGrp="1"/>
          </p:cNvSpPr>
          <p:nvPr>
            <p:ph idx="1"/>
          </p:nvPr>
        </p:nvSpPr>
        <p:spPr/>
        <p:txBody>
          <a:bodyPr/>
          <a:lstStyle/>
          <a:p>
            <a:r>
              <a:rPr lang="en-US" dirty="0" smtClean="0"/>
              <a:t>Prototyping and user feedback in a tight loop</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spTree>
    <p:extLst>
      <p:ext uri="{BB962C8B-B14F-4D97-AF65-F5344CB8AC3E}">
        <p14:creationId xmlns:p14="http://schemas.microsoft.com/office/powerpoint/2010/main" val="39822018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be prototyped?</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r>
              <a:rPr lang="en-US" dirty="0" smtClean="0"/>
              <a:t>Task design &amp; user flow</a:t>
            </a:r>
          </a:p>
          <a:p>
            <a:pPr lvl="1"/>
            <a:r>
              <a:rPr lang="en-US" dirty="0" smtClean="0"/>
              <a:t>Based on expected tasks, what will the users see, what will they do?</a:t>
            </a:r>
          </a:p>
          <a:p>
            <a:r>
              <a:rPr lang="en-US" dirty="0" smtClean="0"/>
              <a:t>Screen layouts and information display</a:t>
            </a:r>
          </a:p>
          <a:p>
            <a:pPr lvl="1"/>
            <a:r>
              <a:rPr lang="en-US" dirty="0" smtClean="0"/>
              <a:t>How should information be laid out to provide information as users need it? How can this be optimized?</a:t>
            </a:r>
          </a:p>
          <a:p>
            <a:r>
              <a:rPr lang="en-US" dirty="0" smtClean="0"/>
              <a:t>Graphic design and look &amp; feel</a:t>
            </a:r>
          </a:p>
          <a:p>
            <a:pPr lvl="1"/>
            <a:r>
              <a:rPr lang="en-US" dirty="0" smtClean="0"/>
              <a:t>What should it look like?</a:t>
            </a:r>
          </a:p>
          <a:p>
            <a:r>
              <a:rPr lang="en-US" dirty="0"/>
              <a:t>Technical </a:t>
            </a:r>
            <a:r>
              <a:rPr lang="en-US" dirty="0" smtClean="0"/>
              <a:t>aspects</a:t>
            </a:r>
          </a:p>
          <a:p>
            <a:pPr lvl="1"/>
            <a:r>
              <a:rPr lang="en-US" dirty="0" smtClean="0"/>
              <a:t>Can we actually make this go?!</a:t>
            </a:r>
          </a:p>
          <a:p>
            <a:endParaRPr lang="en-US" dirty="0"/>
          </a:p>
          <a:p>
            <a:r>
              <a:rPr lang="en-US" dirty="0" smtClean="0"/>
              <a:t>* Start with controversial and critical areas (e.g. security)</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spTree>
    <p:extLst>
      <p:ext uri="{BB962C8B-B14F-4D97-AF65-F5344CB8AC3E}">
        <p14:creationId xmlns:p14="http://schemas.microsoft.com/office/powerpoint/2010/main" val="4131475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prototyping method to choose?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Choose the method that works best for what you are trying to achieve (pragmatics).</a:t>
            </a:r>
          </a:p>
          <a:p>
            <a:r>
              <a:rPr lang="en-US" dirty="0" smtClean="0"/>
              <a:t>For example:</a:t>
            </a:r>
          </a:p>
          <a:p>
            <a:pPr lvl="1"/>
            <a:r>
              <a:rPr lang="en-US" dirty="0" smtClean="0"/>
              <a:t>User flow » </a:t>
            </a:r>
            <a:r>
              <a:rPr lang="en-US" dirty="0" smtClean="0">
                <a:solidFill>
                  <a:schemeClr val="bg1"/>
                </a:solidFill>
              </a:rPr>
              <a:t>storyboard</a:t>
            </a:r>
          </a:p>
          <a:p>
            <a:pPr lvl="1"/>
            <a:r>
              <a:rPr lang="en-US" dirty="0" smtClean="0"/>
              <a:t>Screen layouts/page flow » </a:t>
            </a:r>
            <a:r>
              <a:rPr lang="en-US" dirty="0" smtClean="0">
                <a:solidFill>
                  <a:srgbClr val="FFFFFF"/>
                </a:solidFill>
              </a:rPr>
              <a:t>paper prototypes</a:t>
            </a:r>
          </a:p>
          <a:p>
            <a:pPr lvl="1"/>
            <a:r>
              <a:rPr lang="en-US" dirty="0" smtClean="0"/>
              <a:t>Overall experience » </a:t>
            </a:r>
            <a:r>
              <a:rPr lang="en-US" dirty="0" smtClean="0">
                <a:solidFill>
                  <a:srgbClr val="FFFFFF"/>
                </a:solidFill>
              </a:rPr>
              <a:t>video prototype</a:t>
            </a:r>
          </a:p>
          <a:p>
            <a:pPr lvl="1"/>
            <a:r>
              <a:rPr lang="en-US" dirty="0" smtClean="0"/>
              <a:t>Look and feel » </a:t>
            </a:r>
            <a:r>
              <a:rPr lang="en-US" dirty="0" smtClean="0">
                <a:solidFill>
                  <a:srgbClr val="FFFFFF"/>
                </a:solidFill>
              </a:rPr>
              <a:t>PowerPoint or PSD</a:t>
            </a:r>
          </a:p>
          <a:p>
            <a:pPr lvl="1"/>
            <a:r>
              <a:rPr lang="en-US" dirty="0" smtClean="0"/>
              <a:t>Functionality » </a:t>
            </a:r>
            <a:r>
              <a:rPr lang="en-US" dirty="0" smtClean="0">
                <a:solidFill>
                  <a:srgbClr val="FFFFFF"/>
                </a:solidFill>
              </a:rPr>
              <a:t>software</a:t>
            </a:r>
          </a:p>
          <a:p>
            <a:pPr lvl="1"/>
            <a:r>
              <a:rPr lang="en-US" dirty="0" smtClean="0"/>
              <a:t>… etc.</a:t>
            </a:r>
          </a:p>
          <a:p>
            <a:r>
              <a:rPr lang="en-US" dirty="0" smtClean="0"/>
              <a:t>Alternately, maybe you are at different stages in the design. Early on, use techniques that are cheap and quick; later on, use techniques that give a stronger sense of finished idea.</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spTree>
    <p:extLst>
      <p:ext uri="{BB962C8B-B14F-4D97-AF65-F5344CB8AC3E}">
        <p14:creationId xmlns:p14="http://schemas.microsoft.com/office/powerpoint/2010/main" val="253425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Prototype “Types”: Two Dimension Classification Scheme</a:t>
            </a:r>
            <a:endParaRPr lang="en-US" dirty="0"/>
          </a:p>
        </p:txBody>
      </p:sp>
      <p:sp>
        <p:nvSpPr>
          <p:cNvPr id="3" name="Content Placeholder 2"/>
          <p:cNvSpPr>
            <a:spLocks noGrp="1"/>
          </p:cNvSpPr>
          <p:nvPr>
            <p:ph idx="1"/>
          </p:nvPr>
        </p:nvSpPr>
        <p:spPr>
          <a:xfrm>
            <a:off x="457200" y="1600200"/>
            <a:ext cx="8229600" cy="4867270"/>
          </a:xfrm>
        </p:spPr>
        <p:txBody>
          <a:bodyPr>
            <a:normAutofit fontScale="92500" lnSpcReduction="10000"/>
          </a:bodyPr>
          <a:lstStyle/>
          <a:p>
            <a:r>
              <a:rPr lang="en-US" dirty="0" smtClean="0"/>
              <a:t>High vs. Medium vs. Low Fidelity</a:t>
            </a:r>
          </a:p>
          <a:p>
            <a:pPr lvl="1"/>
            <a:r>
              <a:rPr lang="en-US" dirty="0" smtClean="0"/>
              <a:t>» Choice of medium is close </a:t>
            </a:r>
            <a:r>
              <a:rPr lang="en-US" dirty="0" smtClean="0"/>
              <a:t>to or </a:t>
            </a:r>
            <a:r>
              <a:rPr lang="en-US" dirty="0" smtClean="0"/>
              <a:t>far from that of the final design</a:t>
            </a:r>
          </a:p>
          <a:p>
            <a:pPr lvl="1"/>
            <a:r>
              <a:rPr lang="en-US" dirty="0" smtClean="0"/>
              <a:t>» e.g. high = software; low = paper prototype</a:t>
            </a:r>
            <a:endParaRPr lang="en-US" dirty="0"/>
          </a:p>
          <a:p>
            <a:endParaRPr lang="en-US" dirty="0" smtClean="0"/>
          </a:p>
          <a:p>
            <a:r>
              <a:rPr lang="en-US" dirty="0" smtClean="0"/>
              <a:t>Horizontal vs. Vertical </a:t>
            </a:r>
            <a:r>
              <a:rPr lang="en-US" sz="2600" dirty="0" smtClean="0"/>
              <a:t>(generally for software prototypes)</a:t>
            </a:r>
          </a:p>
          <a:p>
            <a:pPr lvl="1"/>
            <a:r>
              <a:rPr lang="en-US" dirty="0" smtClean="0"/>
              <a:t>» Range of capabilities in the prototype</a:t>
            </a:r>
          </a:p>
          <a:p>
            <a:pPr lvl="1"/>
            <a:r>
              <a:rPr lang="en-US" dirty="0" smtClean="0"/>
              <a:t>» horizontal = wide range of features without full “implementation” of any</a:t>
            </a:r>
          </a:p>
          <a:p>
            <a:pPr lvl="1"/>
            <a:r>
              <a:rPr lang="en-US" dirty="0" smtClean="0"/>
              <a:t>» vertical = select features are “implemented” all the way through</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a:p>
        </p:txBody>
      </p:sp>
    </p:spTree>
    <p:extLst>
      <p:ext uri="{BB962C8B-B14F-4D97-AF65-F5344CB8AC3E}">
        <p14:creationId xmlns:p14="http://schemas.microsoft.com/office/powerpoint/2010/main" val="2241615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Prototyping</a:t>
            </a:r>
            <a:endParaRPr lang="en-US" dirty="0"/>
          </a:p>
        </p:txBody>
      </p:sp>
      <p:sp>
        <p:nvSpPr>
          <p:cNvPr id="3" name="Subtitle 2"/>
          <p:cNvSpPr>
            <a:spLocks noGrp="1"/>
          </p:cNvSpPr>
          <p:nvPr>
            <p:ph type="subTitle" idx="1"/>
          </p:nvPr>
        </p:nvSpPr>
        <p:spPr/>
        <p:txBody>
          <a:bodyPr/>
          <a:lstStyle/>
          <a:p>
            <a:r>
              <a:rPr lang="en-US" dirty="0" smtClean="0"/>
              <a:t>CPSC 481: HCI I</a:t>
            </a:r>
          </a:p>
          <a:p>
            <a:r>
              <a:rPr lang="en-US" dirty="0" smtClean="0"/>
              <a:t>Fall 2012</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
        <p:nvSpPr>
          <p:cNvPr id="5" name="TextBox 4"/>
          <p:cNvSpPr txBox="1"/>
          <p:nvPr/>
        </p:nvSpPr>
        <p:spPr>
          <a:xfrm>
            <a:off x="1208745" y="5638800"/>
            <a:ext cx="6563655" cy="646331"/>
          </a:xfrm>
          <a:prstGeom prst="rect">
            <a:avLst/>
          </a:prstGeom>
          <a:noFill/>
        </p:spPr>
        <p:txBody>
          <a:bodyPr wrap="square" rtlCol="0">
            <a:spAutoFit/>
          </a:bodyPr>
          <a:lstStyle/>
          <a:p>
            <a:r>
              <a:rPr lang="en-US" dirty="0" smtClean="0">
                <a:solidFill>
                  <a:srgbClr val="D9D9D9"/>
                </a:solidFill>
              </a:rPr>
              <a:t>Anthony Tang, with acknowledgements to Julie </a:t>
            </a:r>
            <a:r>
              <a:rPr lang="en-US" dirty="0" err="1" smtClean="0">
                <a:solidFill>
                  <a:srgbClr val="D9D9D9"/>
                </a:solidFill>
              </a:rPr>
              <a:t>Kientz</a:t>
            </a:r>
            <a:r>
              <a:rPr lang="en-US" dirty="0" smtClean="0">
                <a:solidFill>
                  <a:srgbClr val="D9D9D9"/>
                </a:solidFill>
              </a:rPr>
              <a:t>, Saul Greenberg, Nicolai Marquardt, Ehud </a:t>
            </a:r>
            <a:r>
              <a:rPr lang="en-US" dirty="0" err="1" smtClean="0">
                <a:solidFill>
                  <a:srgbClr val="D9D9D9"/>
                </a:solidFill>
              </a:rPr>
              <a:t>Sharlin</a:t>
            </a:r>
            <a:endParaRPr lang="en-US" dirty="0">
              <a:solidFill>
                <a:srgbClr val="D9D9D9"/>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a:t>
            </a:r>
            <a:endParaRPr lang="en-US" dirty="0"/>
          </a:p>
        </p:txBody>
      </p:sp>
      <p:sp>
        <p:nvSpPr>
          <p:cNvPr id="3" name="Content Placeholder 2"/>
          <p:cNvSpPr>
            <a:spLocks noGrp="1"/>
          </p:cNvSpPr>
          <p:nvPr>
            <p:ph idx="1"/>
          </p:nvPr>
        </p:nvSpPr>
        <p:spPr/>
        <p:txBody>
          <a:bodyPr/>
          <a:lstStyle/>
          <a:p>
            <a:r>
              <a:rPr lang="en-US" dirty="0" smtClean="0"/>
              <a:t>Storyboard » low fidelity, vertical</a:t>
            </a:r>
          </a:p>
          <a:p>
            <a:r>
              <a:rPr lang="en-US" dirty="0" smtClean="0"/>
              <a:t>Site/navigation/screen map » low fidelity, horizontal</a:t>
            </a:r>
          </a:p>
          <a:p>
            <a:r>
              <a:rPr lang="en-US" dirty="0" smtClean="0"/>
              <a:t>Paper prototype » low fidelity</a:t>
            </a:r>
          </a:p>
          <a:p>
            <a:r>
              <a:rPr lang="en-US" dirty="0" smtClean="0"/>
              <a:t>Software where everything reports, “not implemented yet” » high fidelity, horizontal</a:t>
            </a:r>
          </a:p>
          <a:p>
            <a:r>
              <a:rPr lang="en-US" dirty="0" smtClean="0"/>
              <a:t>Software where only one feature is implemented » high fidelity, vertical</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20</a:t>
            </a:fld>
            <a:endParaRPr lang="en-US"/>
          </a:p>
        </p:txBody>
      </p:sp>
    </p:spTree>
    <p:extLst>
      <p:ext uri="{BB962C8B-B14F-4D97-AF65-F5344CB8AC3E}">
        <p14:creationId xmlns:p14="http://schemas.microsoft.com/office/powerpoint/2010/main" val="2615060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Sketch vs. Prototype</a:t>
            </a:r>
            <a:endParaRPr lang="en-US" dirty="0"/>
          </a:p>
        </p:txBody>
      </p:sp>
      <p:sp>
        <p:nvSpPr>
          <p:cNvPr id="3" name="Content Placeholder 2"/>
          <p:cNvSpPr>
            <a:spLocks noGrp="1"/>
          </p:cNvSpPr>
          <p:nvPr>
            <p:ph idx="1"/>
          </p:nvPr>
        </p:nvSpPr>
        <p:spPr/>
        <p:txBody>
          <a:bodyPr/>
          <a:lstStyle/>
          <a:p>
            <a:r>
              <a:rPr lang="en-US" dirty="0" smtClean="0"/>
              <a:t>Difference is a contrast in purpose (always), and sometimes in form.</a:t>
            </a:r>
          </a:p>
          <a:p>
            <a:endParaRPr lang="en-US" dirty="0"/>
          </a:p>
          <a:p>
            <a:r>
              <a:rPr lang="en-US" dirty="0" smtClean="0"/>
              <a:t>But, it’s a continuum.</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21</a:t>
            </a:fld>
            <a:endParaRPr lang="en-US"/>
          </a:p>
        </p:txBody>
      </p:sp>
      <p:sp>
        <p:nvSpPr>
          <p:cNvPr id="5" name="Right Arrow 4"/>
          <p:cNvSpPr/>
          <p:nvPr/>
        </p:nvSpPr>
        <p:spPr>
          <a:xfrm>
            <a:off x="457200" y="5080541"/>
            <a:ext cx="8229600" cy="744562"/>
          </a:xfrm>
          <a:prstGeom prst="rightArrow">
            <a:avLst/>
          </a:prstGeom>
          <a:gradFill>
            <a:gsLst>
              <a:gs pos="56000">
                <a:schemeClr val="tx2"/>
              </a:gs>
              <a:gs pos="100000">
                <a:schemeClr val="accent1">
                  <a:tint val="50000"/>
                  <a:shade val="100000"/>
                  <a:satMod val="350000"/>
                </a:schemeClr>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11"/>
          <p:cNvSpPr>
            <a:spLocks noChangeArrowheads="1"/>
          </p:cNvSpPr>
          <p:nvPr/>
        </p:nvSpPr>
        <p:spPr bwMode="auto">
          <a:xfrm>
            <a:off x="483912" y="5231864"/>
            <a:ext cx="7909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FFFF"/>
                </a:solidFill>
              </a:rPr>
              <a:t>sketch</a:t>
            </a:r>
          </a:p>
        </p:txBody>
      </p:sp>
      <p:sp>
        <p:nvSpPr>
          <p:cNvPr id="7" name="Rectangle 12"/>
          <p:cNvSpPr>
            <a:spLocks noChangeArrowheads="1"/>
          </p:cNvSpPr>
          <p:nvPr/>
        </p:nvSpPr>
        <p:spPr bwMode="auto">
          <a:xfrm>
            <a:off x="7269944" y="5236541"/>
            <a:ext cx="14168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prototype</a:t>
            </a:r>
          </a:p>
        </p:txBody>
      </p:sp>
    </p:spTree>
    <p:extLst>
      <p:ext uri="{BB962C8B-B14F-4D97-AF65-F5344CB8AC3E}">
        <p14:creationId xmlns:p14="http://schemas.microsoft.com/office/powerpoint/2010/main" val="571066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Sketches to Prototypes</a:t>
            </a:r>
            <a:endParaRPr lang="en-US" dirty="0"/>
          </a:p>
        </p:txBody>
      </p:sp>
      <p:sp>
        <p:nvSpPr>
          <p:cNvPr id="3" name="Content Placeholder 2"/>
          <p:cNvSpPr>
            <a:spLocks noGrp="1"/>
          </p:cNvSpPr>
          <p:nvPr>
            <p:ph idx="1"/>
          </p:nvPr>
        </p:nvSpPr>
        <p:spPr>
          <a:xfrm>
            <a:off x="457200" y="1600200"/>
            <a:ext cx="2550046" cy="4525963"/>
          </a:xfrm>
        </p:spPr>
        <p:txBody>
          <a:bodyPr>
            <a:normAutofit/>
          </a:bodyPr>
          <a:lstStyle/>
          <a:p>
            <a:r>
              <a:rPr lang="en-US" b="1" dirty="0"/>
              <a:t>Sketches</a:t>
            </a:r>
            <a:r>
              <a:rPr lang="en-US" dirty="0"/>
              <a:t>: </a:t>
            </a:r>
            <a:r>
              <a:rPr lang="en-US" dirty="0">
                <a:solidFill>
                  <a:schemeClr val="bg1">
                    <a:lumMod val="75000"/>
                  </a:schemeClr>
                </a:solidFill>
              </a:rPr>
              <a:t>early ideation stages of design</a:t>
            </a:r>
          </a:p>
          <a:p>
            <a:r>
              <a:rPr lang="en-US" b="1" dirty="0"/>
              <a:t>Prototypes</a:t>
            </a:r>
            <a:r>
              <a:rPr lang="en-US" dirty="0"/>
              <a:t>: </a:t>
            </a:r>
            <a:r>
              <a:rPr lang="en-US" dirty="0">
                <a:solidFill>
                  <a:srgbClr val="BFBFBF"/>
                </a:solidFill>
              </a:rPr>
              <a:t>capturing /detailing the actual design</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22</a:t>
            </a:fld>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788" y="1600200"/>
            <a:ext cx="5561012"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6" name="TextBox 5"/>
          <p:cNvSpPr txBox="1"/>
          <p:nvPr/>
        </p:nvSpPr>
        <p:spPr>
          <a:xfrm>
            <a:off x="3552825" y="5513388"/>
            <a:ext cx="5133975" cy="215900"/>
          </a:xfrm>
          <a:prstGeom prst="rect">
            <a:avLst/>
          </a:prstGeom>
          <a:noFill/>
        </p:spPr>
        <p:txBody>
          <a:bodyPr wrap="none">
            <a:spAutoFit/>
          </a:bodyPr>
          <a:lstStyle>
            <a:lvl1pPr eaLnBrk="0" hangingPunct="0">
              <a:defRPr sz="2400" b="1">
                <a:solidFill>
                  <a:schemeClr val="tx1"/>
                </a:solidFill>
                <a:latin typeface="Comic Sans MS" charset="0"/>
                <a:ea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800">
                <a:solidFill>
                  <a:srgbClr val="606060"/>
                </a:solidFill>
                <a:latin typeface="Verdana" charset="0"/>
              </a:rPr>
              <a:t>Image from Bill Buxton</a:t>
            </a:r>
            <a:r>
              <a:rPr lang="ja-JP" altLang="en-US" sz="800">
                <a:solidFill>
                  <a:srgbClr val="606060"/>
                </a:solidFill>
                <a:latin typeface="Verdana" charset="0"/>
              </a:rPr>
              <a:t>’</a:t>
            </a:r>
            <a:r>
              <a:rPr lang="en-US" sz="800">
                <a:solidFill>
                  <a:srgbClr val="606060"/>
                </a:solidFill>
                <a:latin typeface="Verdana" charset="0"/>
              </a:rPr>
              <a:t>s Book Sketching User Experiences (2007) Morgan Kaufmann</a:t>
            </a:r>
          </a:p>
        </p:txBody>
      </p:sp>
    </p:spTree>
    <p:extLst>
      <p:ext uri="{BB962C8B-B14F-4D97-AF65-F5344CB8AC3E}">
        <p14:creationId xmlns:p14="http://schemas.microsoft.com/office/powerpoint/2010/main" val="3477933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079" y="5012900"/>
            <a:ext cx="235585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nvGrpSpPr>
          <p:cNvPr id="19459" name="Group 7"/>
          <p:cNvGrpSpPr>
            <a:grpSpLocks/>
          </p:cNvGrpSpPr>
          <p:nvPr/>
        </p:nvGrpSpPr>
        <p:grpSpPr bwMode="auto">
          <a:xfrm>
            <a:off x="2071688" y="4929188"/>
            <a:ext cx="1643062" cy="1643062"/>
            <a:chOff x="5091289" y="1794933"/>
            <a:chExt cx="3422095" cy="3206045"/>
          </a:xfrm>
        </p:grpSpPr>
        <p:grpSp>
          <p:nvGrpSpPr>
            <p:cNvPr id="19462" name="Group 23"/>
            <p:cNvGrpSpPr>
              <a:grpSpLocks/>
            </p:cNvGrpSpPr>
            <p:nvPr/>
          </p:nvGrpSpPr>
          <p:grpSpPr bwMode="auto">
            <a:xfrm>
              <a:off x="5091289" y="1794933"/>
              <a:ext cx="3422095" cy="3206045"/>
              <a:chOff x="5091289" y="1794933"/>
              <a:chExt cx="3422095" cy="3206045"/>
            </a:xfrm>
          </p:grpSpPr>
          <p:sp>
            <p:nvSpPr>
              <p:cNvPr id="19472" name="Freeform 18"/>
              <p:cNvSpPr>
                <a:spLocks noChangeArrowheads="1"/>
              </p:cNvSpPr>
              <p:nvPr/>
            </p:nvSpPr>
            <p:spPr bwMode="auto">
              <a:xfrm>
                <a:off x="5091289" y="1794933"/>
                <a:ext cx="3422095" cy="3206045"/>
              </a:xfrm>
              <a:custGeom>
                <a:avLst/>
                <a:gdLst>
                  <a:gd name="T0" fmla="*/ 237067 w 3422095"/>
                  <a:gd name="T1" fmla="*/ 406400 h 3206045"/>
                  <a:gd name="T2" fmla="*/ 191911 w 3422095"/>
                  <a:gd name="T3" fmla="*/ 1241778 h 3206045"/>
                  <a:gd name="T4" fmla="*/ 158044 w 3422095"/>
                  <a:gd name="T5" fmla="*/ 1411111 h 3206045"/>
                  <a:gd name="T6" fmla="*/ 135467 w 3422095"/>
                  <a:gd name="T7" fmla="*/ 1614311 h 3206045"/>
                  <a:gd name="T8" fmla="*/ 112889 w 3422095"/>
                  <a:gd name="T9" fmla="*/ 1704623 h 3206045"/>
                  <a:gd name="T10" fmla="*/ 79022 w 3422095"/>
                  <a:gd name="T11" fmla="*/ 1919111 h 3206045"/>
                  <a:gd name="T12" fmla="*/ 56444 w 3422095"/>
                  <a:gd name="T13" fmla="*/ 2009423 h 3206045"/>
                  <a:gd name="T14" fmla="*/ 22578 w 3422095"/>
                  <a:gd name="T15" fmla="*/ 2201334 h 3206045"/>
                  <a:gd name="T16" fmla="*/ 0 w 3422095"/>
                  <a:gd name="T17" fmla="*/ 2348089 h 3206045"/>
                  <a:gd name="T18" fmla="*/ 22578 w 3422095"/>
                  <a:gd name="T19" fmla="*/ 2630311 h 3206045"/>
                  <a:gd name="T20" fmla="*/ 67733 w 3422095"/>
                  <a:gd name="T21" fmla="*/ 2788356 h 3206045"/>
                  <a:gd name="T22" fmla="*/ 180622 w 3422095"/>
                  <a:gd name="T23" fmla="*/ 2889956 h 3206045"/>
                  <a:gd name="T24" fmla="*/ 417689 w 3422095"/>
                  <a:gd name="T25" fmla="*/ 2935111 h 3206045"/>
                  <a:gd name="T26" fmla="*/ 508000 w 3422095"/>
                  <a:gd name="T27" fmla="*/ 2968978 h 3206045"/>
                  <a:gd name="T28" fmla="*/ 1648178 w 3422095"/>
                  <a:gd name="T29" fmla="*/ 3002845 h 3206045"/>
                  <a:gd name="T30" fmla="*/ 1840089 w 3422095"/>
                  <a:gd name="T31" fmla="*/ 3036711 h 3206045"/>
                  <a:gd name="T32" fmla="*/ 1941689 w 3422095"/>
                  <a:gd name="T33" fmla="*/ 3059289 h 3206045"/>
                  <a:gd name="T34" fmla="*/ 2212622 w 3422095"/>
                  <a:gd name="T35" fmla="*/ 3093156 h 3206045"/>
                  <a:gd name="T36" fmla="*/ 2551289 w 3422095"/>
                  <a:gd name="T37" fmla="*/ 3138311 h 3206045"/>
                  <a:gd name="T38" fmla="*/ 2765778 w 3422095"/>
                  <a:gd name="T39" fmla="*/ 3172178 h 3206045"/>
                  <a:gd name="T40" fmla="*/ 3296355 w 3422095"/>
                  <a:gd name="T41" fmla="*/ 3194756 h 3206045"/>
                  <a:gd name="T42" fmla="*/ 3409244 w 3422095"/>
                  <a:gd name="T43" fmla="*/ 3104445 h 3206045"/>
                  <a:gd name="T44" fmla="*/ 3386667 w 3422095"/>
                  <a:gd name="T45" fmla="*/ 2878667 h 3206045"/>
                  <a:gd name="T46" fmla="*/ 3386667 w 3422095"/>
                  <a:gd name="T47" fmla="*/ 2528711 h 3206045"/>
                  <a:gd name="T48" fmla="*/ 3397955 w 3422095"/>
                  <a:gd name="T49" fmla="*/ 2054578 h 3206045"/>
                  <a:gd name="T50" fmla="*/ 3352800 w 3422095"/>
                  <a:gd name="T51" fmla="*/ 1794934 h 3206045"/>
                  <a:gd name="T52" fmla="*/ 3307644 w 3422095"/>
                  <a:gd name="T53" fmla="*/ 1591734 h 3206045"/>
                  <a:gd name="T54" fmla="*/ 3273778 w 3422095"/>
                  <a:gd name="T55" fmla="*/ 1309511 h 3206045"/>
                  <a:gd name="T56" fmla="*/ 3239911 w 3422095"/>
                  <a:gd name="T57" fmla="*/ 1140178 h 3206045"/>
                  <a:gd name="T58" fmla="*/ 3217333 w 3422095"/>
                  <a:gd name="T59" fmla="*/ 1061156 h 3206045"/>
                  <a:gd name="T60" fmla="*/ 3183467 w 3422095"/>
                  <a:gd name="T61" fmla="*/ 925689 h 3206045"/>
                  <a:gd name="T62" fmla="*/ 3127022 w 3422095"/>
                  <a:gd name="T63" fmla="*/ 270934 h 3206045"/>
                  <a:gd name="T64" fmla="*/ 3070578 w 3422095"/>
                  <a:gd name="T65" fmla="*/ 79023 h 3206045"/>
                  <a:gd name="T66" fmla="*/ 1885244 w 3422095"/>
                  <a:gd name="T67" fmla="*/ 11289 h 3206045"/>
                  <a:gd name="T68" fmla="*/ 1388533 w 3422095"/>
                  <a:gd name="T69" fmla="*/ 33867 h 3206045"/>
                  <a:gd name="T70" fmla="*/ 1162755 w 3422095"/>
                  <a:gd name="T71" fmla="*/ 90311 h 3206045"/>
                  <a:gd name="T72" fmla="*/ 428978 w 3422095"/>
                  <a:gd name="T73" fmla="*/ 101600 h 3206045"/>
                  <a:gd name="T74" fmla="*/ 248355 w 3422095"/>
                  <a:gd name="T75" fmla="*/ 146756 h 3206045"/>
                  <a:gd name="T76" fmla="*/ 259644 w 3422095"/>
                  <a:gd name="T77" fmla="*/ 259645 h 32060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22095"/>
                  <a:gd name="T118" fmla="*/ 0 h 3206045"/>
                  <a:gd name="T119" fmla="*/ 3422095 w 3422095"/>
                  <a:gd name="T120" fmla="*/ 3206045 h 32060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22095" h="3206045">
                    <a:moveTo>
                      <a:pt x="248355" y="372534"/>
                    </a:moveTo>
                    <a:cubicBezTo>
                      <a:pt x="244592" y="396993"/>
                      <a:pt x="238381" y="394574"/>
                      <a:pt x="237067" y="406400"/>
                    </a:cubicBezTo>
                    <a:cubicBezTo>
                      <a:pt x="218420" y="574233"/>
                      <a:pt x="217343" y="985517"/>
                      <a:pt x="214489" y="1061156"/>
                    </a:cubicBezTo>
                    <a:cubicBezTo>
                      <a:pt x="211392" y="1143233"/>
                      <a:pt x="203081" y="1169176"/>
                      <a:pt x="191911" y="1241778"/>
                    </a:cubicBezTo>
                    <a:cubicBezTo>
                      <a:pt x="187865" y="1268077"/>
                      <a:pt x="185840" y="1294709"/>
                      <a:pt x="180622" y="1320800"/>
                    </a:cubicBezTo>
                    <a:cubicBezTo>
                      <a:pt x="148573" y="1481045"/>
                      <a:pt x="195358" y="1168574"/>
                      <a:pt x="158044" y="1411111"/>
                    </a:cubicBezTo>
                    <a:cubicBezTo>
                      <a:pt x="153431" y="1441096"/>
                      <a:pt x="150105" y="1471270"/>
                      <a:pt x="146755" y="1501423"/>
                    </a:cubicBezTo>
                    <a:cubicBezTo>
                      <a:pt x="142579" y="1539009"/>
                      <a:pt x="141217" y="1576934"/>
                      <a:pt x="135467" y="1614311"/>
                    </a:cubicBezTo>
                    <a:cubicBezTo>
                      <a:pt x="133658" y="1626072"/>
                      <a:pt x="127064" y="1636634"/>
                      <a:pt x="124178" y="1648178"/>
                    </a:cubicBezTo>
                    <a:cubicBezTo>
                      <a:pt x="119524" y="1666793"/>
                      <a:pt x="115425" y="1685604"/>
                      <a:pt x="112889" y="1704623"/>
                    </a:cubicBezTo>
                    <a:cubicBezTo>
                      <a:pt x="107891" y="1742108"/>
                      <a:pt x="106598" y="1780026"/>
                      <a:pt x="101600" y="1817511"/>
                    </a:cubicBezTo>
                    <a:cubicBezTo>
                      <a:pt x="95925" y="1860075"/>
                      <a:pt x="87965" y="1878867"/>
                      <a:pt x="79022" y="1919111"/>
                    </a:cubicBezTo>
                    <a:cubicBezTo>
                      <a:pt x="74860" y="1937842"/>
                      <a:pt x="72387" y="1956941"/>
                      <a:pt x="67733" y="1975556"/>
                    </a:cubicBezTo>
                    <a:cubicBezTo>
                      <a:pt x="64847" y="1987100"/>
                      <a:pt x="59025" y="1997807"/>
                      <a:pt x="56444" y="2009423"/>
                    </a:cubicBezTo>
                    <a:cubicBezTo>
                      <a:pt x="29951" y="2128640"/>
                      <a:pt x="59280" y="2034778"/>
                      <a:pt x="33867" y="2111023"/>
                    </a:cubicBezTo>
                    <a:cubicBezTo>
                      <a:pt x="30104" y="2141127"/>
                      <a:pt x="26868" y="2171301"/>
                      <a:pt x="22578" y="2201334"/>
                    </a:cubicBezTo>
                    <a:cubicBezTo>
                      <a:pt x="19341" y="2223993"/>
                      <a:pt x="14769" y="2246444"/>
                      <a:pt x="11289" y="2269067"/>
                    </a:cubicBezTo>
                    <a:cubicBezTo>
                      <a:pt x="7243" y="2295366"/>
                      <a:pt x="3763" y="2321748"/>
                      <a:pt x="0" y="2348089"/>
                    </a:cubicBezTo>
                    <a:cubicBezTo>
                      <a:pt x="3763" y="2430874"/>
                      <a:pt x="4680" y="2513838"/>
                      <a:pt x="11289" y="2596445"/>
                    </a:cubicBezTo>
                    <a:cubicBezTo>
                      <a:pt x="12238" y="2608306"/>
                      <a:pt x="20244" y="2618643"/>
                      <a:pt x="22578" y="2630311"/>
                    </a:cubicBezTo>
                    <a:cubicBezTo>
                      <a:pt x="27796" y="2656403"/>
                      <a:pt x="28649" y="2683242"/>
                      <a:pt x="33867" y="2709334"/>
                    </a:cubicBezTo>
                    <a:cubicBezTo>
                      <a:pt x="40486" y="2742430"/>
                      <a:pt x="53963" y="2756225"/>
                      <a:pt x="67733" y="2788356"/>
                    </a:cubicBezTo>
                    <a:cubicBezTo>
                      <a:pt x="81506" y="2820492"/>
                      <a:pt x="74481" y="2828971"/>
                      <a:pt x="101600" y="2856089"/>
                    </a:cubicBezTo>
                    <a:cubicBezTo>
                      <a:pt x="129745" y="2884234"/>
                      <a:pt x="143609" y="2878852"/>
                      <a:pt x="180622" y="2889956"/>
                    </a:cubicBezTo>
                    <a:cubicBezTo>
                      <a:pt x="203417" y="2896795"/>
                      <a:pt x="224880" y="2908621"/>
                      <a:pt x="248355" y="2912534"/>
                    </a:cubicBezTo>
                    <a:cubicBezTo>
                      <a:pt x="461067" y="2947986"/>
                      <a:pt x="127550" y="2893664"/>
                      <a:pt x="417689" y="2935111"/>
                    </a:cubicBezTo>
                    <a:cubicBezTo>
                      <a:pt x="436683" y="2937824"/>
                      <a:pt x="455318" y="2942637"/>
                      <a:pt x="474133" y="2946400"/>
                    </a:cubicBezTo>
                    <a:cubicBezTo>
                      <a:pt x="485422" y="2953926"/>
                      <a:pt x="495529" y="2963633"/>
                      <a:pt x="508000" y="2968978"/>
                    </a:cubicBezTo>
                    <a:cubicBezTo>
                      <a:pt x="518379" y="2973426"/>
                      <a:pt x="603971" y="2991440"/>
                      <a:pt x="609600" y="2991556"/>
                    </a:cubicBezTo>
                    <a:lnTo>
                      <a:pt x="1648178" y="3002845"/>
                    </a:lnTo>
                    <a:cubicBezTo>
                      <a:pt x="1686139" y="3008268"/>
                      <a:pt x="1755768" y="3017590"/>
                      <a:pt x="1794933" y="3025423"/>
                    </a:cubicBezTo>
                    <a:cubicBezTo>
                      <a:pt x="1810147" y="3028466"/>
                      <a:pt x="1824875" y="3033668"/>
                      <a:pt x="1840089" y="3036711"/>
                    </a:cubicBezTo>
                    <a:cubicBezTo>
                      <a:pt x="1862534" y="3041200"/>
                      <a:pt x="1885478" y="3043035"/>
                      <a:pt x="1907822" y="3048000"/>
                    </a:cubicBezTo>
                    <a:cubicBezTo>
                      <a:pt x="1919438" y="3050581"/>
                      <a:pt x="1929981" y="3057160"/>
                      <a:pt x="1941689" y="3059289"/>
                    </a:cubicBezTo>
                    <a:cubicBezTo>
                      <a:pt x="1971538" y="3064716"/>
                      <a:pt x="2001896" y="3066815"/>
                      <a:pt x="2032000" y="3070578"/>
                    </a:cubicBezTo>
                    <a:cubicBezTo>
                      <a:pt x="2114632" y="3098122"/>
                      <a:pt x="2044851" y="3077904"/>
                      <a:pt x="2212622" y="3093156"/>
                    </a:cubicBezTo>
                    <a:cubicBezTo>
                      <a:pt x="2246557" y="3096241"/>
                      <a:pt x="2280355" y="3100682"/>
                      <a:pt x="2314222" y="3104445"/>
                    </a:cubicBezTo>
                    <a:cubicBezTo>
                      <a:pt x="2502430" y="3151497"/>
                      <a:pt x="2294065" y="3104761"/>
                      <a:pt x="2551289" y="3138311"/>
                    </a:cubicBezTo>
                    <a:cubicBezTo>
                      <a:pt x="2589342" y="3143274"/>
                      <a:pt x="2626273" y="3154904"/>
                      <a:pt x="2664178" y="3160889"/>
                    </a:cubicBezTo>
                    <a:cubicBezTo>
                      <a:pt x="2697836" y="3166203"/>
                      <a:pt x="2731966" y="3167951"/>
                      <a:pt x="2765778" y="3172178"/>
                    </a:cubicBezTo>
                    <a:cubicBezTo>
                      <a:pt x="3030743" y="3205299"/>
                      <a:pt x="2844434" y="3189718"/>
                      <a:pt x="3138311" y="3206045"/>
                    </a:cubicBezTo>
                    <a:cubicBezTo>
                      <a:pt x="3190992" y="3202282"/>
                      <a:pt x="3244672" y="3205637"/>
                      <a:pt x="3296355" y="3194756"/>
                    </a:cubicBezTo>
                    <a:cubicBezTo>
                      <a:pt x="3366438" y="3180002"/>
                      <a:pt x="3339390" y="3163011"/>
                      <a:pt x="3375378" y="3127023"/>
                    </a:cubicBezTo>
                    <a:cubicBezTo>
                      <a:pt x="3384972" y="3117429"/>
                      <a:pt x="3397955" y="3111971"/>
                      <a:pt x="3409244" y="3104445"/>
                    </a:cubicBezTo>
                    <a:cubicBezTo>
                      <a:pt x="3413007" y="3078104"/>
                      <a:pt x="3422095" y="3051985"/>
                      <a:pt x="3420533" y="3025423"/>
                    </a:cubicBezTo>
                    <a:cubicBezTo>
                      <a:pt x="3410473" y="2854408"/>
                      <a:pt x="3405484" y="2963346"/>
                      <a:pt x="3386667" y="2878667"/>
                    </a:cubicBezTo>
                    <a:cubicBezTo>
                      <a:pt x="3381702" y="2856323"/>
                      <a:pt x="3379141" y="2833512"/>
                      <a:pt x="3375378" y="2810934"/>
                    </a:cubicBezTo>
                    <a:cubicBezTo>
                      <a:pt x="3379141" y="2716860"/>
                      <a:pt x="3378627" y="2622517"/>
                      <a:pt x="3386667" y="2528711"/>
                    </a:cubicBezTo>
                    <a:cubicBezTo>
                      <a:pt x="3389944" y="2490477"/>
                      <a:pt x="3409244" y="2415823"/>
                      <a:pt x="3409244" y="2415823"/>
                    </a:cubicBezTo>
                    <a:cubicBezTo>
                      <a:pt x="3405481" y="2295408"/>
                      <a:pt x="3408622" y="2174579"/>
                      <a:pt x="3397955" y="2054578"/>
                    </a:cubicBezTo>
                    <a:cubicBezTo>
                      <a:pt x="3393510" y="2004571"/>
                      <a:pt x="3372691" y="1957285"/>
                      <a:pt x="3364089" y="1907823"/>
                    </a:cubicBezTo>
                    <a:cubicBezTo>
                      <a:pt x="3357609" y="1870565"/>
                      <a:pt x="3358698" y="1832289"/>
                      <a:pt x="3352800" y="1794934"/>
                    </a:cubicBezTo>
                    <a:cubicBezTo>
                      <a:pt x="3340785" y="1718842"/>
                      <a:pt x="3332407" y="1708810"/>
                      <a:pt x="3318933" y="1648178"/>
                    </a:cubicBezTo>
                    <a:cubicBezTo>
                      <a:pt x="3314771" y="1629448"/>
                      <a:pt x="3310798" y="1610660"/>
                      <a:pt x="3307644" y="1591734"/>
                    </a:cubicBezTo>
                    <a:cubicBezTo>
                      <a:pt x="3290352" y="1487986"/>
                      <a:pt x="3298959" y="1513562"/>
                      <a:pt x="3285067" y="1388534"/>
                    </a:cubicBezTo>
                    <a:cubicBezTo>
                      <a:pt x="3282129" y="1362088"/>
                      <a:pt x="3277078" y="1335914"/>
                      <a:pt x="3273778" y="1309511"/>
                    </a:cubicBezTo>
                    <a:cubicBezTo>
                      <a:pt x="3269551" y="1275699"/>
                      <a:pt x="3269172" y="1241324"/>
                      <a:pt x="3262489" y="1207911"/>
                    </a:cubicBezTo>
                    <a:cubicBezTo>
                      <a:pt x="3257822" y="1184574"/>
                      <a:pt x="3246750" y="1162973"/>
                      <a:pt x="3239911" y="1140178"/>
                    </a:cubicBezTo>
                    <a:cubicBezTo>
                      <a:pt x="3235453" y="1125317"/>
                      <a:pt x="3232884" y="1109941"/>
                      <a:pt x="3228622" y="1095023"/>
                    </a:cubicBezTo>
                    <a:cubicBezTo>
                      <a:pt x="3225353" y="1083581"/>
                      <a:pt x="3219914" y="1072772"/>
                      <a:pt x="3217333" y="1061156"/>
                    </a:cubicBezTo>
                    <a:cubicBezTo>
                      <a:pt x="3212368" y="1038812"/>
                      <a:pt x="3211595" y="1015629"/>
                      <a:pt x="3206044" y="993423"/>
                    </a:cubicBezTo>
                    <a:cubicBezTo>
                      <a:pt x="3200272" y="970334"/>
                      <a:pt x="3189239" y="948778"/>
                      <a:pt x="3183467" y="925689"/>
                    </a:cubicBezTo>
                    <a:cubicBezTo>
                      <a:pt x="3167524" y="861919"/>
                      <a:pt x="3175221" y="895748"/>
                      <a:pt x="3160889" y="824089"/>
                    </a:cubicBezTo>
                    <a:cubicBezTo>
                      <a:pt x="3144831" y="133606"/>
                      <a:pt x="3201402" y="518866"/>
                      <a:pt x="3127022" y="270934"/>
                    </a:cubicBezTo>
                    <a:cubicBezTo>
                      <a:pt x="3107140" y="204662"/>
                      <a:pt x="3128976" y="245642"/>
                      <a:pt x="3093155" y="191911"/>
                    </a:cubicBezTo>
                    <a:cubicBezTo>
                      <a:pt x="3085629" y="154282"/>
                      <a:pt x="3087740" y="113346"/>
                      <a:pt x="3070578" y="79023"/>
                    </a:cubicBezTo>
                    <a:cubicBezTo>
                      <a:pt x="3042678" y="23224"/>
                      <a:pt x="3053322" y="49832"/>
                      <a:pt x="3036711" y="0"/>
                    </a:cubicBezTo>
                    <a:lnTo>
                      <a:pt x="1885244" y="11289"/>
                    </a:lnTo>
                    <a:cubicBezTo>
                      <a:pt x="1866060" y="11648"/>
                      <a:pt x="1847967" y="21707"/>
                      <a:pt x="1828800" y="22578"/>
                    </a:cubicBezTo>
                    <a:cubicBezTo>
                      <a:pt x="1682148" y="29244"/>
                      <a:pt x="1535289" y="30104"/>
                      <a:pt x="1388533" y="33867"/>
                    </a:cubicBezTo>
                    <a:cubicBezTo>
                      <a:pt x="1362300" y="39114"/>
                      <a:pt x="1271687" y="55375"/>
                      <a:pt x="1230489" y="67734"/>
                    </a:cubicBezTo>
                    <a:cubicBezTo>
                      <a:pt x="1207693" y="74573"/>
                      <a:pt x="1186546" y="89685"/>
                      <a:pt x="1162755" y="90311"/>
                    </a:cubicBezTo>
                    <a:lnTo>
                      <a:pt x="733778" y="101600"/>
                    </a:lnTo>
                    <a:cubicBezTo>
                      <a:pt x="528751" y="127229"/>
                      <a:pt x="776830" y="101600"/>
                      <a:pt x="428978" y="101600"/>
                    </a:cubicBezTo>
                    <a:cubicBezTo>
                      <a:pt x="391161" y="101600"/>
                      <a:pt x="353719" y="109126"/>
                      <a:pt x="316089" y="112889"/>
                    </a:cubicBezTo>
                    <a:cubicBezTo>
                      <a:pt x="293779" y="120326"/>
                      <a:pt x="264270" y="126862"/>
                      <a:pt x="248355" y="146756"/>
                    </a:cubicBezTo>
                    <a:cubicBezTo>
                      <a:pt x="240922" y="156048"/>
                      <a:pt x="240830" y="169334"/>
                      <a:pt x="237067" y="180623"/>
                    </a:cubicBezTo>
                    <a:cubicBezTo>
                      <a:pt x="242390" y="196592"/>
                      <a:pt x="259644" y="245473"/>
                      <a:pt x="259644" y="259645"/>
                    </a:cubicBezTo>
                    <a:cubicBezTo>
                      <a:pt x="259644" y="342392"/>
                      <a:pt x="252118" y="348075"/>
                      <a:pt x="248355" y="372534"/>
                    </a:cubicBezTo>
                    <a:close/>
                  </a:path>
                </a:pathLst>
              </a:custGeom>
              <a:noFill/>
              <a:ln w="12699">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sp>
            <p:nvSpPr>
              <p:cNvPr id="19473" name="Freeform 19"/>
              <p:cNvSpPr>
                <a:spLocks noChangeArrowheads="1"/>
              </p:cNvSpPr>
              <p:nvPr/>
            </p:nvSpPr>
            <p:spPr bwMode="auto">
              <a:xfrm>
                <a:off x="5339644" y="2336800"/>
                <a:ext cx="2995781" cy="25944"/>
              </a:xfrm>
              <a:custGeom>
                <a:avLst/>
                <a:gdLst>
                  <a:gd name="T0" fmla="*/ 0 w 2995781"/>
                  <a:gd name="T1" fmla="*/ 0 h 25944"/>
                  <a:gd name="T2" fmla="*/ 2980267 w 2995781"/>
                  <a:gd name="T3" fmla="*/ 11289 h 25944"/>
                  <a:gd name="T4" fmla="*/ 2935113 w 2995781"/>
                  <a:gd name="T5" fmla="*/ 22578 h 25944"/>
                  <a:gd name="T6" fmla="*/ 2957689 w 2995781"/>
                  <a:gd name="T7" fmla="*/ 22578 h 25944"/>
                  <a:gd name="T8" fmla="*/ 0 60000 65536"/>
                  <a:gd name="T9" fmla="*/ 0 60000 65536"/>
                  <a:gd name="T10" fmla="*/ 0 60000 65536"/>
                  <a:gd name="T11" fmla="*/ 0 60000 65536"/>
                  <a:gd name="T12" fmla="*/ 0 w 2995781"/>
                  <a:gd name="T13" fmla="*/ 0 h 25944"/>
                  <a:gd name="T14" fmla="*/ 2995781 w 2995781"/>
                  <a:gd name="T15" fmla="*/ 25944 h 25944"/>
                </a:gdLst>
                <a:ahLst/>
                <a:cxnLst>
                  <a:cxn ang="T8">
                    <a:pos x="T0" y="T1"/>
                  </a:cxn>
                  <a:cxn ang="T9">
                    <a:pos x="T2" y="T3"/>
                  </a:cxn>
                  <a:cxn ang="T10">
                    <a:pos x="T4" y="T5"/>
                  </a:cxn>
                  <a:cxn ang="T11">
                    <a:pos x="T6" y="T7"/>
                  </a:cxn>
                </a:cxnLst>
                <a:rect l="T12" t="T13" r="T14" b="T15"/>
                <a:pathLst>
                  <a:path w="2995781" h="25944">
                    <a:moveTo>
                      <a:pt x="0" y="0"/>
                    </a:moveTo>
                    <a:lnTo>
                      <a:pt x="2980267" y="11289"/>
                    </a:lnTo>
                    <a:cubicBezTo>
                      <a:pt x="2995781" y="11408"/>
                      <a:pt x="2948989" y="15640"/>
                      <a:pt x="2935112" y="22578"/>
                    </a:cubicBezTo>
                    <a:cubicBezTo>
                      <a:pt x="2928381" y="25944"/>
                      <a:pt x="2950163" y="22578"/>
                      <a:pt x="2957689" y="22578"/>
                    </a:cubicBezTo>
                  </a:path>
                </a:pathLst>
              </a:custGeom>
              <a:solidFill>
                <a:schemeClr val="accent1"/>
              </a:solidFill>
              <a:ln w="12699">
                <a:solidFill>
                  <a:schemeClr val="bg1"/>
                </a:solidFill>
                <a:round/>
                <a:headEnd type="none" w="sm" len="sm"/>
                <a:tailEnd type="none" w="sm" len="sm"/>
              </a:ln>
            </p:spPr>
            <p:txBody>
              <a:bodyPr wrap="none" lIns="92075" tIns="46038" rIns="92075" bIns="46038" anchor="ctr">
                <a:spAutoFit/>
              </a:bodyPr>
              <a:lstStyle/>
              <a:p>
                <a:endParaRPr lang="en-US"/>
              </a:p>
            </p:txBody>
          </p:sp>
          <p:sp>
            <p:nvSpPr>
              <p:cNvPr id="19474" name="Freeform 21"/>
              <p:cNvSpPr>
                <a:spLocks noChangeArrowheads="1"/>
              </p:cNvSpPr>
              <p:nvPr/>
            </p:nvSpPr>
            <p:spPr bwMode="auto">
              <a:xfrm>
                <a:off x="5621867" y="2077156"/>
                <a:ext cx="1456266" cy="188500"/>
              </a:xfrm>
              <a:custGeom>
                <a:avLst/>
                <a:gdLst>
                  <a:gd name="T0" fmla="*/ 0 w 1456266"/>
                  <a:gd name="T1" fmla="*/ 101600 h 188500"/>
                  <a:gd name="T2" fmla="*/ 33866 w 1456266"/>
                  <a:gd name="T3" fmla="*/ 33866 h 188500"/>
                  <a:gd name="T4" fmla="*/ 67733 w 1456266"/>
                  <a:gd name="T5" fmla="*/ 22577 h 188500"/>
                  <a:gd name="T6" fmla="*/ 124177 w 1456266"/>
                  <a:gd name="T7" fmla="*/ 67733 h 188500"/>
                  <a:gd name="T8" fmla="*/ 191911 w 1456266"/>
                  <a:gd name="T9" fmla="*/ 112888 h 188500"/>
                  <a:gd name="T10" fmla="*/ 293511 w 1456266"/>
                  <a:gd name="T11" fmla="*/ 79022 h 188500"/>
                  <a:gd name="T12" fmla="*/ 304800 w 1456266"/>
                  <a:gd name="T13" fmla="*/ 45155 h 188500"/>
                  <a:gd name="T14" fmla="*/ 372533 w 1456266"/>
                  <a:gd name="T15" fmla="*/ 0 h 188500"/>
                  <a:gd name="T16" fmla="*/ 406400 w 1456266"/>
                  <a:gd name="T17" fmla="*/ 11288 h 188500"/>
                  <a:gd name="T18" fmla="*/ 428977 w 1456266"/>
                  <a:gd name="T19" fmla="*/ 45155 h 188500"/>
                  <a:gd name="T20" fmla="*/ 462844 w 1456266"/>
                  <a:gd name="T21" fmla="*/ 79022 h 188500"/>
                  <a:gd name="T22" fmla="*/ 474133 w 1456266"/>
                  <a:gd name="T23" fmla="*/ 112888 h 188500"/>
                  <a:gd name="T24" fmla="*/ 643466 w 1456266"/>
                  <a:gd name="T25" fmla="*/ 135466 h 188500"/>
                  <a:gd name="T26" fmla="*/ 722489 w 1456266"/>
                  <a:gd name="T27" fmla="*/ 79022 h 188500"/>
                  <a:gd name="T28" fmla="*/ 733777 w 1456266"/>
                  <a:gd name="T29" fmla="*/ 45155 h 188500"/>
                  <a:gd name="T30" fmla="*/ 801511 w 1456266"/>
                  <a:gd name="T31" fmla="*/ 22577 h 188500"/>
                  <a:gd name="T32" fmla="*/ 891822 w 1456266"/>
                  <a:gd name="T33" fmla="*/ 79022 h 188500"/>
                  <a:gd name="T34" fmla="*/ 959555 w 1456266"/>
                  <a:gd name="T35" fmla="*/ 124177 h 188500"/>
                  <a:gd name="T36" fmla="*/ 1083733 w 1456266"/>
                  <a:gd name="T37" fmla="*/ 101600 h 188500"/>
                  <a:gd name="T38" fmla="*/ 1162755 w 1456266"/>
                  <a:gd name="T39" fmla="*/ 56444 h 188500"/>
                  <a:gd name="T40" fmla="*/ 1196622 w 1456266"/>
                  <a:gd name="T41" fmla="*/ 45155 h 188500"/>
                  <a:gd name="T42" fmla="*/ 1444977 w 1456266"/>
                  <a:gd name="T43" fmla="*/ 67733 h 188500"/>
                  <a:gd name="T44" fmla="*/ 1456266 w 1456266"/>
                  <a:gd name="T45" fmla="*/ 56444 h 1885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56266"/>
                  <a:gd name="T70" fmla="*/ 0 h 188500"/>
                  <a:gd name="T71" fmla="*/ 1456266 w 1456266"/>
                  <a:gd name="T72" fmla="*/ 188500 h 1885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56266" h="188500">
                    <a:moveTo>
                      <a:pt x="0" y="101600"/>
                    </a:moveTo>
                    <a:cubicBezTo>
                      <a:pt x="7436" y="79291"/>
                      <a:pt x="13973" y="49781"/>
                      <a:pt x="33866" y="33866"/>
                    </a:cubicBezTo>
                    <a:cubicBezTo>
                      <a:pt x="43158" y="26432"/>
                      <a:pt x="56444" y="26340"/>
                      <a:pt x="67733" y="22577"/>
                    </a:cubicBezTo>
                    <a:cubicBezTo>
                      <a:pt x="144002" y="48000"/>
                      <a:pt x="61329" y="12741"/>
                      <a:pt x="124177" y="67733"/>
                    </a:cubicBezTo>
                    <a:cubicBezTo>
                      <a:pt x="144598" y="85602"/>
                      <a:pt x="191911" y="112888"/>
                      <a:pt x="191911" y="112888"/>
                    </a:cubicBezTo>
                    <a:cubicBezTo>
                      <a:pt x="224963" y="107380"/>
                      <a:pt x="269090" y="109548"/>
                      <a:pt x="293511" y="79022"/>
                    </a:cubicBezTo>
                    <a:cubicBezTo>
                      <a:pt x="300945" y="69730"/>
                      <a:pt x="298199" y="55056"/>
                      <a:pt x="304800" y="45155"/>
                    </a:cubicBezTo>
                    <a:cubicBezTo>
                      <a:pt x="328961" y="8913"/>
                      <a:pt x="337026" y="11835"/>
                      <a:pt x="372533" y="0"/>
                    </a:cubicBezTo>
                    <a:cubicBezTo>
                      <a:pt x="383822" y="3763"/>
                      <a:pt x="397108" y="3854"/>
                      <a:pt x="406400" y="11288"/>
                    </a:cubicBezTo>
                    <a:cubicBezTo>
                      <a:pt x="416994" y="19764"/>
                      <a:pt x="420291" y="34732"/>
                      <a:pt x="428977" y="45155"/>
                    </a:cubicBezTo>
                    <a:cubicBezTo>
                      <a:pt x="439197" y="57420"/>
                      <a:pt x="451555" y="67733"/>
                      <a:pt x="462844" y="79022"/>
                    </a:cubicBezTo>
                    <a:cubicBezTo>
                      <a:pt x="466607" y="90311"/>
                      <a:pt x="468811" y="102245"/>
                      <a:pt x="474133" y="112888"/>
                    </a:cubicBezTo>
                    <a:cubicBezTo>
                      <a:pt x="511939" y="188500"/>
                      <a:pt x="526529" y="144461"/>
                      <a:pt x="643466" y="135466"/>
                    </a:cubicBezTo>
                    <a:cubicBezTo>
                      <a:pt x="696984" y="122087"/>
                      <a:pt x="691307" y="133590"/>
                      <a:pt x="722489" y="79022"/>
                    </a:cubicBezTo>
                    <a:cubicBezTo>
                      <a:pt x="728393" y="68690"/>
                      <a:pt x="724094" y="52072"/>
                      <a:pt x="733777" y="45155"/>
                    </a:cubicBezTo>
                    <a:cubicBezTo>
                      <a:pt x="753143" y="31322"/>
                      <a:pt x="801511" y="22577"/>
                      <a:pt x="801511" y="22577"/>
                    </a:cubicBezTo>
                    <a:cubicBezTo>
                      <a:pt x="954532" y="73585"/>
                      <a:pt x="814758" y="11591"/>
                      <a:pt x="891822" y="79022"/>
                    </a:cubicBezTo>
                    <a:cubicBezTo>
                      <a:pt x="912243" y="96890"/>
                      <a:pt x="959555" y="124177"/>
                      <a:pt x="959555" y="124177"/>
                    </a:cubicBezTo>
                    <a:cubicBezTo>
                      <a:pt x="988390" y="120058"/>
                      <a:pt x="1050983" y="113881"/>
                      <a:pt x="1083733" y="101600"/>
                    </a:cubicBezTo>
                    <a:cubicBezTo>
                      <a:pt x="1162896" y="71915"/>
                      <a:pt x="1097253" y="89195"/>
                      <a:pt x="1162755" y="56444"/>
                    </a:cubicBezTo>
                    <a:cubicBezTo>
                      <a:pt x="1173398" y="51122"/>
                      <a:pt x="1185333" y="48918"/>
                      <a:pt x="1196622" y="45155"/>
                    </a:cubicBezTo>
                    <a:cubicBezTo>
                      <a:pt x="1288649" y="58302"/>
                      <a:pt x="1340506" y="67733"/>
                      <a:pt x="1444977" y="67733"/>
                    </a:cubicBezTo>
                    <a:cubicBezTo>
                      <a:pt x="1450299" y="67733"/>
                      <a:pt x="1452503" y="60207"/>
                      <a:pt x="1456266" y="56444"/>
                    </a:cubicBezTo>
                  </a:path>
                </a:pathLst>
              </a:custGeom>
              <a:noFill/>
              <a:ln w="12699">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grpSp>
        <p:sp>
          <p:nvSpPr>
            <p:cNvPr id="19463" name="Freeform 9"/>
            <p:cNvSpPr>
              <a:spLocks noChangeArrowheads="1"/>
            </p:cNvSpPr>
            <p:nvPr/>
          </p:nvSpPr>
          <p:spPr bwMode="auto">
            <a:xfrm>
              <a:off x="7631803" y="3508963"/>
              <a:ext cx="139621" cy="137348"/>
            </a:xfrm>
            <a:custGeom>
              <a:avLst/>
              <a:gdLst>
                <a:gd name="T0" fmla="*/ 44641 w 139621"/>
                <a:gd name="T1" fmla="*/ 1881 h 137348"/>
                <a:gd name="T2" fmla="*/ 10775 w 139621"/>
                <a:gd name="T3" fmla="*/ 24459 h 137348"/>
                <a:gd name="T4" fmla="*/ 55930 w 139621"/>
                <a:gd name="T5" fmla="*/ 126059 h 137348"/>
                <a:gd name="T6" fmla="*/ 89797 w 139621"/>
                <a:gd name="T7" fmla="*/ 137348 h 137348"/>
                <a:gd name="T8" fmla="*/ 134953 w 139621"/>
                <a:gd name="T9" fmla="*/ 69615 h 137348"/>
                <a:gd name="T10" fmla="*/ 112375 w 139621"/>
                <a:gd name="T11" fmla="*/ 35748 h 137348"/>
                <a:gd name="T12" fmla="*/ 44641 w 139621"/>
                <a:gd name="T13" fmla="*/ 1881 h 137348"/>
                <a:gd name="T14" fmla="*/ 0 60000 65536"/>
                <a:gd name="T15" fmla="*/ 0 60000 65536"/>
                <a:gd name="T16" fmla="*/ 0 60000 65536"/>
                <a:gd name="T17" fmla="*/ 0 60000 65536"/>
                <a:gd name="T18" fmla="*/ 0 60000 65536"/>
                <a:gd name="T19" fmla="*/ 0 60000 65536"/>
                <a:gd name="T20" fmla="*/ 0 60000 65536"/>
                <a:gd name="T21" fmla="*/ 0 w 139621"/>
                <a:gd name="T22" fmla="*/ 0 h 137348"/>
                <a:gd name="T23" fmla="*/ 139621 w 139621"/>
                <a:gd name="T24" fmla="*/ 137348 h 1373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621" h="137348">
                  <a:moveTo>
                    <a:pt x="44641" y="1881"/>
                  </a:moveTo>
                  <a:cubicBezTo>
                    <a:pt x="27708" y="0"/>
                    <a:pt x="14065" y="11297"/>
                    <a:pt x="10775" y="24459"/>
                  </a:cubicBezTo>
                  <a:cubicBezTo>
                    <a:pt x="0" y="67561"/>
                    <a:pt x="23098" y="104171"/>
                    <a:pt x="55930" y="126059"/>
                  </a:cubicBezTo>
                  <a:cubicBezTo>
                    <a:pt x="65831" y="132660"/>
                    <a:pt x="78508" y="133585"/>
                    <a:pt x="89797" y="137348"/>
                  </a:cubicBezTo>
                  <a:cubicBezTo>
                    <a:pt x="103896" y="123249"/>
                    <a:pt x="139621" y="97621"/>
                    <a:pt x="134953" y="69615"/>
                  </a:cubicBezTo>
                  <a:cubicBezTo>
                    <a:pt x="132722" y="56232"/>
                    <a:pt x="122970" y="44224"/>
                    <a:pt x="112375" y="35748"/>
                  </a:cubicBezTo>
                  <a:cubicBezTo>
                    <a:pt x="74938" y="5798"/>
                    <a:pt x="61574" y="3762"/>
                    <a:pt x="44641" y="1881"/>
                  </a:cubicBezTo>
                  <a:close/>
                </a:path>
              </a:pathLst>
            </a:custGeom>
            <a:noFill/>
            <a:ln w="12699">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sp>
          <p:nvSpPr>
            <p:cNvPr id="19464" name="Freeform 10"/>
            <p:cNvSpPr>
              <a:spLocks noChangeArrowheads="1"/>
            </p:cNvSpPr>
            <p:nvPr/>
          </p:nvSpPr>
          <p:spPr bwMode="auto">
            <a:xfrm>
              <a:off x="5554133" y="2878047"/>
              <a:ext cx="1715911" cy="113509"/>
            </a:xfrm>
            <a:custGeom>
              <a:avLst/>
              <a:gdLst>
                <a:gd name="T0" fmla="*/ 0 w 1715911"/>
                <a:gd name="T1" fmla="*/ 34486 h 113509"/>
                <a:gd name="T2" fmla="*/ 33867 w 1715911"/>
                <a:gd name="T3" fmla="*/ 23197 h 113509"/>
                <a:gd name="T4" fmla="*/ 327378 w 1715911"/>
                <a:gd name="T5" fmla="*/ 23197 h 113509"/>
                <a:gd name="T6" fmla="*/ 372534 w 1715911"/>
                <a:gd name="T7" fmla="*/ 45775 h 113509"/>
                <a:gd name="T8" fmla="*/ 440267 w 1715911"/>
                <a:gd name="T9" fmla="*/ 90931 h 113509"/>
                <a:gd name="T10" fmla="*/ 508000 w 1715911"/>
                <a:gd name="T11" fmla="*/ 113509 h 113509"/>
                <a:gd name="T12" fmla="*/ 677334 w 1715911"/>
                <a:gd name="T13" fmla="*/ 90931 h 113509"/>
                <a:gd name="T14" fmla="*/ 745067 w 1715911"/>
                <a:gd name="T15" fmla="*/ 57064 h 113509"/>
                <a:gd name="T16" fmla="*/ 857956 w 1715911"/>
                <a:gd name="T17" fmla="*/ 23197 h 113509"/>
                <a:gd name="T18" fmla="*/ 925689 w 1715911"/>
                <a:gd name="T19" fmla="*/ 45775 h 113509"/>
                <a:gd name="T20" fmla="*/ 970845 w 1715911"/>
                <a:gd name="T21" fmla="*/ 68353 h 113509"/>
                <a:gd name="T22" fmla="*/ 1049867 w 1715911"/>
                <a:gd name="T23" fmla="*/ 79642 h 113509"/>
                <a:gd name="T24" fmla="*/ 1241778 w 1715911"/>
                <a:gd name="T25" fmla="*/ 79642 h 113509"/>
                <a:gd name="T26" fmla="*/ 1320800 w 1715911"/>
                <a:gd name="T27" fmla="*/ 90931 h 113509"/>
                <a:gd name="T28" fmla="*/ 1422400 w 1715911"/>
                <a:gd name="T29" fmla="*/ 102220 h 113509"/>
                <a:gd name="T30" fmla="*/ 1490134 w 1715911"/>
                <a:gd name="T31" fmla="*/ 102220 h 113509"/>
                <a:gd name="T32" fmla="*/ 1636889 w 1715911"/>
                <a:gd name="T33" fmla="*/ 90931 h 113509"/>
                <a:gd name="T34" fmla="*/ 1670756 w 1715911"/>
                <a:gd name="T35" fmla="*/ 79642 h 113509"/>
                <a:gd name="T36" fmla="*/ 1715911 w 1715911"/>
                <a:gd name="T37" fmla="*/ 68353 h 1135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15911"/>
                <a:gd name="T58" fmla="*/ 0 h 113509"/>
                <a:gd name="T59" fmla="*/ 1715911 w 1715911"/>
                <a:gd name="T60" fmla="*/ 113509 h 1135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15911" h="113509">
                  <a:moveTo>
                    <a:pt x="0" y="34486"/>
                  </a:moveTo>
                  <a:cubicBezTo>
                    <a:pt x="11289" y="30723"/>
                    <a:pt x="22198" y="25531"/>
                    <a:pt x="33867" y="23197"/>
                  </a:cubicBezTo>
                  <a:cubicBezTo>
                    <a:pt x="149856" y="0"/>
                    <a:pt x="177558" y="15312"/>
                    <a:pt x="327378" y="23197"/>
                  </a:cubicBezTo>
                  <a:cubicBezTo>
                    <a:pt x="342430" y="30723"/>
                    <a:pt x="358104" y="37117"/>
                    <a:pt x="372534" y="45775"/>
                  </a:cubicBezTo>
                  <a:cubicBezTo>
                    <a:pt x="395802" y="59736"/>
                    <a:pt x="414524" y="82350"/>
                    <a:pt x="440267" y="90931"/>
                  </a:cubicBezTo>
                  <a:lnTo>
                    <a:pt x="508000" y="113509"/>
                  </a:lnTo>
                  <a:cubicBezTo>
                    <a:pt x="605645" y="104632"/>
                    <a:pt x="607528" y="110876"/>
                    <a:pt x="677334" y="90931"/>
                  </a:cubicBezTo>
                  <a:cubicBezTo>
                    <a:pt x="763787" y="66230"/>
                    <a:pt x="656015" y="96643"/>
                    <a:pt x="745067" y="57064"/>
                  </a:cubicBezTo>
                  <a:cubicBezTo>
                    <a:pt x="780405" y="41358"/>
                    <a:pt x="820427" y="32579"/>
                    <a:pt x="857956" y="23197"/>
                  </a:cubicBezTo>
                  <a:cubicBezTo>
                    <a:pt x="880534" y="30723"/>
                    <a:pt x="904403" y="35132"/>
                    <a:pt x="925689" y="45775"/>
                  </a:cubicBezTo>
                  <a:cubicBezTo>
                    <a:pt x="940741" y="53301"/>
                    <a:pt x="954609" y="63925"/>
                    <a:pt x="970845" y="68353"/>
                  </a:cubicBezTo>
                  <a:cubicBezTo>
                    <a:pt x="996516" y="75354"/>
                    <a:pt x="1023526" y="75879"/>
                    <a:pt x="1049867" y="79642"/>
                  </a:cubicBezTo>
                  <a:cubicBezTo>
                    <a:pt x="1131712" y="52360"/>
                    <a:pt x="1081304" y="64359"/>
                    <a:pt x="1241778" y="79642"/>
                  </a:cubicBezTo>
                  <a:cubicBezTo>
                    <a:pt x="1268266" y="82165"/>
                    <a:pt x="1294397" y="87631"/>
                    <a:pt x="1320800" y="90931"/>
                  </a:cubicBezTo>
                  <a:cubicBezTo>
                    <a:pt x="1354612" y="95158"/>
                    <a:pt x="1388533" y="98457"/>
                    <a:pt x="1422400" y="102220"/>
                  </a:cubicBezTo>
                  <a:cubicBezTo>
                    <a:pt x="1512712" y="72116"/>
                    <a:pt x="1399822" y="102220"/>
                    <a:pt x="1490134" y="102220"/>
                  </a:cubicBezTo>
                  <a:cubicBezTo>
                    <a:pt x="1539197" y="102220"/>
                    <a:pt x="1587971" y="94694"/>
                    <a:pt x="1636889" y="90931"/>
                  </a:cubicBezTo>
                  <a:cubicBezTo>
                    <a:pt x="1648178" y="87168"/>
                    <a:pt x="1659314" y="82911"/>
                    <a:pt x="1670756" y="79642"/>
                  </a:cubicBezTo>
                  <a:cubicBezTo>
                    <a:pt x="1685674" y="75380"/>
                    <a:pt x="1715911" y="68353"/>
                    <a:pt x="1715911" y="68353"/>
                  </a:cubicBezTo>
                </a:path>
              </a:pathLst>
            </a:custGeom>
            <a:noFill/>
            <a:ln w="12699">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sp>
          <p:nvSpPr>
            <p:cNvPr id="19465" name="Freeform 11"/>
            <p:cNvSpPr>
              <a:spLocks noChangeArrowheads="1"/>
            </p:cNvSpPr>
            <p:nvPr/>
          </p:nvSpPr>
          <p:spPr bwMode="auto">
            <a:xfrm>
              <a:off x="5554133" y="3431822"/>
              <a:ext cx="1591734" cy="101600"/>
            </a:xfrm>
            <a:custGeom>
              <a:avLst/>
              <a:gdLst>
                <a:gd name="T0" fmla="*/ 0 w 1591734"/>
                <a:gd name="T1" fmla="*/ 56445 h 101600"/>
                <a:gd name="T2" fmla="*/ 22578 w 1591734"/>
                <a:gd name="T3" fmla="*/ 22578 h 101600"/>
                <a:gd name="T4" fmla="*/ 90311 w 1591734"/>
                <a:gd name="T5" fmla="*/ 0 h 101600"/>
                <a:gd name="T6" fmla="*/ 349956 w 1591734"/>
                <a:gd name="T7" fmla="*/ 11289 h 101600"/>
                <a:gd name="T8" fmla="*/ 383823 w 1591734"/>
                <a:gd name="T9" fmla="*/ 33867 h 101600"/>
                <a:gd name="T10" fmla="*/ 462845 w 1591734"/>
                <a:gd name="T11" fmla="*/ 67734 h 101600"/>
                <a:gd name="T12" fmla="*/ 711200 w 1591734"/>
                <a:gd name="T13" fmla="*/ 56445 h 101600"/>
                <a:gd name="T14" fmla="*/ 745067 w 1591734"/>
                <a:gd name="T15" fmla="*/ 45156 h 101600"/>
                <a:gd name="T16" fmla="*/ 1083734 w 1591734"/>
                <a:gd name="T17" fmla="*/ 56445 h 101600"/>
                <a:gd name="T18" fmla="*/ 1399823 w 1591734"/>
                <a:gd name="T19" fmla="*/ 90311 h 101600"/>
                <a:gd name="T20" fmla="*/ 1501423 w 1591734"/>
                <a:gd name="T21" fmla="*/ 101600 h 101600"/>
                <a:gd name="T22" fmla="*/ 1580445 w 1591734"/>
                <a:gd name="T23" fmla="*/ 79022 h 101600"/>
                <a:gd name="T24" fmla="*/ 1591734 w 1591734"/>
                <a:gd name="T25" fmla="*/ 67734 h 10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1734"/>
                <a:gd name="T40" fmla="*/ 0 h 101600"/>
                <a:gd name="T41" fmla="*/ 1591734 w 1591734"/>
                <a:gd name="T42" fmla="*/ 101600 h 10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1734" h="101600">
                  <a:moveTo>
                    <a:pt x="0" y="56445"/>
                  </a:moveTo>
                  <a:cubicBezTo>
                    <a:pt x="7526" y="45156"/>
                    <a:pt x="11073" y="29769"/>
                    <a:pt x="22578" y="22578"/>
                  </a:cubicBezTo>
                  <a:cubicBezTo>
                    <a:pt x="42759" y="9964"/>
                    <a:pt x="90311" y="0"/>
                    <a:pt x="90311" y="0"/>
                  </a:cubicBezTo>
                  <a:cubicBezTo>
                    <a:pt x="176859" y="3763"/>
                    <a:pt x="263897" y="1359"/>
                    <a:pt x="349956" y="11289"/>
                  </a:cubicBezTo>
                  <a:cubicBezTo>
                    <a:pt x="363434" y="12844"/>
                    <a:pt x="372043" y="27135"/>
                    <a:pt x="383823" y="33867"/>
                  </a:cubicBezTo>
                  <a:cubicBezTo>
                    <a:pt x="422883" y="56187"/>
                    <a:pt x="424849" y="55069"/>
                    <a:pt x="462845" y="67734"/>
                  </a:cubicBezTo>
                  <a:cubicBezTo>
                    <a:pt x="545630" y="63971"/>
                    <a:pt x="628593" y="63054"/>
                    <a:pt x="711200" y="56445"/>
                  </a:cubicBezTo>
                  <a:cubicBezTo>
                    <a:pt x="723062" y="55496"/>
                    <a:pt x="733167" y="45156"/>
                    <a:pt x="745067" y="45156"/>
                  </a:cubicBezTo>
                  <a:cubicBezTo>
                    <a:pt x="858019" y="45156"/>
                    <a:pt x="970845" y="52682"/>
                    <a:pt x="1083734" y="56445"/>
                  </a:cubicBezTo>
                  <a:cubicBezTo>
                    <a:pt x="1242099" y="88118"/>
                    <a:pt x="1045301" y="50919"/>
                    <a:pt x="1399823" y="90311"/>
                  </a:cubicBezTo>
                  <a:lnTo>
                    <a:pt x="1501423" y="101600"/>
                  </a:lnTo>
                  <a:cubicBezTo>
                    <a:pt x="1515892" y="97983"/>
                    <a:pt x="1564249" y="87120"/>
                    <a:pt x="1580445" y="79022"/>
                  </a:cubicBezTo>
                  <a:cubicBezTo>
                    <a:pt x="1585205" y="76642"/>
                    <a:pt x="1587971" y="71497"/>
                    <a:pt x="1591734" y="67734"/>
                  </a:cubicBezTo>
                </a:path>
              </a:pathLst>
            </a:custGeom>
            <a:noFill/>
            <a:ln w="12699">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sp>
          <p:nvSpPr>
            <p:cNvPr id="19466" name="Freeform 12"/>
            <p:cNvSpPr>
              <a:spLocks noChangeArrowheads="1"/>
            </p:cNvSpPr>
            <p:nvPr/>
          </p:nvSpPr>
          <p:spPr bwMode="auto">
            <a:xfrm>
              <a:off x="5588000" y="4018844"/>
              <a:ext cx="1512711" cy="186296"/>
            </a:xfrm>
            <a:custGeom>
              <a:avLst/>
              <a:gdLst>
                <a:gd name="T0" fmla="*/ 0 w 1512711"/>
                <a:gd name="T1" fmla="*/ 56445 h 186296"/>
                <a:gd name="T2" fmla="*/ 67733 w 1512711"/>
                <a:gd name="T3" fmla="*/ 11289 h 186296"/>
                <a:gd name="T4" fmla="*/ 508000 w 1512711"/>
                <a:gd name="T5" fmla="*/ 0 h 186296"/>
                <a:gd name="T6" fmla="*/ 666044 w 1512711"/>
                <a:gd name="T7" fmla="*/ 11289 h 186296"/>
                <a:gd name="T8" fmla="*/ 733778 w 1512711"/>
                <a:gd name="T9" fmla="*/ 33867 h 186296"/>
                <a:gd name="T10" fmla="*/ 767644 w 1512711"/>
                <a:gd name="T11" fmla="*/ 45156 h 186296"/>
                <a:gd name="T12" fmla="*/ 891822 w 1512711"/>
                <a:gd name="T13" fmla="*/ 112889 h 186296"/>
                <a:gd name="T14" fmla="*/ 993422 w 1512711"/>
                <a:gd name="T15" fmla="*/ 135467 h 186296"/>
                <a:gd name="T16" fmla="*/ 1106311 w 1512711"/>
                <a:gd name="T17" fmla="*/ 169334 h 186296"/>
                <a:gd name="T18" fmla="*/ 1174044 w 1512711"/>
                <a:gd name="T19" fmla="*/ 180623 h 186296"/>
                <a:gd name="T20" fmla="*/ 1320800 w 1512711"/>
                <a:gd name="T21" fmla="*/ 169334 h 186296"/>
                <a:gd name="T22" fmla="*/ 1388533 w 1512711"/>
                <a:gd name="T23" fmla="*/ 101600 h 186296"/>
                <a:gd name="T24" fmla="*/ 1422400 w 1512711"/>
                <a:gd name="T25" fmla="*/ 90312 h 186296"/>
                <a:gd name="T26" fmla="*/ 1478844 w 1512711"/>
                <a:gd name="T27" fmla="*/ 101600 h 186296"/>
                <a:gd name="T28" fmla="*/ 1512711 w 1512711"/>
                <a:gd name="T29" fmla="*/ 79023 h 1862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12711"/>
                <a:gd name="T46" fmla="*/ 0 h 186296"/>
                <a:gd name="T47" fmla="*/ 1512711 w 1512711"/>
                <a:gd name="T48" fmla="*/ 186296 h 1862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12711" h="186296">
                  <a:moveTo>
                    <a:pt x="0" y="56445"/>
                  </a:moveTo>
                  <a:cubicBezTo>
                    <a:pt x="24044" y="20379"/>
                    <a:pt x="17580" y="13622"/>
                    <a:pt x="67733" y="11289"/>
                  </a:cubicBezTo>
                  <a:cubicBezTo>
                    <a:pt x="214378" y="4468"/>
                    <a:pt x="361244" y="3763"/>
                    <a:pt x="508000" y="0"/>
                  </a:cubicBezTo>
                  <a:cubicBezTo>
                    <a:pt x="560681" y="3763"/>
                    <a:pt x="613813" y="3454"/>
                    <a:pt x="666044" y="11289"/>
                  </a:cubicBezTo>
                  <a:cubicBezTo>
                    <a:pt x="689580" y="14819"/>
                    <a:pt x="711200" y="26341"/>
                    <a:pt x="733778" y="33867"/>
                  </a:cubicBezTo>
                  <a:cubicBezTo>
                    <a:pt x="745067" y="37630"/>
                    <a:pt x="757743" y="38555"/>
                    <a:pt x="767644" y="45156"/>
                  </a:cubicBezTo>
                  <a:cubicBezTo>
                    <a:pt x="802967" y="68705"/>
                    <a:pt x="855233" y="105571"/>
                    <a:pt x="891822" y="112889"/>
                  </a:cubicBezTo>
                  <a:cubicBezTo>
                    <a:pt x="924051" y="119335"/>
                    <a:pt x="961534" y="125901"/>
                    <a:pt x="993422" y="135467"/>
                  </a:cubicBezTo>
                  <a:cubicBezTo>
                    <a:pt x="1051013" y="152744"/>
                    <a:pt x="1054275" y="158927"/>
                    <a:pt x="1106311" y="169334"/>
                  </a:cubicBezTo>
                  <a:cubicBezTo>
                    <a:pt x="1128756" y="173823"/>
                    <a:pt x="1151466" y="176860"/>
                    <a:pt x="1174044" y="180623"/>
                  </a:cubicBezTo>
                  <a:cubicBezTo>
                    <a:pt x="1222963" y="176860"/>
                    <a:pt x="1274762" y="186296"/>
                    <a:pt x="1320800" y="169334"/>
                  </a:cubicBezTo>
                  <a:cubicBezTo>
                    <a:pt x="1350761" y="158296"/>
                    <a:pt x="1358241" y="111696"/>
                    <a:pt x="1388533" y="101600"/>
                  </a:cubicBezTo>
                  <a:lnTo>
                    <a:pt x="1422400" y="90312"/>
                  </a:lnTo>
                  <a:cubicBezTo>
                    <a:pt x="1441215" y="94075"/>
                    <a:pt x="1459805" y="103980"/>
                    <a:pt x="1478844" y="101600"/>
                  </a:cubicBezTo>
                  <a:cubicBezTo>
                    <a:pt x="1492307" y="99917"/>
                    <a:pt x="1512711" y="79023"/>
                    <a:pt x="1512711" y="79023"/>
                  </a:cubicBezTo>
                </a:path>
              </a:pathLst>
            </a:custGeom>
            <a:noFill/>
            <a:ln w="12699">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grpSp>
          <p:nvGrpSpPr>
            <p:cNvPr id="19467" name="Group 34"/>
            <p:cNvGrpSpPr>
              <a:grpSpLocks/>
            </p:cNvGrpSpPr>
            <p:nvPr/>
          </p:nvGrpSpPr>
          <p:grpSpPr bwMode="auto">
            <a:xfrm>
              <a:off x="6976533" y="4245129"/>
              <a:ext cx="1332089" cy="563938"/>
              <a:chOff x="6976533" y="4245129"/>
              <a:chExt cx="1332089" cy="563938"/>
            </a:xfrm>
          </p:grpSpPr>
          <p:sp>
            <p:nvSpPr>
              <p:cNvPr id="19469" name="Freeform 15"/>
              <p:cNvSpPr>
                <a:spLocks noChangeArrowheads="1"/>
              </p:cNvSpPr>
              <p:nvPr/>
            </p:nvSpPr>
            <p:spPr bwMode="auto">
              <a:xfrm>
                <a:off x="6976533" y="4245129"/>
                <a:ext cx="1332089" cy="563938"/>
              </a:xfrm>
              <a:custGeom>
                <a:avLst/>
                <a:gdLst>
                  <a:gd name="T0" fmla="*/ 869245 w 1332089"/>
                  <a:gd name="T1" fmla="*/ 78515 h 563938"/>
                  <a:gd name="T2" fmla="*/ 270934 w 1332089"/>
                  <a:gd name="T3" fmla="*/ 67227 h 563938"/>
                  <a:gd name="T4" fmla="*/ 112889 w 1332089"/>
                  <a:gd name="T5" fmla="*/ 101093 h 563938"/>
                  <a:gd name="T6" fmla="*/ 79023 w 1332089"/>
                  <a:gd name="T7" fmla="*/ 112382 h 563938"/>
                  <a:gd name="T8" fmla="*/ 45156 w 1332089"/>
                  <a:gd name="T9" fmla="*/ 146249 h 563938"/>
                  <a:gd name="T10" fmla="*/ 11289 w 1332089"/>
                  <a:gd name="T11" fmla="*/ 168827 h 563938"/>
                  <a:gd name="T12" fmla="*/ 0 w 1332089"/>
                  <a:gd name="T13" fmla="*/ 202693 h 563938"/>
                  <a:gd name="T14" fmla="*/ 45156 w 1332089"/>
                  <a:gd name="T15" fmla="*/ 326871 h 563938"/>
                  <a:gd name="T16" fmla="*/ 124178 w 1332089"/>
                  <a:gd name="T17" fmla="*/ 372027 h 563938"/>
                  <a:gd name="T18" fmla="*/ 203200 w 1332089"/>
                  <a:gd name="T19" fmla="*/ 417182 h 563938"/>
                  <a:gd name="T20" fmla="*/ 248356 w 1332089"/>
                  <a:gd name="T21" fmla="*/ 428471 h 563938"/>
                  <a:gd name="T22" fmla="*/ 372534 w 1332089"/>
                  <a:gd name="T23" fmla="*/ 473627 h 563938"/>
                  <a:gd name="T24" fmla="*/ 417689 w 1332089"/>
                  <a:gd name="T25" fmla="*/ 484915 h 563938"/>
                  <a:gd name="T26" fmla="*/ 474134 w 1332089"/>
                  <a:gd name="T27" fmla="*/ 507493 h 563938"/>
                  <a:gd name="T28" fmla="*/ 541867 w 1332089"/>
                  <a:gd name="T29" fmla="*/ 518782 h 563938"/>
                  <a:gd name="T30" fmla="*/ 575734 w 1332089"/>
                  <a:gd name="T31" fmla="*/ 541360 h 563938"/>
                  <a:gd name="T32" fmla="*/ 654756 w 1332089"/>
                  <a:gd name="T33" fmla="*/ 552649 h 563938"/>
                  <a:gd name="T34" fmla="*/ 903111 w 1332089"/>
                  <a:gd name="T35" fmla="*/ 563938 h 563938"/>
                  <a:gd name="T36" fmla="*/ 1061156 w 1332089"/>
                  <a:gd name="T37" fmla="*/ 552649 h 563938"/>
                  <a:gd name="T38" fmla="*/ 1230489 w 1332089"/>
                  <a:gd name="T39" fmla="*/ 530071 h 563938"/>
                  <a:gd name="T40" fmla="*/ 1275645 w 1332089"/>
                  <a:gd name="T41" fmla="*/ 484915 h 563938"/>
                  <a:gd name="T42" fmla="*/ 1309511 w 1332089"/>
                  <a:gd name="T43" fmla="*/ 462338 h 563938"/>
                  <a:gd name="T44" fmla="*/ 1332089 w 1332089"/>
                  <a:gd name="T45" fmla="*/ 428471 h 563938"/>
                  <a:gd name="T46" fmla="*/ 1298223 w 1332089"/>
                  <a:gd name="T47" fmla="*/ 247849 h 563938"/>
                  <a:gd name="T48" fmla="*/ 1275645 w 1332089"/>
                  <a:gd name="T49" fmla="*/ 213982 h 563938"/>
                  <a:gd name="T50" fmla="*/ 1207911 w 1332089"/>
                  <a:gd name="T51" fmla="*/ 168827 h 563938"/>
                  <a:gd name="T52" fmla="*/ 1174045 w 1332089"/>
                  <a:gd name="T53" fmla="*/ 146249 h 563938"/>
                  <a:gd name="T54" fmla="*/ 1140178 w 1332089"/>
                  <a:gd name="T55" fmla="*/ 123671 h 563938"/>
                  <a:gd name="T56" fmla="*/ 1095023 w 1332089"/>
                  <a:gd name="T57" fmla="*/ 112382 h 563938"/>
                  <a:gd name="T58" fmla="*/ 1049867 w 1332089"/>
                  <a:gd name="T59" fmla="*/ 89804 h 563938"/>
                  <a:gd name="T60" fmla="*/ 801511 w 1332089"/>
                  <a:gd name="T61" fmla="*/ 78515 h 5639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32089"/>
                  <a:gd name="T94" fmla="*/ 0 h 563938"/>
                  <a:gd name="T95" fmla="*/ 1332089 w 1332089"/>
                  <a:gd name="T96" fmla="*/ 563938 h 5639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32089" h="563938">
                    <a:moveTo>
                      <a:pt x="869245" y="78515"/>
                    </a:moveTo>
                    <a:cubicBezTo>
                      <a:pt x="633689" y="0"/>
                      <a:pt x="825305" y="55432"/>
                      <a:pt x="270934" y="67227"/>
                    </a:cubicBezTo>
                    <a:cubicBezTo>
                      <a:pt x="227732" y="75867"/>
                      <a:pt x="160948" y="87362"/>
                      <a:pt x="112889" y="101093"/>
                    </a:cubicBezTo>
                    <a:cubicBezTo>
                      <a:pt x="101448" y="104362"/>
                      <a:pt x="90312" y="108619"/>
                      <a:pt x="79023" y="112382"/>
                    </a:cubicBezTo>
                    <a:cubicBezTo>
                      <a:pt x="67734" y="123671"/>
                      <a:pt x="57421" y="136028"/>
                      <a:pt x="45156" y="146249"/>
                    </a:cubicBezTo>
                    <a:cubicBezTo>
                      <a:pt x="34733" y="154935"/>
                      <a:pt x="19765" y="158232"/>
                      <a:pt x="11289" y="168827"/>
                    </a:cubicBezTo>
                    <a:cubicBezTo>
                      <a:pt x="3855" y="178119"/>
                      <a:pt x="3763" y="191404"/>
                      <a:pt x="0" y="202693"/>
                    </a:cubicBezTo>
                    <a:cubicBezTo>
                      <a:pt x="8284" y="244115"/>
                      <a:pt x="13093" y="294808"/>
                      <a:pt x="45156" y="326871"/>
                    </a:cubicBezTo>
                    <a:cubicBezTo>
                      <a:pt x="63490" y="345205"/>
                      <a:pt x="103520" y="360223"/>
                      <a:pt x="124178" y="372027"/>
                    </a:cubicBezTo>
                    <a:cubicBezTo>
                      <a:pt x="165856" y="395843"/>
                      <a:pt x="153589" y="398578"/>
                      <a:pt x="203200" y="417182"/>
                    </a:cubicBezTo>
                    <a:cubicBezTo>
                      <a:pt x="217727" y="422630"/>
                      <a:pt x="233637" y="423565"/>
                      <a:pt x="248356" y="428471"/>
                    </a:cubicBezTo>
                    <a:cubicBezTo>
                      <a:pt x="315680" y="450913"/>
                      <a:pt x="298749" y="455182"/>
                      <a:pt x="372534" y="473627"/>
                    </a:cubicBezTo>
                    <a:cubicBezTo>
                      <a:pt x="387586" y="477390"/>
                      <a:pt x="402970" y="480009"/>
                      <a:pt x="417689" y="484915"/>
                    </a:cubicBezTo>
                    <a:cubicBezTo>
                      <a:pt x="436914" y="491323"/>
                      <a:pt x="454584" y="502161"/>
                      <a:pt x="474134" y="507493"/>
                    </a:cubicBezTo>
                    <a:cubicBezTo>
                      <a:pt x="496217" y="513516"/>
                      <a:pt x="519289" y="515019"/>
                      <a:pt x="541867" y="518782"/>
                    </a:cubicBezTo>
                    <a:cubicBezTo>
                      <a:pt x="553156" y="526308"/>
                      <a:pt x="562739" y="537461"/>
                      <a:pt x="575734" y="541360"/>
                    </a:cubicBezTo>
                    <a:cubicBezTo>
                      <a:pt x="601220" y="549006"/>
                      <a:pt x="628211" y="550818"/>
                      <a:pt x="654756" y="552649"/>
                    </a:cubicBezTo>
                    <a:cubicBezTo>
                      <a:pt x="737430" y="558351"/>
                      <a:pt x="820326" y="560175"/>
                      <a:pt x="903111" y="563938"/>
                    </a:cubicBezTo>
                    <a:lnTo>
                      <a:pt x="1061156" y="552649"/>
                    </a:lnTo>
                    <a:cubicBezTo>
                      <a:pt x="1204798" y="541600"/>
                      <a:pt x="1154603" y="555367"/>
                      <a:pt x="1230489" y="530071"/>
                    </a:cubicBezTo>
                    <a:cubicBezTo>
                      <a:pt x="1245541" y="515019"/>
                      <a:pt x="1259483" y="498768"/>
                      <a:pt x="1275645" y="484915"/>
                    </a:cubicBezTo>
                    <a:cubicBezTo>
                      <a:pt x="1285946" y="476086"/>
                      <a:pt x="1299918" y="471931"/>
                      <a:pt x="1309511" y="462338"/>
                    </a:cubicBezTo>
                    <a:cubicBezTo>
                      <a:pt x="1319105" y="452744"/>
                      <a:pt x="1324563" y="439760"/>
                      <a:pt x="1332089" y="428471"/>
                    </a:cubicBezTo>
                    <a:cubicBezTo>
                      <a:pt x="1328117" y="388751"/>
                      <a:pt x="1326664" y="290510"/>
                      <a:pt x="1298223" y="247849"/>
                    </a:cubicBezTo>
                    <a:cubicBezTo>
                      <a:pt x="1290697" y="236560"/>
                      <a:pt x="1285856" y="222916"/>
                      <a:pt x="1275645" y="213982"/>
                    </a:cubicBezTo>
                    <a:cubicBezTo>
                      <a:pt x="1255224" y="196113"/>
                      <a:pt x="1230489" y="183879"/>
                      <a:pt x="1207911" y="168827"/>
                    </a:cubicBezTo>
                    <a:lnTo>
                      <a:pt x="1174045" y="146249"/>
                    </a:lnTo>
                    <a:cubicBezTo>
                      <a:pt x="1162756" y="138723"/>
                      <a:pt x="1153341" y="126962"/>
                      <a:pt x="1140178" y="123671"/>
                    </a:cubicBezTo>
                    <a:cubicBezTo>
                      <a:pt x="1125126" y="119908"/>
                      <a:pt x="1109550" y="117830"/>
                      <a:pt x="1095023" y="112382"/>
                    </a:cubicBezTo>
                    <a:cubicBezTo>
                      <a:pt x="1079266" y="106473"/>
                      <a:pt x="1066527" y="92184"/>
                      <a:pt x="1049867" y="89804"/>
                    </a:cubicBezTo>
                    <a:cubicBezTo>
                      <a:pt x="963111" y="77410"/>
                      <a:pt x="885647" y="78515"/>
                      <a:pt x="801511" y="78515"/>
                    </a:cubicBezTo>
                  </a:path>
                </a:pathLst>
              </a:custGeom>
              <a:noFill/>
              <a:ln w="12699">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sp>
            <p:nvSpPr>
              <p:cNvPr id="19470" name="Freeform 16"/>
              <p:cNvSpPr>
                <a:spLocks noChangeArrowheads="1"/>
              </p:cNvSpPr>
              <p:nvPr/>
            </p:nvSpPr>
            <p:spPr bwMode="auto">
              <a:xfrm>
                <a:off x="7307185" y="4447822"/>
                <a:ext cx="301526" cy="237067"/>
              </a:xfrm>
              <a:custGeom>
                <a:avLst/>
                <a:gdLst>
                  <a:gd name="T0" fmla="*/ 53171 w 301526"/>
                  <a:gd name="T1" fmla="*/ 0 h 237067"/>
                  <a:gd name="T2" fmla="*/ 19304 w 301526"/>
                  <a:gd name="T3" fmla="*/ 22578 h 237067"/>
                  <a:gd name="T4" fmla="*/ 19304 w 301526"/>
                  <a:gd name="T5" fmla="*/ 112889 h 237067"/>
                  <a:gd name="T6" fmla="*/ 98326 w 301526"/>
                  <a:gd name="T7" fmla="*/ 203200 h 237067"/>
                  <a:gd name="T8" fmla="*/ 177348 w 301526"/>
                  <a:gd name="T9" fmla="*/ 225778 h 237067"/>
                  <a:gd name="T10" fmla="*/ 211215 w 301526"/>
                  <a:gd name="T11" fmla="*/ 237067 h 237067"/>
                  <a:gd name="T12" fmla="*/ 245082 w 301526"/>
                  <a:gd name="T13" fmla="*/ 214489 h 237067"/>
                  <a:gd name="T14" fmla="*/ 278948 w 301526"/>
                  <a:gd name="T15" fmla="*/ 203200 h 237067"/>
                  <a:gd name="T16" fmla="*/ 301526 w 301526"/>
                  <a:gd name="T17" fmla="*/ 135467 h 237067"/>
                  <a:gd name="T18" fmla="*/ 267659 w 301526"/>
                  <a:gd name="T19" fmla="*/ 56445 h 237067"/>
                  <a:gd name="T20" fmla="*/ 154771 w 301526"/>
                  <a:gd name="T21" fmla="*/ 22578 h 237067"/>
                  <a:gd name="T22" fmla="*/ 53171 w 301526"/>
                  <a:gd name="T23" fmla="*/ 0 h 2370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1526"/>
                  <a:gd name="T37" fmla="*/ 0 h 237067"/>
                  <a:gd name="T38" fmla="*/ 301526 w 301526"/>
                  <a:gd name="T39" fmla="*/ 237067 h 2370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1526" h="237067">
                    <a:moveTo>
                      <a:pt x="53171" y="0"/>
                    </a:moveTo>
                    <a:cubicBezTo>
                      <a:pt x="30593" y="0"/>
                      <a:pt x="27780" y="11983"/>
                      <a:pt x="19304" y="22578"/>
                    </a:cubicBezTo>
                    <a:cubicBezTo>
                      <a:pt x="0" y="46708"/>
                      <a:pt x="8821" y="89827"/>
                      <a:pt x="19304" y="112889"/>
                    </a:cubicBezTo>
                    <a:cubicBezTo>
                      <a:pt x="39226" y="156717"/>
                      <a:pt x="58261" y="183168"/>
                      <a:pt x="98326" y="203200"/>
                    </a:cubicBezTo>
                    <a:cubicBezTo>
                      <a:pt x="116370" y="212222"/>
                      <a:pt x="160470" y="220956"/>
                      <a:pt x="177348" y="225778"/>
                    </a:cubicBezTo>
                    <a:cubicBezTo>
                      <a:pt x="188790" y="229047"/>
                      <a:pt x="199926" y="233304"/>
                      <a:pt x="211215" y="237067"/>
                    </a:cubicBezTo>
                    <a:cubicBezTo>
                      <a:pt x="222504" y="229541"/>
                      <a:pt x="232947" y="220557"/>
                      <a:pt x="245082" y="214489"/>
                    </a:cubicBezTo>
                    <a:cubicBezTo>
                      <a:pt x="255725" y="209167"/>
                      <a:pt x="272032" y="212883"/>
                      <a:pt x="278948" y="203200"/>
                    </a:cubicBezTo>
                    <a:cubicBezTo>
                      <a:pt x="292781" y="183834"/>
                      <a:pt x="301526" y="135467"/>
                      <a:pt x="301526" y="135467"/>
                    </a:cubicBezTo>
                    <a:cubicBezTo>
                      <a:pt x="292889" y="100921"/>
                      <a:pt x="293647" y="82433"/>
                      <a:pt x="267659" y="56445"/>
                    </a:cubicBezTo>
                    <a:cubicBezTo>
                      <a:pt x="235777" y="24563"/>
                      <a:pt x="199915" y="25086"/>
                      <a:pt x="154771" y="22578"/>
                    </a:cubicBezTo>
                    <a:cubicBezTo>
                      <a:pt x="113442" y="20282"/>
                      <a:pt x="75749" y="0"/>
                      <a:pt x="53171" y="0"/>
                    </a:cubicBezTo>
                    <a:close/>
                  </a:path>
                </a:pathLst>
              </a:custGeom>
              <a:noFill/>
              <a:ln w="12699">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sp>
            <p:nvSpPr>
              <p:cNvPr id="19471" name="Freeform 17"/>
              <p:cNvSpPr>
                <a:spLocks noChangeArrowheads="1"/>
              </p:cNvSpPr>
              <p:nvPr/>
            </p:nvSpPr>
            <p:spPr bwMode="auto">
              <a:xfrm>
                <a:off x="7769903" y="4447822"/>
                <a:ext cx="208467" cy="279348"/>
              </a:xfrm>
              <a:custGeom>
                <a:avLst/>
                <a:gdLst>
                  <a:gd name="T0" fmla="*/ 30719 w 208467"/>
                  <a:gd name="T1" fmla="*/ 0 h 279348"/>
                  <a:gd name="T2" fmla="*/ 8141 w 208467"/>
                  <a:gd name="T3" fmla="*/ 169334 h 279348"/>
                  <a:gd name="T4" fmla="*/ 19430 w 208467"/>
                  <a:gd name="T5" fmla="*/ 214489 h 279348"/>
                  <a:gd name="T6" fmla="*/ 30719 w 208467"/>
                  <a:gd name="T7" fmla="*/ 169334 h 279348"/>
                  <a:gd name="T8" fmla="*/ 154897 w 208467"/>
                  <a:gd name="T9" fmla="*/ 214489 h 279348"/>
                  <a:gd name="T10" fmla="*/ 188764 w 208467"/>
                  <a:gd name="T11" fmla="*/ 237067 h 279348"/>
                  <a:gd name="T12" fmla="*/ 200053 w 208467"/>
                  <a:gd name="T13" fmla="*/ 270934 h 279348"/>
                  <a:gd name="T14" fmla="*/ 121030 w 208467"/>
                  <a:gd name="T15" fmla="*/ 191911 h 279348"/>
                  <a:gd name="T16" fmla="*/ 42008 w 208467"/>
                  <a:gd name="T17" fmla="*/ 180622 h 279348"/>
                  <a:gd name="T18" fmla="*/ 8141 w 208467"/>
                  <a:gd name="T19" fmla="*/ 158045 h 279348"/>
                  <a:gd name="T20" fmla="*/ 75875 w 208467"/>
                  <a:gd name="T21" fmla="*/ 135467 h 279348"/>
                  <a:gd name="T22" fmla="*/ 109741 w 208467"/>
                  <a:gd name="T23" fmla="*/ 112889 h 279348"/>
                  <a:gd name="T24" fmla="*/ 143608 w 208467"/>
                  <a:gd name="T25" fmla="*/ 45156 h 279348"/>
                  <a:gd name="T26" fmla="*/ 154897 w 208467"/>
                  <a:gd name="T27" fmla="*/ 22578 h 2793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8467"/>
                  <a:gd name="T43" fmla="*/ 0 h 279348"/>
                  <a:gd name="T44" fmla="*/ 208467 w 208467"/>
                  <a:gd name="T45" fmla="*/ 279348 h 2793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8467" h="279348">
                    <a:moveTo>
                      <a:pt x="30719" y="0"/>
                    </a:moveTo>
                    <a:cubicBezTo>
                      <a:pt x="14088" y="66525"/>
                      <a:pt x="8141" y="80479"/>
                      <a:pt x="8141" y="169334"/>
                    </a:cubicBezTo>
                    <a:cubicBezTo>
                      <a:pt x="8141" y="184849"/>
                      <a:pt x="15667" y="199437"/>
                      <a:pt x="19430" y="214489"/>
                    </a:cubicBezTo>
                    <a:cubicBezTo>
                      <a:pt x="23193" y="199437"/>
                      <a:pt x="15858" y="173792"/>
                      <a:pt x="30719" y="169334"/>
                    </a:cubicBezTo>
                    <a:cubicBezTo>
                      <a:pt x="149477" y="133706"/>
                      <a:pt x="111955" y="171547"/>
                      <a:pt x="154897" y="214489"/>
                    </a:cubicBezTo>
                    <a:cubicBezTo>
                      <a:pt x="164491" y="224083"/>
                      <a:pt x="177475" y="229541"/>
                      <a:pt x="188764" y="237067"/>
                    </a:cubicBezTo>
                    <a:cubicBezTo>
                      <a:pt x="192527" y="248356"/>
                      <a:pt x="208467" y="279348"/>
                      <a:pt x="200053" y="270934"/>
                    </a:cubicBezTo>
                    <a:cubicBezTo>
                      <a:pt x="138603" y="209484"/>
                      <a:pt x="184891" y="204683"/>
                      <a:pt x="121030" y="191911"/>
                    </a:cubicBezTo>
                    <a:cubicBezTo>
                      <a:pt x="94939" y="186693"/>
                      <a:pt x="68349" y="184385"/>
                      <a:pt x="42008" y="180622"/>
                    </a:cubicBezTo>
                    <a:cubicBezTo>
                      <a:pt x="30719" y="173096"/>
                      <a:pt x="0" y="168899"/>
                      <a:pt x="8141" y="158045"/>
                    </a:cubicBezTo>
                    <a:cubicBezTo>
                      <a:pt x="22421" y="139006"/>
                      <a:pt x="75875" y="135467"/>
                      <a:pt x="75875" y="135467"/>
                    </a:cubicBezTo>
                    <a:cubicBezTo>
                      <a:pt x="87164" y="127941"/>
                      <a:pt x="100147" y="122483"/>
                      <a:pt x="109741" y="112889"/>
                    </a:cubicBezTo>
                    <a:cubicBezTo>
                      <a:pt x="135114" y="87515"/>
                      <a:pt x="131366" y="75761"/>
                      <a:pt x="143608" y="45156"/>
                    </a:cubicBezTo>
                    <a:cubicBezTo>
                      <a:pt x="146733" y="37344"/>
                      <a:pt x="151134" y="30104"/>
                      <a:pt x="154897" y="22578"/>
                    </a:cubicBezTo>
                  </a:path>
                </a:pathLst>
              </a:custGeom>
              <a:noFill/>
              <a:ln w="12699">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grpSp>
        <p:sp>
          <p:nvSpPr>
            <p:cNvPr id="19468" name="Freeform 14"/>
            <p:cNvSpPr>
              <a:spLocks noChangeArrowheads="1"/>
            </p:cNvSpPr>
            <p:nvPr/>
          </p:nvSpPr>
          <p:spPr bwMode="auto">
            <a:xfrm>
              <a:off x="7667740" y="2864386"/>
              <a:ext cx="88135" cy="495759"/>
            </a:xfrm>
            <a:custGeom>
              <a:avLst/>
              <a:gdLst>
                <a:gd name="T0" fmla="*/ 33050 w 88135"/>
                <a:gd name="T1" fmla="*/ 473725 h 495759"/>
                <a:gd name="T2" fmla="*/ 22033 w 88135"/>
                <a:gd name="T3" fmla="*/ 440674 h 495759"/>
                <a:gd name="T4" fmla="*/ 0 w 88135"/>
                <a:gd name="T5" fmla="*/ 231354 h 495759"/>
                <a:gd name="T6" fmla="*/ 11017 w 88135"/>
                <a:gd name="T7" fmla="*/ 66101 h 495759"/>
                <a:gd name="T8" fmla="*/ 33050 w 88135"/>
                <a:gd name="T9" fmla="*/ 0 h 495759"/>
                <a:gd name="T10" fmla="*/ 55084 w 88135"/>
                <a:gd name="T11" fmla="*/ 33050 h 495759"/>
                <a:gd name="T12" fmla="*/ 33050 w 88135"/>
                <a:gd name="T13" fmla="*/ 99151 h 495759"/>
                <a:gd name="T14" fmla="*/ 55084 w 88135"/>
                <a:gd name="T15" fmla="*/ 165253 h 495759"/>
                <a:gd name="T16" fmla="*/ 66101 w 88135"/>
                <a:gd name="T17" fmla="*/ 220337 h 495759"/>
                <a:gd name="T18" fmla="*/ 77118 w 88135"/>
                <a:gd name="T19" fmla="*/ 297455 h 495759"/>
                <a:gd name="T20" fmla="*/ 88135 w 88135"/>
                <a:gd name="T21" fmla="*/ 341522 h 495759"/>
                <a:gd name="T22" fmla="*/ 77118 w 88135"/>
                <a:gd name="T23" fmla="*/ 429657 h 495759"/>
                <a:gd name="T24" fmla="*/ 55084 w 88135"/>
                <a:gd name="T25" fmla="*/ 495759 h 495759"/>
                <a:gd name="T26" fmla="*/ 44067 w 88135"/>
                <a:gd name="T27" fmla="*/ 462708 h 495759"/>
                <a:gd name="T28" fmla="*/ 33050 w 88135"/>
                <a:gd name="T29" fmla="*/ 473725 h 4957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135"/>
                <a:gd name="T46" fmla="*/ 0 h 495759"/>
                <a:gd name="T47" fmla="*/ 88135 w 88135"/>
                <a:gd name="T48" fmla="*/ 495759 h 4957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135" h="495759">
                  <a:moveTo>
                    <a:pt x="33050" y="473725"/>
                  </a:moveTo>
                  <a:cubicBezTo>
                    <a:pt x="29378" y="470053"/>
                    <a:pt x="24552" y="452010"/>
                    <a:pt x="22033" y="440674"/>
                  </a:cubicBezTo>
                  <a:cubicBezTo>
                    <a:pt x="6480" y="370682"/>
                    <a:pt x="5584" y="303948"/>
                    <a:pt x="0" y="231354"/>
                  </a:cubicBezTo>
                  <a:cubicBezTo>
                    <a:pt x="3672" y="176270"/>
                    <a:pt x="3210" y="120753"/>
                    <a:pt x="11017" y="66101"/>
                  </a:cubicBezTo>
                  <a:cubicBezTo>
                    <a:pt x="14302" y="43109"/>
                    <a:pt x="33050" y="0"/>
                    <a:pt x="33050" y="0"/>
                  </a:cubicBezTo>
                  <a:cubicBezTo>
                    <a:pt x="40395" y="11017"/>
                    <a:pt x="55084" y="19809"/>
                    <a:pt x="55084" y="33050"/>
                  </a:cubicBezTo>
                  <a:cubicBezTo>
                    <a:pt x="55084" y="56276"/>
                    <a:pt x="33050" y="99151"/>
                    <a:pt x="33050" y="99151"/>
                  </a:cubicBezTo>
                  <a:cubicBezTo>
                    <a:pt x="40395" y="121185"/>
                    <a:pt x="50529" y="142478"/>
                    <a:pt x="55084" y="165253"/>
                  </a:cubicBezTo>
                  <a:cubicBezTo>
                    <a:pt x="58756" y="183614"/>
                    <a:pt x="63023" y="201867"/>
                    <a:pt x="66101" y="220337"/>
                  </a:cubicBezTo>
                  <a:cubicBezTo>
                    <a:pt x="70370" y="245951"/>
                    <a:pt x="72473" y="271907"/>
                    <a:pt x="77118" y="297455"/>
                  </a:cubicBezTo>
                  <a:cubicBezTo>
                    <a:pt x="79827" y="312352"/>
                    <a:pt x="84463" y="326833"/>
                    <a:pt x="88135" y="341522"/>
                  </a:cubicBezTo>
                  <a:cubicBezTo>
                    <a:pt x="84463" y="370900"/>
                    <a:pt x="83322" y="400707"/>
                    <a:pt x="77118" y="429657"/>
                  </a:cubicBezTo>
                  <a:cubicBezTo>
                    <a:pt x="72251" y="452367"/>
                    <a:pt x="55084" y="495759"/>
                    <a:pt x="55084" y="495759"/>
                  </a:cubicBezTo>
                  <a:cubicBezTo>
                    <a:pt x="51412" y="484742"/>
                    <a:pt x="49260" y="473095"/>
                    <a:pt x="44067" y="462708"/>
                  </a:cubicBezTo>
                  <a:cubicBezTo>
                    <a:pt x="38146" y="450865"/>
                    <a:pt x="36722" y="477397"/>
                    <a:pt x="33050" y="473725"/>
                  </a:cubicBezTo>
                  <a:close/>
                </a:path>
              </a:pathLst>
            </a:custGeom>
            <a:noFill/>
            <a:ln w="12699">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grpSp>
      <p:pic>
        <p:nvPicPr>
          <p:cNvPr id="194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900" y="102195"/>
            <a:ext cx="5406709" cy="474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2987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Centered Design Process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994" y="1574800"/>
            <a:ext cx="74676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6249920" y="3344740"/>
            <a:ext cx="2566014" cy="2552889"/>
          </a:xfrm>
          <a:prstGeom prst="ellipse">
            <a:avLst/>
          </a:prstGeom>
          <a:noFill/>
          <a:ln w="76200" cmpd="sng"/>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a:spLocks noChangeArrowheads="1"/>
          </p:cNvSpPr>
          <p:nvPr/>
        </p:nvSpPr>
        <p:spPr bwMode="auto">
          <a:xfrm>
            <a:off x="5841412" y="5586442"/>
            <a:ext cx="31242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Produce something tangible</a:t>
            </a:r>
          </a:p>
          <a:p>
            <a:pPr eaLnBrk="1" hangingPunct="1"/>
            <a:r>
              <a:rPr lang="en-US" dirty="0"/>
              <a:t>Identify challenges</a:t>
            </a:r>
          </a:p>
          <a:p>
            <a:pPr eaLnBrk="1" hangingPunct="1"/>
            <a:r>
              <a:rPr lang="en-US" dirty="0"/>
              <a:t>Uncover subtleties</a:t>
            </a:r>
          </a:p>
        </p:txBody>
      </p:sp>
    </p:spTree>
    <p:extLst>
      <p:ext uri="{BB962C8B-B14F-4D97-AF65-F5344CB8AC3E}">
        <p14:creationId xmlns:p14="http://schemas.microsoft.com/office/powerpoint/2010/main" val="3814269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pick good ideas?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pic>
        <p:nvPicPr>
          <p:cNvPr id="5" name="Picture 4"/>
          <p:cNvPicPr>
            <a:picLocks noChangeAspect="1"/>
          </p:cNvPicPr>
          <p:nvPr/>
        </p:nvPicPr>
        <p:blipFill>
          <a:blip r:embed="rId3"/>
          <a:stretch>
            <a:fillRect/>
          </a:stretch>
        </p:blipFill>
        <p:spPr>
          <a:xfrm>
            <a:off x="311217" y="1254805"/>
            <a:ext cx="8483600" cy="5497373"/>
          </a:xfrm>
          <a:prstGeom prst="rect">
            <a:avLst/>
          </a:prstGeom>
        </p:spPr>
      </p:pic>
    </p:spTree>
    <p:extLst>
      <p:ext uri="{BB962C8B-B14F-4D97-AF65-F5344CB8AC3E}">
        <p14:creationId xmlns:p14="http://schemas.microsoft.com/office/powerpoint/2010/main" val="6366718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pick good ideas?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80000" contrast="-70000"/>
                    </a14:imgEffect>
                  </a14:imgLayer>
                </a14:imgProps>
              </a:ext>
            </a:extLst>
          </a:blip>
          <a:stretch>
            <a:fillRect/>
          </a:stretch>
        </p:blipFill>
        <p:spPr>
          <a:xfrm>
            <a:off x="311217" y="1254805"/>
            <a:ext cx="8483600" cy="5497373"/>
          </a:xfrm>
          <a:prstGeom prst="rect">
            <a:avLst/>
          </a:prstGeom>
        </p:spPr>
      </p:pic>
      <p:sp>
        <p:nvSpPr>
          <p:cNvPr id="6" name="Content Placeholder 2"/>
          <p:cNvSpPr>
            <a:spLocks noGrp="1"/>
          </p:cNvSpPr>
          <p:nvPr>
            <p:ph idx="1"/>
          </p:nvPr>
        </p:nvSpPr>
        <p:spPr>
          <a:xfrm>
            <a:off x="457200" y="1600200"/>
            <a:ext cx="8229600" cy="4525963"/>
          </a:xfrm>
        </p:spPr>
        <p:txBody>
          <a:bodyPr/>
          <a:lstStyle/>
          <a:p>
            <a:r>
              <a:rPr lang="en-US" dirty="0" smtClean="0"/>
              <a:t>Try them out! Prototype multiple, and test them out with your users!</a:t>
            </a:r>
          </a:p>
          <a:p>
            <a:endParaRPr lang="en-US" dirty="0" smtClean="0"/>
          </a:p>
          <a:p>
            <a:r>
              <a:rPr lang="en-US" dirty="0" smtClean="0"/>
              <a:t>Quality metrics:</a:t>
            </a:r>
          </a:p>
          <a:p>
            <a:pPr lvl="1"/>
            <a:r>
              <a:rPr lang="en-US" dirty="0" smtClean="0"/>
              <a:t>Ease of use</a:t>
            </a:r>
          </a:p>
          <a:p>
            <a:pPr lvl="1"/>
            <a:r>
              <a:rPr lang="en-US" dirty="0" smtClean="0"/>
              <a:t>Utility vs. superfluous features</a:t>
            </a:r>
          </a:p>
          <a:p>
            <a:pPr lvl="1"/>
            <a:r>
              <a:rPr lang="en-US" dirty="0" smtClean="0"/>
              <a:t>Effectiveness (task coverage)</a:t>
            </a:r>
          </a:p>
          <a:p>
            <a:pPr lvl="1"/>
            <a:r>
              <a:rPr lang="en-US" dirty="0" smtClean="0"/>
              <a:t>Efficiency/performance</a:t>
            </a:r>
          </a:p>
        </p:txBody>
      </p:sp>
    </p:spTree>
    <p:extLst>
      <p:ext uri="{BB962C8B-B14F-4D97-AF65-F5344CB8AC3E}">
        <p14:creationId xmlns:p14="http://schemas.microsoft.com/office/powerpoint/2010/main" val="2268712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of reality</a:t>
            </a:r>
            <a:endParaRPr lang="en-US" dirty="0"/>
          </a:p>
        </p:txBody>
      </p:sp>
      <p:sp>
        <p:nvSpPr>
          <p:cNvPr id="5" name="Content Placeholder 4"/>
          <p:cNvSpPr>
            <a:spLocks noGrp="1"/>
          </p:cNvSpPr>
          <p:nvPr>
            <p:ph sz="half" idx="1"/>
          </p:nvPr>
        </p:nvSpPr>
        <p:spPr/>
        <p:txBody>
          <a:bodyPr>
            <a:normAutofit/>
          </a:bodyPr>
          <a:lstStyle/>
          <a:p>
            <a:r>
              <a:rPr lang="en-US" dirty="0" smtClean="0"/>
              <a:t>Choices here may not be just “what makes the best experience.” Remember that design is about trade-offs.</a:t>
            </a:r>
          </a:p>
          <a:p>
            <a:r>
              <a:rPr lang="en-US" dirty="0" smtClean="0"/>
              <a:t>Some design trade-offs you will need to deal with:</a:t>
            </a:r>
          </a:p>
          <a:p>
            <a:pPr lvl="1"/>
            <a:r>
              <a:rPr lang="en-US" dirty="0" smtClean="0"/>
              <a:t>Technical constraints</a:t>
            </a:r>
          </a:p>
          <a:p>
            <a:pPr lvl="1"/>
            <a:r>
              <a:rPr lang="en-US" dirty="0" smtClean="0"/>
              <a:t>Commercial feasibility</a:t>
            </a:r>
          </a:p>
          <a:p>
            <a:pPr lvl="1"/>
            <a:r>
              <a:rPr lang="en-US" dirty="0" smtClean="0"/>
              <a:t>Resources (e.g. developer)</a:t>
            </a:r>
            <a:endParaRPr lang="en-US" dirty="0"/>
          </a:p>
        </p:txBody>
      </p:sp>
      <p:pic>
        <p:nvPicPr>
          <p:cNvPr id="7" name="Content Placeholder 6"/>
          <p:cNvPicPr>
            <a:picLocks noGrp="1" noChangeAspect="1"/>
          </p:cNvPicPr>
          <p:nvPr>
            <p:ph sz="half" idx="2"/>
          </p:nvPr>
        </p:nvPicPr>
        <p:blipFill>
          <a:blip r:embed="rId3"/>
          <a:srcRect l="3563" r="3563"/>
          <a:stretch>
            <a:fillRect/>
          </a:stretch>
        </p:blipFill>
        <p:spPr/>
      </p:pic>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spTree>
    <p:extLst>
      <p:ext uri="{BB962C8B-B14F-4D97-AF65-F5344CB8AC3E}">
        <p14:creationId xmlns:p14="http://schemas.microsoft.com/office/powerpoint/2010/main" val="713404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77938"/>
            <a:ext cx="8229600" cy="1143000"/>
          </a:xfrm>
        </p:spPr>
        <p:txBody>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is a prototype?</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F5887A73-35C7-7A4B-A6C6-784A660F531C}" type="slidenum">
              <a:rPr lang="en-US" smtClean="0"/>
              <a:pPr/>
              <a:t>7</a:t>
            </a:fld>
            <a:endParaRPr lang="en-US"/>
          </a:p>
        </p:txBody>
      </p:sp>
      <p:pic>
        <p:nvPicPr>
          <p:cNvPr id="2" name="Picture 1"/>
          <p:cNvPicPr>
            <a:picLocks noChangeAspect="1"/>
          </p:cNvPicPr>
          <p:nvPr/>
        </p:nvPicPr>
        <p:blipFill>
          <a:blip r:embed="rId3"/>
          <a:stretch>
            <a:fillRect/>
          </a:stretch>
        </p:blipFill>
        <p:spPr>
          <a:xfrm>
            <a:off x="762000" y="889000"/>
            <a:ext cx="7620000" cy="5080000"/>
          </a:xfrm>
          <a:prstGeom prst="rect">
            <a:avLst/>
          </a:prstGeom>
        </p:spPr>
      </p:pic>
    </p:spTree>
    <p:extLst>
      <p:ext uri="{BB962C8B-B14F-4D97-AF65-F5344CB8AC3E}">
        <p14:creationId xmlns:p14="http://schemas.microsoft.com/office/powerpoint/2010/main" val="27956760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79400" y="0"/>
            <a:ext cx="8572500" cy="6858000"/>
          </a:xfrm>
          <a:prstGeom prst="rect">
            <a:avLst/>
          </a:prstGeom>
        </p:spPr>
      </p:pic>
      <p:sp>
        <p:nvSpPr>
          <p:cNvPr id="6" name="Title 5"/>
          <p:cNvSpPr>
            <a:spLocks noGrp="1"/>
          </p:cNvSpPr>
          <p:nvPr>
            <p:ph type="title"/>
          </p:nvPr>
        </p:nvSpPr>
        <p:spPr>
          <a:xfrm>
            <a:off x="457200" y="-177938"/>
            <a:ext cx="8229600" cy="1143000"/>
          </a:xfrm>
        </p:spPr>
        <p:txBody>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is a prototype?</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F5887A73-35C7-7A4B-A6C6-784A660F531C}" type="slidenum">
              <a:rPr lang="en-US" smtClean="0"/>
              <a:pPr/>
              <a:t>8</a:t>
            </a:fld>
            <a:endParaRPr lang="en-US"/>
          </a:p>
        </p:txBody>
      </p:sp>
    </p:spTree>
    <p:extLst>
      <p:ext uri="{BB962C8B-B14F-4D97-AF65-F5344CB8AC3E}">
        <p14:creationId xmlns:p14="http://schemas.microsoft.com/office/powerpoint/2010/main" val="31673027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Prototype of a prototyping environment</a:t>
            </a:r>
            <a:endParaRPr lang="en-US" dirty="0"/>
          </a:p>
        </p:txBody>
      </p:sp>
      <p:sp>
        <p:nvSpPr>
          <p:cNvPr id="3" name="Content Placeholder 2"/>
          <p:cNvSpPr>
            <a:spLocks noGrp="1"/>
          </p:cNvSpPr>
          <p:nvPr>
            <p:ph idx="1"/>
          </p:nvPr>
        </p:nvSpPr>
        <p:spPr/>
        <p:txBody>
          <a:bodyPr/>
          <a:lstStyle/>
          <a:p>
            <a:r>
              <a:rPr lang="en-US" dirty="0" smtClean="0"/>
              <a:t>Illuminating light video</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spTree>
    <p:extLst>
      <p:ext uri="{BB962C8B-B14F-4D97-AF65-F5344CB8AC3E}">
        <p14:creationId xmlns:p14="http://schemas.microsoft.com/office/powerpoint/2010/main" val="26492652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1-introduction</Template>
  <TotalTime>13166</TotalTime>
  <Words>1411</Words>
  <Application>Microsoft Macintosh PowerPoint</Application>
  <PresentationFormat>On-screen Show (4:3)</PresentationFormat>
  <Paragraphs>187</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1-introduction</vt:lpstr>
      <vt:lpstr>PowerPoint Presentation</vt:lpstr>
      <vt:lpstr>Prototyping</vt:lpstr>
      <vt:lpstr>User Centered Design Process</vt:lpstr>
      <vt:lpstr>How to pick good ideas?</vt:lpstr>
      <vt:lpstr>How to pick good ideas?</vt:lpstr>
      <vt:lpstr>Dose of reality</vt:lpstr>
      <vt:lpstr>What is a prototype?</vt:lpstr>
      <vt:lpstr>What is a prototype?</vt:lpstr>
      <vt:lpstr>Prototype of a prototyping environment</vt:lpstr>
      <vt:lpstr>What is a prototype?</vt:lpstr>
      <vt:lpstr>What is a prototype?</vt:lpstr>
      <vt:lpstr>Many different kinds of prototypes</vt:lpstr>
      <vt:lpstr>Video prototype</vt:lpstr>
      <vt:lpstr>“Tangible Prototypes”</vt:lpstr>
      <vt:lpstr>Why prototype?</vt:lpstr>
      <vt:lpstr>Nordstrom video</vt:lpstr>
      <vt:lpstr>What should be prototyped?</vt:lpstr>
      <vt:lpstr>Which prototyping method to choose?</vt:lpstr>
      <vt:lpstr>Prototype “Types”: Two Dimension Classification Scheme</vt:lpstr>
      <vt:lpstr>Some examples</vt:lpstr>
      <vt:lpstr>Sketch vs. Prototype</vt:lpstr>
      <vt:lpstr>From Sketches to Prototypes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people not like us</dc:title>
  <dc:creator>Tony</dc:creator>
  <cp:lastModifiedBy>Tony Tang</cp:lastModifiedBy>
  <cp:revision>62</cp:revision>
  <dcterms:created xsi:type="dcterms:W3CDTF">2012-08-20T05:23:43Z</dcterms:created>
  <dcterms:modified xsi:type="dcterms:W3CDTF">2012-10-03T18:29:38Z</dcterms:modified>
</cp:coreProperties>
</file>