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6" r:id="rId2"/>
    <p:sldId id="283" r:id="rId3"/>
    <p:sldId id="256" r:id="rId4"/>
    <p:sldId id="284" r:id="rId5"/>
    <p:sldId id="287" r:id="rId6"/>
    <p:sldId id="288" r:id="rId7"/>
    <p:sldId id="289" r:id="rId8"/>
    <p:sldId id="285" r:id="rId9"/>
    <p:sldId id="286" r:id="rId10"/>
    <p:sldId id="291" r:id="rId11"/>
    <p:sldId id="290" r:id="rId12"/>
    <p:sldId id="292" r:id="rId13"/>
    <p:sldId id="293" r:id="rId14"/>
    <p:sldId id="294" r:id="rId15"/>
    <p:sldId id="295" r:id="rId16"/>
    <p:sldId id="296" r:id="rId17"/>
    <p:sldId id="297" r:id="rId18"/>
    <p:sldId id="305" r:id="rId19"/>
    <p:sldId id="306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8" r:id="rId28"/>
    <p:sldId id="309" r:id="rId29"/>
    <p:sldId id="310" r:id="rId30"/>
    <p:sldId id="312" r:id="rId31"/>
    <p:sldId id="313" r:id="rId32"/>
    <p:sldId id="314" r:id="rId33"/>
    <p:sldId id="31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64" autoAdjust="0"/>
  </p:normalViewPr>
  <p:slideViewPr>
    <p:cSldViewPr snapToGrid="0" snapToObjects="1">
      <p:cViewPr varScale="1">
        <p:scale>
          <a:sx n="96" d="100"/>
          <a:sy n="96" d="100"/>
        </p:scale>
        <p:origin x="-1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0C0A1-D001-4A4C-8610-685867C12CB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207D9-AAB0-465C-996C-875C68C464DC}">
      <dgm:prSet phldrT="[Text]" custT="1"/>
      <dgm:spPr/>
      <dgm:t>
        <a:bodyPr/>
        <a:lstStyle/>
        <a:p>
          <a:r>
            <a:rPr lang="en-US" sz="3700" dirty="0" smtClean="0"/>
            <a:t>Mind</a:t>
          </a:r>
        </a:p>
        <a:p>
          <a:r>
            <a:rPr lang="en-US" sz="2400" dirty="0" smtClean="0"/>
            <a:t>(new knowledge)</a:t>
          </a:r>
          <a:endParaRPr lang="en-US" sz="2400" dirty="0"/>
        </a:p>
      </dgm:t>
    </dgm:pt>
    <dgm:pt modelId="{8DB14F05-37E2-4665-8722-29A7AFF26F7F}" type="parTrans" cxnId="{B85195FB-DA94-481D-9C53-3B7B11708895}">
      <dgm:prSet/>
      <dgm:spPr/>
      <dgm:t>
        <a:bodyPr/>
        <a:lstStyle/>
        <a:p>
          <a:endParaRPr lang="en-US"/>
        </a:p>
      </dgm:t>
    </dgm:pt>
    <dgm:pt modelId="{B60BAAD0-44B5-493C-A777-334FAEF60880}" type="sibTrans" cxnId="{B85195FB-DA94-481D-9C53-3B7B11708895}">
      <dgm:prSet custT="1"/>
      <dgm:spPr/>
      <dgm:t>
        <a:bodyPr/>
        <a:lstStyle/>
        <a:p>
          <a:r>
            <a:rPr lang="en-US" sz="2400" dirty="0" smtClean="0"/>
            <a:t>Create</a:t>
          </a:r>
          <a:endParaRPr lang="en-US" sz="2400" dirty="0"/>
        </a:p>
      </dgm:t>
    </dgm:pt>
    <dgm:pt modelId="{44F1FE6C-FAE8-49A7-B8D0-71483655165D}">
      <dgm:prSet phldrT="[Text]" custT="1"/>
      <dgm:spPr/>
      <dgm:t>
        <a:bodyPr/>
        <a:lstStyle/>
        <a:p>
          <a:r>
            <a:rPr lang="en-US" sz="3700" dirty="0" smtClean="0"/>
            <a:t>Sketch</a:t>
          </a:r>
        </a:p>
        <a:p>
          <a:r>
            <a:rPr lang="en-US" sz="2400" dirty="0" smtClean="0"/>
            <a:t>(representation)</a:t>
          </a:r>
          <a:endParaRPr lang="en-US" sz="2400" dirty="0"/>
        </a:p>
      </dgm:t>
    </dgm:pt>
    <dgm:pt modelId="{D3A2DEFD-49F7-4972-AE06-B64EBE6BC3AA}" type="parTrans" cxnId="{5702F10B-8D5C-43F5-A5E8-01D680775C9E}">
      <dgm:prSet/>
      <dgm:spPr/>
      <dgm:t>
        <a:bodyPr/>
        <a:lstStyle/>
        <a:p>
          <a:endParaRPr lang="en-US"/>
        </a:p>
      </dgm:t>
    </dgm:pt>
    <dgm:pt modelId="{15655AB7-EF0A-4709-BE9B-A498BFB50780}" type="sibTrans" cxnId="{5702F10B-8D5C-43F5-A5E8-01D680775C9E}">
      <dgm:prSet custT="1"/>
      <dgm:spPr/>
      <dgm:t>
        <a:bodyPr/>
        <a:lstStyle/>
        <a:p>
          <a:r>
            <a:rPr lang="en-US" sz="2800" dirty="0" smtClean="0"/>
            <a:t>Read</a:t>
          </a:r>
          <a:endParaRPr lang="en-US" sz="2800" dirty="0"/>
        </a:p>
      </dgm:t>
    </dgm:pt>
    <dgm:pt modelId="{4038569C-FBE9-413B-8969-D5CCA7FC16C1}" type="pres">
      <dgm:prSet presAssocID="{39F0C0A1-D001-4A4C-8610-685867C12CB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23CCF-7392-4943-B69A-745B6BBB4517}" type="pres">
      <dgm:prSet presAssocID="{E9E207D9-AAB0-465C-996C-875C68C464D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56927-2876-407A-B1C2-DD0633CAC04C}" type="pres">
      <dgm:prSet presAssocID="{B60BAAD0-44B5-493C-A777-334FAEF6088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4FB14AE-F5E4-4EB9-8CED-6BC62DF2E7CC}" type="pres">
      <dgm:prSet presAssocID="{B60BAAD0-44B5-493C-A777-334FAEF6088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D2899D7-9F4C-4AD0-ADCD-603558117FAF}" type="pres">
      <dgm:prSet presAssocID="{44F1FE6C-FAE8-49A7-B8D0-71483655165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B970C-2CCC-490F-87E2-9E43FCD1FE48}" type="pres">
      <dgm:prSet presAssocID="{15655AB7-EF0A-4709-BE9B-A498BFB5078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205A916-92A8-4716-ADEF-B290AAF21904}" type="pres">
      <dgm:prSet presAssocID="{15655AB7-EF0A-4709-BE9B-A498BFB50780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E76B9DF7-6286-9342-B504-918BE0817179}" type="presOf" srcId="{39F0C0A1-D001-4A4C-8610-685867C12CB6}" destId="{4038569C-FBE9-413B-8969-D5CCA7FC16C1}" srcOrd="0" destOrd="0" presId="urn:microsoft.com/office/officeart/2005/8/layout/cycle2"/>
    <dgm:cxn modelId="{BD611DF2-EF86-8147-9B67-C7FAF763D5ED}" type="presOf" srcId="{15655AB7-EF0A-4709-BE9B-A498BFB50780}" destId="{B205A916-92A8-4716-ADEF-B290AAF21904}" srcOrd="1" destOrd="0" presId="urn:microsoft.com/office/officeart/2005/8/layout/cycle2"/>
    <dgm:cxn modelId="{8E314F34-74EE-284B-A42E-52A34E0B447B}" type="presOf" srcId="{E9E207D9-AAB0-465C-996C-875C68C464DC}" destId="{AC623CCF-7392-4943-B69A-745B6BBB4517}" srcOrd="0" destOrd="0" presId="urn:microsoft.com/office/officeart/2005/8/layout/cycle2"/>
    <dgm:cxn modelId="{9E720B59-C1F1-5141-AEC7-9524F81ECCC4}" type="presOf" srcId="{15655AB7-EF0A-4709-BE9B-A498BFB50780}" destId="{F8DB970C-2CCC-490F-87E2-9E43FCD1FE48}" srcOrd="0" destOrd="0" presId="urn:microsoft.com/office/officeart/2005/8/layout/cycle2"/>
    <dgm:cxn modelId="{6CD27FE2-1634-9D42-BF58-7948BBB050CB}" type="presOf" srcId="{B60BAAD0-44B5-493C-A777-334FAEF60880}" destId="{D4FB14AE-F5E4-4EB9-8CED-6BC62DF2E7CC}" srcOrd="1" destOrd="0" presId="urn:microsoft.com/office/officeart/2005/8/layout/cycle2"/>
    <dgm:cxn modelId="{5702F10B-8D5C-43F5-A5E8-01D680775C9E}" srcId="{39F0C0A1-D001-4A4C-8610-685867C12CB6}" destId="{44F1FE6C-FAE8-49A7-B8D0-71483655165D}" srcOrd="1" destOrd="0" parTransId="{D3A2DEFD-49F7-4972-AE06-B64EBE6BC3AA}" sibTransId="{15655AB7-EF0A-4709-BE9B-A498BFB50780}"/>
    <dgm:cxn modelId="{C2C6DBC8-F487-9F45-91D0-12FD878A4098}" type="presOf" srcId="{44F1FE6C-FAE8-49A7-B8D0-71483655165D}" destId="{6D2899D7-9F4C-4AD0-ADCD-603558117FAF}" srcOrd="0" destOrd="0" presId="urn:microsoft.com/office/officeart/2005/8/layout/cycle2"/>
    <dgm:cxn modelId="{65AAE2B9-3428-CE4F-B713-051EE20509E1}" type="presOf" srcId="{B60BAAD0-44B5-493C-A777-334FAEF60880}" destId="{84D56927-2876-407A-B1C2-DD0633CAC04C}" srcOrd="0" destOrd="0" presId="urn:microsoft.com/office/officeart/2005/8/layout/cycle2"/>
    <dgm:cxn modelId="{B85195FB-DA94-481D-9C53-3B7B11708895}" srcId="{39F0C0A1-D001-4A4C-8610-685867C12CB6}" destId="{E9E207D9-AAB0-465C-996C-875C68C464DC}" srcOrd="0" destOrd="0" parTransId="{8DB14F05-37E2-4665-8722-29A7AFF26F7F}" sibTransId="{B60BAAD0-44B5-493C-A777-334FAEF60880}"/>
    <dgm:cxn modelId="{C89CE861-D0A2-BC49-8CA4-8A71F048DD04}" type="presParOf" srcId="{4038569C-FBE9-413B-8969-D5CCA7FC16C1}" destId="{AC623CCF-7392-4943-B69A-745B6BBB4517}" srcOrd="0" destOrd="0" presId="urn:microsoft.com/office/officeart/2005/8/layout/cycle2"/>
    <dgm:cxn modelId="{66281FE9-C1FA-FF47-B215-DBFDE348A2A6}" type="presParOf" srcId="{4038569C-FBE9-413B-8969-D5CCA7FC16C1}" destId="{84D56927-2876-407A-B1C2-DD0633CAC04C}" srcOrd="1" destOrd="0" presId="urn:microsoft.com/office/officeart/2005/8/layout/cycle2"/>
    <dgm:cxn modelId="{C681981A-3EAA-0E4F-B9B4-85E872E1CB85}" type="presParOf" srcId="{84D56927-2876-407A-B1C2-DD0633CAC04C}" destId="{D4FB14AE-F5E4-4EB9-8CED-6BC62DF2E7CC}" srcOrd="0" destOrd="0" presId="urn:microsoft.com/office/officeart/2005/8/layout/cycle2"/>
    <dgm:cxn modelId="{3FEED48D-6F19-2D42-BFB7-B9C011DCE6CC}" type="presParOf" srcId="{4038569C-FBE9-413B-8969-D5CCA7FC16C1}" destId="{6D2899D7-9F4C-4AD0-ADCD-603558117FAF}" srcOrd="2" destOrd="0" presId="urn:microsoft.com/office/officeart/2005/8/layout/cycle2"/>
    <dgm:cxn modelId="{0CBD0AE5-5C8F-3C4F-9E20-7CFC32503F36}" type="presParOf" srcId="{4038569C-FBE9-413B-8969-D5CCA7FC16C1}" destId="{F8DB970C-2CCC-490F-87E2-9E43FCD1FE48}" srcOrd="3" destOrd="0" presId="urn:microsoft.com/office/officeart/2005/8/layout/cycle2"/>
    <dgm:cxn modelId="{484F1693-69EB-B142-A067-2C969DB7BB48}" type="presParOf" srcId="{F8DB970C-2CCC-490F-87E2-9E43FCD1FE48}" destId="{B205A916-92A8-4716-ADEF-B290AAF2190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23CCF-7392-4943-B69A-745B6BBB4517}">
      <dsp:nvSpPr>
        <dsp:cNvPr id="0" name=""/>
        <dsp:cNvSpPr/>
      </dsp:nvSpPr>
      <dsp:spPr>
        <a:xfrm>
          <a:off x="2038" y="619472"/>
          <a:ext cx="3287017" cy="3287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Mind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(new knowledge)</a:t>
          </a:r>
          <a:endParaRPr lang="en-US" sz="2400" kern="1200" dirty="0"/>
        </a:p>
      </dsp:txBody>
      <dsp:txXfrm>
        <a:off x="483410" y="1100844"/>
        <a:ext cx="2324273" cy="2324273"/>
      </dsp:txXfrm>
    </dsp:sp>
    <dsp:sp modelId="{84D56927-2876-407A-B1C2-DD0633CAC04C}">
      <dsp:nvSpPr>
        <dsp:cNvPr id="0" name=""/>
        <dsp:cNvSpPr/>
      </dsp:nvSpPr>
      <dsp:spPr>
        <a:xfrm>
          <a:off x="3032688" y="154962"/>
          <a:ext cx="2048282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Create</a:t>
          </a:r>
          <a:endParaRPr lang="en-US" sz="2400" kern="1200" dirty="0"/>
        </a:p>
      </dsp:txBody>
      <dsp:txXfrm>
        <a:off x="3032688" y="376836"/>
        <a:ext cx="1715472" cy="665620"/>
      </dsp:txXfrm>
    </dsp:sp>
    <dsp:sp modelId="{6D2899D7-9F4C-4AD0-ADCD-603558117FAF}">
      <dsp:nvSpPr>
        <dsp:cNvPr id="0" name=""/>
        <dsp:cNvSpPr/>
      </dsp:nvSpPr>
      <dsp:spPr>
        <a:xfrm>
          <a:off x="4940543" y="619472"/>
          <a:ext cx="3287017" cy="3287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Sketch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(representation)</a:t>
          </a:r>
          <a:endParaRPr lang="en-US" sz="2400" kern="1200" dirty="0"/>
        </a:p>
      </dsp:txBody>
      <dsp:txXfrm>
        <a:off x="5421915" y="1100844"/>
        <a:ext cx="2324273" cy="2324273"/>
      </dsp:txXfrm>
    </dsp:sp>
    <dsp:sp modelId="{F8DB970C-2CCC-490F-87E2-9E43FCD1FE48}">
      <dsp:nvSpPr>
        <dsp:cNvPr id="0" name=""/>
        <dsp:cNvSpPr/>
      </dsp:nvSpPr>
      <dsp:spPr>
        <a:xfrm rot="10800000">
          <a:off x="3148629" y="3261631"/>
          <a:ext cx="2048282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Read</a:t>
          </a:r>
          <a:endParaRPr lang="en-US" sz="2800" kern="1200" dirty="0"/>
        </a:p>
      </dsp:txBody>
      <dsp:txXfrm rot="10800000">
        <a:off x="3481439" y="3483505"/>
        <a:ext cx="1715472" cy="665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30-09-12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30-09-12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kind of a flat lecture.</a:t>
            </a:r>
          </a:p>
          <a:p>
            <a:r>
              <a:rPr lang="en-US" dirty="0" smtClean="0"/>
              <a:t>Distinction</a:t>
            </a:r>
            <a:r>
              <a:rPr lang="en-US" baseline="0" dirty="0" smtClean="0"/>
              <a:t> between a sketch and a prototype was not clear, will need to make that clearer </a:t>
            </a:r>
            <a:r>
              <a:rPr lang="en-US" baseline="0" smtClean="0"/>
              <a:t>next time.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www.nicolaimarquardt.com</a:t>
            </a:r>
            <a:r>
              <a:rPr lang="en-US" dirty="0" smtClean="0"/>
              <a:t>/blog/</a:t>
            </a:r>
            <a:r>
              <a:rPr lang="en-US" dirty="0" err="1" smtClean="0"/>
              <a:t>wp</a:t>
            </a:r>
            <a:r>
              <a:rPr lang="en-US" dirty="0" smtClean="0"/>
              <a:t>-content/uploads/2009/07/dsc0644large.jpg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5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1BECEF0-A89E-B443-B67A-AC1C8E2AEE87}" type="slidenum">
              <a:rPr lang="en-US">
                <a:latin typeface="Calibri" charset="0"/>
              </a:rPr>
              <a:pPr eaLnBrk="1" hangingPunct="1"/>
              <a:t>16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Variation</a:t>
            </a:r>
          </a:p>
          <a:p>
            <a:r>
              <a:rPr lang="en-US" dirty="0" smtClean="0"/>
              <a:t>Trying to visualize ideas</a:t>
            </a:r>
          </a:p>
          <a:p>
            <a:r>
              <a:rPr lang="en-US" dirty="0" smtClean="0"/>
              <a:t>Pen and paper</a:t>
            </a:r>
            <a:r>
              <a:rPr lang="en-US" baseline="0" dirty="0" smtClean="0"/>
              <a:t> is cheap and quick</a:t>
            </a:r>
          </a:p>
          <a:p>
            <a:endParaRPr lang="en-US" baseline="0" dirty="0" smtClean="0"/>
          </a:p>
          <a:p>
            <a:r>
              <a:rPr lang="en-US" dirty="0" smtClean="0"/>
              <a:t>Sketching is a strategy, not making premature commits, but exploring the </a:t>
            </a:r>
          </a:p>
          <a:p>
            <a:endParaRPr lang="en-US" dirty="0" smtClean="0"/>
          </a:p>
          <a:p>
            <a:r>
              <a:rPr lang="en-US" dirty="0" smtClean="0"/>
              <a:t>design space:</a:t>
            </a:r>
          </a:p>
          <a:p>
            <a:endParaRPr lang="en-US" dirty="0" smtClean="0"/>
          </a:p>
          <a:p>
            <a:r>
              <a:rPr lang="en-US" dirty="0" smtClean="0"/>
              <a:t>Why Sketches</a:t>
            </a:r>
          </a:p>
          <a:p>
            <a:endParaRPr lang="en-US" dirty="0" smtClean="0"/>
          </a:p>
          <a:p>
            <a:r>
              <a:rPr lang="en-US" dirty="0" smtClean="0"/>
              <a:t>(1) generate many ideas and variations</a:t>
            </a:r>
          </a:p>
          <a:p>
            <a:endParaRPr lang="en-US" dirty="0" smtClean="0"/>
          </a:p>
          <a:p>
            <a:r>
              <a:rPr lang="en-US" dirty="0" smtClean="0"/>
              <a:t>(2) reflect and choose</a:t>
            </a:r>
          </a:p>
          <a:p>
            <a:endParaRPr lang="en-US" dirty="0" smtClean="0"/>
          </a:p>
          <a:p>
            <a:r>
              <a:rPr lang="en-US" dirty="0" smtClean="0"/>
              <a:t>(3) then iterate and develop your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56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you really understand the design space and the choices available, you can then proceed to build the product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5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30-09-12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586" y="0"/>
            <a:ext cx="4328738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6737" y="6488668"/>
            <a:ext cx="22752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October 4,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8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sketching?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Forces you to visualize how things come </a:t>
            </a:r>
            <a:r>
              <a:rPr lang="en-US" dirty="0" smtClean="0"/>
              <a:t>together</a:t>
            </a:r>
          </a:p>
          <a:p>
            <a:endParaRPr lang="en-US" dirty="0"/>
          </a:p>
          <a:p>
            <a:r>
              <a:rPr lang="en-US" dirty="0"/>
              <a:t>Communicates ideas to others </a:t>
            </a:r>
            <a:r>
              <a:rPr lang="en-US" dirty="0" smtClean="0"/>
              <a:t>(and oneself) to </a:t>
            </a:r>
            <a:r>
              <a:rPr lang="en-US" dirty="0"/>
              <a:t>inspire new designs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as a 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87083" y="6276806"/>
            <a:ext cx="1782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FF"/>
                </a:solidFill>
              </a:rPr>
              <a:t>Buxton, pp. 114</a:t>
            </a:r>
          </a:p>
        </p:txBody>
      </p:sp>
    </p:spTree>
    <p:extLst>
      <p:ext uri="{BB962C8B-B14F-4D97-AF65-F5344CB8AC3E}">
        <p14:creationId xmlns:p14="http://schemas.microsoft.com/office/powerpoint/2010/main" val="309621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Buxton’s Properties of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Quick</a:t>
            </a:r>
          </a:p>
          <a:p>
            <a:r>
              <a:rPr lang="en-US" dirty="0" smtClean="0"/>
              <a:t>Timely</a:t>
            </a:r>
          </a:p>
          <a:p>
            <a:r>
              <a:rPr lang="en-US" dirty="0" smtClean="0"/>
              <a:t>Inexpensive</a:t>
            </a:r>
          </a:p>
          <a:p>
            <a:r>
              <a:rPr lang="en-US" dirty="0" smtClean="0"/>
              <a:t>Disposable</a:t>
            </a:r>
          </a:p>
          <a:p>
            <a:r>
              <a:rPr lang="en-US" dirty="0" smtClean="0"/>
              <a:t>Plentiful</a:t>
            </a:r>
          </a:p>
          <a:p>
            <a:r>
              <a:rPr lang="en-US" dirty="0" smtClean="0"/>
              <a:t>Clear vocabulary</a:t>
            </a:r>
          </a:p>
          <a:p>
            <a:r>
              <a:rPr lang="en-US" dirty="0" smtClean="0"/>
              <a:t>Distinct gesture</a:t>
            </a:r>
          </a:p>
          <a:p>
            <a:r>
              <a:rPr lang="en-US" dirty="0" smtClean="0"/>
              <a:t>Minimal detail</a:t>
            </a:r>
          </a:p>
          <a:p>
            <a:r>
              <a:rPr lang="en-US" dirty="0" smtClean="0"/>
              <a:t>Appropriate degree of refinement</a:t>
            </a:r>
          </a:p>
          <a:p>
            <a:r>
              <a:rPr lang="en-US" dirty="0" smtClean="0"/>
              <a:t>Suggest and explore vs. confirm</a:t>
            </a:r>
          </a:p>
          <a:p>
            <a:r>
              <a:rPr lang="en-US" dirty="0" smtClean="0"/>
              <a:t>Ambiguity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9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Quick</a:t>
            </a:r>
            <a:endParaRPr lang="en-US" dirty="0">
              <a:ea typeface="+mj-ea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 sketch is quick to make, or at least gives that impression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2857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29063"/>
            <a:ext cx="381000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8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Timely</a:t>
            </a:r>
            <a:endParaRPr lang="en-US" dirty="0">
              <a:ea typeface="+mj-ea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 sketch can be provided when needed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620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17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Inexpensive</a:t>
            </a:r>
            <a:endParaRPr lang="en-US" dirty="0">
              <a:ea typeface="+mj-ea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Cost must not inhibit the ability to explore a concept, especially early in design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41148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7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Disposable</a:t>
            </a:r>
            <a:endParaRPr lang="en-US" dirty="0">
              <a:ea typeface="+mj-ea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If you </a:t>
            </a:r>
            <a:r>
              <a:rPr lang="en-US" dirty="0" smtClean="0">
                <a:latin typeface="Calibri"/>
                <a:cs typeface="Calibri"/>
              </a:rPr>
              <a:t>can’t </a:t>
            </a:r>
            <a:r>
              <a:rPr lang="en-US" dirty="0">
                <a:latin typeface="Calibri"/>
                <a:cs typeface="Calibri"/>
              </a:rPr>
              <a:t>afford to throw it away, </a:t>
            </a:r>
            <a:r>
              <a:rPr lang="en-US" dirty="0" smtClean="0">
                <a:latin typeface="Calibri"/>
                <a:cs typeface="Calibri"/>
              </a:rPr>
              <a:t>it’s </a:t>
            </a:r>
            <a:r>
              <a:rPr lang="en-US" dirty="0">
                <a:latin typeface="Calibri"/>
                <a:cs typeface="Calibri"/>
              </a:rPr>
              <a:t>not a </a:t>
            </a:r>
            <a:r>
              <a:rPr lang="en-US" dirty="0" smtClean="0">
                <a:latin typeface="Calibri"/>
                <a:cs typeface="Calibri"/>
              </a:rPr>
              <a:t>sketch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Investment </a:t>
            </a:r>
            <a:r>
              <a:rPr lang="en-US" dirty="0">
                <a:latin typeface="Calibri"/>
                <a:cs typeface="Calibri"/>
              </a:rPr>
              <a:t>is in the process, </a:t>
            </a: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not </a:t>
            </a:r>
            <a:r>
              <a:rPr lang="en-US" dirty="0">
                <a:latin typeface="Calibri"/>
                <a:cs typeface="Calibri"/>
              </a:rPr>
              <a:t>the physical sketch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However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smtClean="0">
                <a:latin typeface="Calibri"/>
                <a:cs typeface="Calibri"/>
              </a:rPr>
              <a:t>sketches are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not </a:t>
            </a:r>
            <a:r>
              <a:rPr lang="ja-JP" altLang="en-US" dirty="0">
                <a:latin typeface="Calibri"/>
                <a:cs typeface="Calibri"/>
              </a:rPr>
              <a:t>“</a:t>
            </a:r>
            <a:r>
              <a:rPr lang="en-US" dirty="0">
                <a:latin typeface="Calibri"/>
                <a:cs typeface="Calibri"/>
              </a:rPr>
              <a:t>worthless</a:t>
            </a:r>
            <a:r>
              <a:rPr lang="ja-JP" altLang="en-US" dirty="0">
                <a:latin typeface="Calibri"/>
                <a:cs typeface="Calibri"/>
              </a:rPr>
              <a:t>”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37185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2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Plentiful</a:t>
            </a:r>
            <a:endParaRPr lang="en-US" dirty="0">
              <a:ea typeface="+mj-ea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They </a:t>
            </a:r>
            <a:r>
              <a:rPr lang="en-US" dirty="0" smtClean="0">
                <a:latin typeface="Calibri" charset="0"/>
              </a:rPr>
              <a:t>don’t </a:t>
            </a:r>
            <a:r>
              <a:rPr lang="en-US" dirty="0">
                <a:latin typeface="Calibri" charset="0"/>
              </a:rPr>
              <a:t>exist in isolation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Meaning </a:t>
            </a:r>
            <a:r>
              <a:rPr lang="en-US" dirty="0">
                <a:latin typeface="Calibri" charset="0"/>
              </a:rPr>
              <a:t>&amp; relevance is in the context of a collection or series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r="8109" b="12000"/>
          <a:stretch>
            <a:fillRect/>
          </a:stretch>
        </p:blipFill>
        <p:spPr bwMode="auto">
          <a:xfrm>
            <a:off x="6096000" y="3276600"/>
            <a:ext cx="259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27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2804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87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302" y="1600200"/>
            <a:ext cx="3780498" cy="4525963"/>
          </a:xfrm>
        </p:spPr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4168775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583363"/>
            <a:ext cx="5903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dirty="0">
                <a:solidFill>
                  <a:srgbClr val="FFFFFF"/>
                </a:solidFill>
                <a:latin typeface="Verdana" charset="0"/>
              </a:rPr>
              <a:t>Computer science student Andrew </a:t>
            </a:r>
            <a:r>
              <a:rPr lang="en-US" sz="800" dirty="0" err="1">
                <a:solidFill>
                  <a:srgbClr val="FFFFFF"/>
                </a:solidFill>
                <a:latin typeface="Verdana" charset="0"/>
              </a:rPr>
              <a:t>Seniuk</a:t>
            </a:r>
            <a:r>
              <a:rPr lang="en-US" sz="800" dirty="0">
                <a:solidFill>
                  <a:srgbClr val="FFFFFF"/>
                </a:solidFill>
                <a:latin typeface="Verdana" charset="0"/>
              </a:rPr>
              <a:t> – a </a:t>
            </a:r>
            <a:r>
              <a:rPr lang="en-US" sz="800" dirty="0" err="1">
                <a:solidFill>
                  <a:srgbClr val="FFFFFF"/>
                </a:solidFill>
                <a:latin typeface="Verdana" charset="0"/>
              </a:rPr>
              <a:t>metaprogramming</a:t>
            </a:r>
            <a:r>
              <a:rPr lang="en-US" sz="800" dirty="0">
                <a:solidFill>
                  <a:srgbClr val="FFFFFF"/>
                </a:solidFill>
                <a:latin typeface="Verdana" charset="0"/>
              </a:rPr>
              <a:t> environment (with permission)</a:t>
            </a:r>
          </a:p>
        </p:txBody>
      </p:sp>
    </p:spTree>
    <p:extLst>
      <p:ext uri="{BB962C8B-B14F-4D97-AF65-F5344CB8AC3E}">
        <p14:creationId xmlns:p14="http://schemas.microsoft.com/office/powerpoint/2010/main" val="63398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3" y="693450"/>
            <a:ext cx="4521494" cy="52888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64024" y="693449"/>
            <a:ext cx="3722776" cy="6028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Imagine you are designing an application (website, mobile app, etc.) for a company that produces an annual book of coupons for local businesses</a:t>
            </a:r>
          </a:p>
          <a:p>
            <a:pPr lvl="1" algn="l"/>
            <a:r>
              <a:rPr lang="en-US" dirty="0" smtClean="0"/>
              <a:t>Who would you talk to?</a:t>
            </a:r>
          </a:p>
          <a:p>
            <a:pPr lvl="1" algn="l"/>
            <a:r>
              <a:rPr lang="en-US" dirty="0" smtClean="0"/>
              <a:t>What would you try to find out?</a:t>
            </a:r>
          </a:p>
          <a:p>
            <a:pPr lvl="1" algn="l"/>
            <a:r>
              <a:rPr lang="en-US" dirty="0" smtClean="0"/>
              <a:t>What are things that are important for such a design?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Do this with a partner. (5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Clear vocabulary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way </a:t>
            </a:r>
            <a:r>
              <a:rPr lang="en-US" dirty="0" smtClean="0">
                <a:latin typeface="Calibri" charset="0"/>
              </a:rPr>
              <a:t>it’s </a:t>
            </a:r>
            <a:r>
              <a:rPr lang="en-US" dirty="0">
                <a:latin typeface="Calibri" charset="0"/>
              </a:rPr>
              <a:t>rendered (e.g., style, form, signals) makes it distinctive that it is a sketch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Calibri" charset="0"/>
              </a:rPr>
              <a:t>Could be the way that a line extends through endpoints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3505200"/>
            <a:ext cx="29352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6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Distinct Gesture</a:t>
            </a:r>
            <a:endParaRPr lang="en-US" dirty="0">
              <a:ea typeface="+mj-ea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Fluidity of sketches gives them a sense of openness and freedom</a:t>
            </a:r>
          </a:p>
          <a:p>
            <a:r>
              <a:rPr lang="en-US" dirty="0">
                <a:latin typeface="Calibri" charset="0"/>
              </a:rPr>
              <a:t>Opposite of engineering drawing, which is tight and precise 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3429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733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4495800" y="4876800"/>
            <a:ext cx="590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v</a:t>
            </a:r>
            <a:r>
              <a:rPr lang="en-US" sz="2400" dirty="0" smtClean="0">
                <a:solidFill>
                  <a:srgbClr val="FFFFFF"/>
                </a:solidFill>
              </a:rPr>
              <a:t>s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831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Minimal Detail</a:t>
            </a:r>
            <a:endParaRPr lang="en-US" dirty="0">
              <a:ea typeface="+mj-ea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Include only what is required to render the intended purpose or concept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4267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8768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5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Appropriate Degree of Refinement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Make the sketch be as refined as the idea</a:t>
            </a:r>
          </a:p>
          <a:p>
            <a:pPr lvl="1">
              <a:defRPr/>
            </a:pP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>
                <a:ea typeface="+mn-ea"/>
              </a:rPr>
              <a:t>If you have a </a:t>
            </a:r>
            <a:r>
              <a:rPr lang="en-US" b="1" dirty="0" smtClean="0">
                <a:ea typeface="+mn-ea"/>
              </a:rPr>
              <a:t>solid idea</a:t>
            </a:r>
            <a:r>
              <a:rPr lang="en-US" dirty="0" smtClean="0">
                <a:ea typeface="+mn-ea"/>
              </a:rPr>
              <a:t>, 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make the sketch look </a:t>
            </a:r>
            <a:br>
              <a:rPr lang="en-US" dirty="0" smtClean="0">
                <a:ea typeface="+mn-ea"/>
              </a:rPr>
            </a:br>
            <a:r>
              <a:rPr lang="en-US" b="1" dirty="0" smtClean="0">
                <a:ea typeface="+mn-ea"/>
              </a:rPr>
              <a:t>more defined</a:t>
            </a:r>
          </a:p>
          <a:p>
            <a:pPr lvl="1">
              <a:defRPr/>
            </a:pP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>
                <a:ea typeface="+mn-ea"/>
              </a:rPr>
              <a:t>If you have a </a:t>
            </a:r>
            <a:r>
              <a:rPr lang="en-US" b="1" dirty="0" smtClean="0">
                <a:ea typeface="+mn-ea"/>
              </a:rPr>
              <a:t>hazy idea</a:t>
            </a:r>
            <a:r>
              <a:rPr lang="en-US" dirty="0" smtClean="0">
                <a:ea typeface="+mn-ea"/>
              </a:rPr>
              <a:t>, 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the sketch will look much </a:t>
            </a:r>
            <a:br>
              <a:rPr lang="en-US" dirty="0" smtClean="0">
                <a:ea typeface="+mn-ea"/>
              </a:rPr>
            </a:br>
            <a:r>
              <a:rPr lang="en-US" b="1" dirty="0" smtClean="0">
                <a:ea typeface="+mn-ea"/>
              </a:rPr>
              <a:t>rougher and less defined</a:t>
            </a:r>
            <a:endParaRPr lang="en-US" b="1" dirty="0">
              <a:ea typeface="+mn-ea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613144"/>
            <a:ext cx="398621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4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a typeface="+mj-ea"/>
              </a:rPr>
              <a:t>Suggest and explore rather than confirm</a:t>
            </a:r>
            <a:endParaRPr lang="en-US" sz="3600" dirty="0">
              <a:ea typeface="+mj-ea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Sketch should act as a catalyst to the desired and appropriate behaviors, conversations, and interactions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00" y="2870200"/>
            <a:ext cx="49657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Ambiguity</a:t>
            </a:r>
            <a:endParaRPr lang="en-US" dirty="0">
              <a:ea typeface="+mj-ea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Intentionally ambiguous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Value </a:t>
            </a:r>
            <a:r>
              <a:rPr lang="en-US" dirty="0">
                <a:latin typeface="Calibri" charset="0"/>
              </a:rPr>
              <a:t>comes from being able to be </a:t>
            </a:r>
            <a:r>
              <a:rPr lang="en-US" dirty="0" smtClean="0">
                <a:latin typeface="Calibri" charset="0"/>
              </a:rPr>
              <a:t>interpreted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in </a:t>
            </a:r>
            <a:r>
              <a:rPr lang="en-US" dirty="0">
                <a:latin typeface="Calibri" charset="0"/>
              </a:rPr>
              <a:t>different ways, even 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by </a:t>
            </a:r>
            <a:r>
              <a:rPr lang="en-US" dirty="0">
                <a:latin typeface="Calibri" charset="0"/>
              </a:rPr>
              <a:t>the person who 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created </a:t>
            </a:r>
            <a:r>
              <a:rPr lang="en-US" dirty="0">
                <a:latin typeface="Calibri" charset="0"/>
              </a:rPr>
              <a:t>them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94425"/>
            <a:ext cx="47244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9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Forms of Sketching?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Can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be pencil/pen drawing on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paper (my preference)</a:t>
            </a:r>
          </a:p>
          <a:p>
            <a:endParaRPr lang="en-US" dirty="0">
              <a:solidFill>
                <a:srgbClr val="FFFFFF"/>
              </a:solidFill>
              <a:latin typeface="Calibri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Calibri" charset="0"/>
              </a:rPr>
              <a:t>Something scraped together in Photoshop</a:t>
            </a:r>
          </a:p>
          <a:p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Quick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-and-dirty prototyping</a:t>
            </a:r>
          </a:p>
          <a:p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Magazine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cut-outs</a:t>
            </a:r>
          </a:p>
          <a:p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Modifications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to existing objects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6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Is this a sketch?  Why or why not?</a:t>
            </a:r>
            <a:endParaRPr lang="en-US" dirty="0">
              <a:ea typeface="+mj-ea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6388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33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Is this a sketch?  Why or why not?</a:t>
            </a:r>
            <a:endParaRPr lang="en-US" dirty="0">
              <a:ea typeface="+mj-ea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7818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27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Is this a sketch?  Why or why not?</a:t>
            </a:r>
            <a:endParaRPr lang="en-US" dirty="0">
              <a:ea typeface="+mj-ea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324600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37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Sketching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Saul Greenberg, Nicolai Marquardt,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Is this a sketch?  Why or why not?</a:t>
            </a:r>
            <a:endParaRPr lang="en-US" dirty="0">
              <a:ea typeface="+mj-ea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365760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14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Is this a sketch?  Why or why not?</a:t>
            </a:r>
            <a:endParaRPr lang="en-US" dirty="0">
              <a:ea typeface="+mj-ea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23334" r="11250" b="11667"/>
          <a:stretch>
            <a:fillRect/>
          </a:stretch>
        </p:blipFill>
        <p:spPr bwMode="auto">
          <a:xfrm>
            <a:off x="1219200" y="1600200"/>
            <a:ext cx="66817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66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Is this a sketch?  Why or why not?</a:t>
            </a:r>
            <a:endParaRPr lang="en-US" dirty="0">
              <a:ea typeface="+mj-ea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endParaRPr lang="en-US">
              <a:latin typeface="Calibri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31913"/>
            <a:ext cx="571500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32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tutorial this week…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sketching, and understanding how to sketch for the purpose of </a:t>
            </a:r>
            <a:r>
              <a:rPr lang="en-US" dirty="0" smtClean="0"/>
              <a:t>design</a:t>
            </a:r>
          </a:p>
          <a:p>
            <a:endParaRPr lang="en-US" dirty="0"/>
          </a:p>
          <a:p>
            <a:r>
              <a:rPr lang="en-US" dirty="0" smtClean="0"/>
              <a:t>PLEASE: bring a pencil!!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1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Getting the design right vs. getting the right design</a:t>
            </a:r>
          </a:p>
          <a:p>
            <a:endParaRPr lang="en-US" dirty="0" smtClean="0"/>
          </a:p>
          <a:p>
            <a:r>
              <a:rPr lang="en-US" dirty="0" smtClean="0"/>
              <a:t>What is sketching?</a:t>
            </a:r>
          </a:p>
          <a:p>
            <a:r>
              <a:rPr lang="en-US" dirty="0" smtClean="0"/>
              <a:t>Why should we sketch?</a:t>
            </a:r>
          </a:p>
          <a:p>
            <a:r>
              <a:rPr lang="en-US" dirty="0" smtClean="0"/>
              <a:t>Properties of sketches</a:t>
            </a:r>
          </a:p>
          <a:p>
            <a:endParaRPr lang="en-US" dirty="0"/>
          </a:p>
          <a:p>
            <a:r>
              <a:rPr lang="en-US" dirty="0" smtClean="0"/>
              <a:t>What is and what isn’t a sketch</a:t>
            </a:r>
          </a:p>
          <a:p>
            <a:endParaRPr lang="en-US" dirty="0"/>
          </a:p>
          <a:p>
            <a:r>
              <a:rPr lang="en-US" dirty="0" smtClean="0"/>
              <a:t>Sketching vs. prototyping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9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design right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Generate an idea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Iterate on the idea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38957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2349500"/>
            <a:ext cx="37877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21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the best idea? </a:t>
            </a:r>
            <a:r>
              <a:rPr lang="en-US" b="1" dirty="0" smtClean="0"/>
              <a:t>Issue</a:t>
            </a:r>
            <a:r>
              <a:rPr lang="en-US" dirty="0" smtClean="0"/>
              <a:t>: we often fixate on the first idea.</a:t>
            </a:r>
            <a:r>
              <a:rPr lang="en-US" dirty="0"/>
              <a:t> </a:t>
            </a:r>
            <a:r>
              <a:rPr lang="en-US" dirty="0" smtClean="0"/>
              <a:t>Local maximum: hill climbing issue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09913"/>
            <a:ext cx="3671888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09913"/>
            <a:ext cx="4321175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72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right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6725" y="4348162"/>
            <a:ext cx="8281988" cy="2008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generate many ideas and variations</a:t>
            </a:r>
          </a:p>
          <a:p>
            <a:pPr lvl="1"/>
            <a:r>
              <a:rPr lang="en-US" sz="2000" dirty="0" smtClean="0"/>
              <a:t>reflect on all ideas</a:t>
            </a:r>
          </a:p>
          <a:p>
            <a:pPr lvl="1"/>
            <a:r>
              <a:rPr lang="en-US" sz="2000" dirty="0" smtClean="0"/>
              <a:t>choose the ones that look most </a:t>
            </a:r>
            <a:r>
              <a:rPr lang="en-US" sz="2000" dirty="0" err="1" smtClean="0"/>
              <a:t>promisting</a:t>
            </a:r>
            <a:endParaRPr lang="en-US" sz="2000" dirty="0" smtClean="0"/>
          </a:p>
          <a:p>
            <a:pPr lvl="1"/>
            <a:r>
              <a:rPr lang="en-US" sz="2000" dirty="0" smtClean="0"/>
              <a:t>develop them in parallel</a:t>
            </a:r>
          </a:p>
          <a:p>
            <a:pPr lvl="1"/>
            <a:r>
              <a:rPr lang="en-US" sz="2000" dirty="0" smtClean="0"/>
              <a:t>add new ideas as they come up</a:t>
            </a:r>
          </a:p>
          <a:p>
            <a:pPr lvl="1"/>
            <a:r>
              <a:rPr lang="en-US" sz="2000" i="1" dirty="0" smtClean="0"/>
              <a:t>then </a:t>
            </a:r>
            <a:r>
              <a:rPr lang="en-US" sz="2000" dirty="0" smtClean="0"/>
              <a:t>iterate your final choice</a:t>
            </a: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484313"/>
            <a:ext cx="7416800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07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521" y="2489818"/>
            <a:ext cx="6724279" cy="423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that enables you to think through ideas and variations, and convey design ideas to others early in the design phase.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5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sketching?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ideation that allows risk-taking and explorations of variations</a:t>
            </a:r>
          </a:p>
          <a:p>
            <a:endParaRPr lang="en-US" dirty="0" smtClean="0"/>
          </a:p>
          <a:p>
            <a:r>
              <a:rPr lang="en-US" dirty="0" smtClean="0"/>
              <a:t>Allows you to think through ideas</a:t>
            </a:r>
          </a:p>
          <a:p>
            <a:endParaRPr lang="en-US" dirty="0" smtClean="0"/>
          </a:p>
          <a:p>
            <a:r>
              <a:rPr lang="en-US" dirty="0" smtClean="0"/>
              <a:t>Active form of brainstorming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7152</TotalTime>
  <Words>797</Words>
  <Application>Microsoft Macintosh PowerPoint</Application>
  <PresentationFormat>On-screen Show (4:3)</PresentationFormat>
  <Paragraphs>166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1-introduction</vt:lpstr>
      <vt:lpstr>PowerPoint Presentation</vt:lpstr>
      <vt:lpstr>PowerPoint Presentation</vt:lpstr>
      <vt:lpstr>Sketching</vt:lpstr>
      <vt:lpstr>Sketching - Overview</vt:lpstr>
      <vt:lpstr>Getting the design right</vt:lpstr>
      <vt:lpstr>Problem</vt:lpstr>
      <vt:lpstr>Getting the right design</vt:lpstr>
      <vt:lpstr>Sketching</vt:lpstr>
      <vt:lpstr>Why sketching?</vt:lpstr>
      <vt:lpstr>Why sketching?</vt:lpstr>
      <vt:lpstr>Sketching as a dialog</vt:lpstr>
      <vt:lpstr>Buxton’s Properties of Sketches</vt:lpstr>
      <vt:lpstr>Quick</vt:lpstr>
      <vt:lpstr>Timely</vt:lpstr>
      <vt:lpstr>Inexpensive</vt:lpstr>
      <vt:lpstr>Disposable</vt:lpstr>
      <vt:lpstr>Plentiful</vt:lpstr>
      <vt:lpstr>Example</vt:lpstr>
      <vt:lpstr>Example</vt:lpstr>
      <vt:lpstr>Clear vocabulary</vt:lpstr>
      <vt:lpstr>Distinct Gesture</vt:lpstr>
      <vt:lpstr>Minimal Detail</vt:lpstr>
      <vt:lpstr>Appropriate Degree of Refinement</vt:lpstr>
      <vt:lpstr>Suggest and explore rather than confirm</vt:lpstr>
      <vt:lpstr>Ambiguity</vt:lpstr>
      <vt:lpstr>Forms of Sketching?</vt:lpstr>
      <vt:lpstr>Is this a sketch?  Why or why not?</vt:lpstr>
      <vt:lpstr>Is this a sketch?  Why or why not?</vt:lpstr>
      <vt:lpstr>Is this a sketch?  Why or why not?</vt:lpstr>
      <vt:lpstr>Is this a sketch?  Why or why not?</vt:lpstr>
      <vt:lpstr>Is this a sketch?  Why or why not?</vt:lpstr>
      <vt:lpstr>Is this a sketch?  Why or why not?</vt:lpstr>
      <vt:lpstr>In tutorial this week…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44</cp:revision>
  <dcterms:created xsi:type="dcterms:W3CDTF">2012-08-20T05:23:43Z</dcterms:created>
  <dcterms:modified xsi:type="dcterms:W3CDTF">2012-10-01T16:49:10Z</dcterms:modified>
</cp:coreProperties>
</file>