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handoutMasterIdLst>
    <p:handoutMasterId r:id="rId33"/>
  </p:handoutMasterIdLst>
  <p:sldIdLst>
    <p:sldId id="257" r:id="rId2"/>
    <p:sldId id="258" r:id="rId3"/>
    <p:sldId id="256" r:id="rId4"/>
    <p:sldId id="259" r:id="rId5"/>
    <p:sldId id="260" r:id="rId6"/>
    <p:sldId id="273" r:id="rId7"/>
    <p:sldId id="274" r:id="rId8"/>
    <p:sldId id="275" r:id="rId9"/>
    <p:sldId id="276" r:id="rId10"/>
    <p:sldId id="277" r:id="rId11"/>
    <p:sldId id="278" r:id="rId12"/>
    <p:sldId id="279" r:id="rId13"/>
    <p:sldId id="280" r:id="rId14"/>
    <p:sldId id="261" r:id="rId15"/>
    <p:sldId id="283" r:id="rId16"/>
    <p:sldId id="264" r:id="rId17"/>
    <p:sldId id="268" r:id="rId18"/>
    <p:sldId id="286" r:id="rId19"/>
    <p:sldId id="271" r:id="rId20"/>
    <p:sldId id="272" r:id="rId21"/>
    <p:sldId id="281" r:id="rId22"/>
    <p:sldId id="266" r:id="rId23"/>
    <p:sldId id="267" r:id="rId24"/>
    <p:sldId id="265" r:id="rId25"/>
    <p:sldId id="282" r:id="rId26"/>
    <p:sldId id="269" r:id="rId27"/>
    <p:sldId id="270" r:id="rId28"/>
    <p:sldId id="284" r:id="rId29"/>
    <p:sldId id="285" r:id="rId30"/>
    <p:sldId id="287"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113" autoAdjust="0"/>
  </p:normalViewPr>
  <p:slideViewPr>
    <p:cSldViewPr snapToGrid="0" snapToObjects="1">
      <p:cViewPr varScale="1">
        <p:scale>
          <a:sx n="74" d="100"/>
          <a:sy n="7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handoutMaster" Target="handoutMasters/handout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5FEF5F-3B39-8C4F-9EDA-9CA413A4787D}" type="datetimeFigureOut">
              <a:rPr lang="en-US" smtClean="0"/>
              <a:pPr/>
              <a:t>26-09-12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2342D20-5CD2-1540-9A97-C8CDFA67B12E}" type="slidenum">
              <a:rPr lang="en-US" smtClean="0"/>
              <a:pPr/>
              <a:t>‹#›</a:t>
            </a:fld>
            <a:endParaRPr lang="en-US"/>
          </a:p>
        </p:txBody>
      </p:sp>
    </p:spTree>
    <p:extLst>
      <p:ext uri="{BB962C8B-B14F-4D97-AF65-F5344CB8AC3E}">
        <p14:creationId xmlns:p14="http://schemas.microsoft.com/office/powerpoint/2010/main" val="1483805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E6E8D9-D7C8-DB48-82D0-7C0E66850FE0}" type="datetimeFigureOut">
              <a:rPr lang="en-US" smtClean="0"/>
              <a:pPr/>
              <a:t>26-09-12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9EC02C-7862-C04F-88CF-B6FBE0D0E7F9}" type="slidenum">
              <a:rPr lang="en-US" smtClean="0"/>
              <a:pPr/>
              <a:t>‹#›</a:t>
            </a:fld>
            <a:endParaRPr lang="en-US"/>
          </a:p>
        </p:txBody>
      </p:sp>
    </p:spTree>
    <p:extLst>
      <p:ext uri="{BB962C8B-B14F-4D97-AF65-F5344CB8AC3E}">
        <p14:creationId xmlns:p14="http://schemas.microsoft.com/office/powerpoint/2010/main" val="228860297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original Xbox</a:t>
            </a:r>
            <a:r>
              <a:rPr lang="en-US" baseline="0" dirty="0" smtClean="0"/>
              <a:t> controllers. Left, “regular”, right side, “S-sized.”</a:t>
            </a:r>
          </a:p>
          <a:p>
            <a:endParaRPr lang="en-US" baseline="0" dirty="0" smtClean="0"/>
          </a:p>
          <a:p>
            <a:r>
              <a:rPr lang="en-US" dirty="0" smtClean="0"/>
              <a:t>Xbox:</a:t>
            </a:r>
            <a:r>
              <a:rPr lang="en-US" baseline="0" dirty="0" smtClean="0"/>
              <a:t> originally released in the US. People with big, </a:t>
            </a:r>
            <a:r>
              <a:rPr lang="en-US" baseline="0" dirty="0" err="1" smtClean="0"/>
              <a:t>honkin</a:t>
            </a:r>
            <a:r>
              <a:rPr lang="en-US" baseline="0" dirty="0" smtClean="0"/>
              <a:t>’ hands, apparently. Ergonomics are such that the regular sized one has buttons that are spaced further apart, and harder to reach things (e.g. </a:t>
            </a:r>
            <a:r>
              <a:rPr lang="en-US" baseline="0" dirty="0" err="1" smtClean="0"/>
              <a:t>thumbstick</a:t>
            </a:r>
            <a:r>
              <a:rPr lang="en-US" baseline="0" dirty="0" smtClean="0"/>
              <a:t> for right hand, and also start/select buttons).</a:t>
            </a:r>
          </a:p>
          <a:p>
            <a:endParaRPr lang="en-US" baseline="0" dirty="0" smtClean="0"/>
          </a:p>
          <a:p>
            <a:r>
              <a:rPr lang="en-US" baseline="0" dirty="0" smtClean="0"/>
              <a:t>Also, this is a case where /I/ was right, so I’m super happy about this one</a:t>
            </a:r>
          </a:p>
        </p:txBody>
      </p:sp>
      <p:sp>
        <p:nvSpPr>
          <p:cNvPr id="4" name="Slide Number Placeholder 3"/>
          <p:cNvSpPr>
            <a:spLocks noGrp="1"/>
          </p:cNvSpPr>
          <p:nvPr>
            <p:ph type="sldNum" sz="quarter" idx="10"/>
          </p:nvPr>
        </p:nvSpPr>
        <p:spPr/>
        <p:txBody>
          <a:bodyPr/>
          <a:lstStyle/>
          <a:p>
            <a:fld id="{2C9EC02C-7862-C04F-88CF-B6FBE0D0E7F9}" type="slidenum">
              <a:rPr lang="en-US" smtClean="0"/>
              <a:pPr/>
              <a:t>1</a:t>
            </a:fld>
            <a:endParaRPr lang="en-US"/>
          </a:p>
        </p:txBody>
      </p:sp>
    </p:spTree>
    <p:extLst>
      <p:ext uri="{BB962C8B-B14F-4D97-AF65-F5344CB8AC3E}">
        <p14:creationId xmlns:p14="http://schemas.microsoft.com/office/powerpoint/2010/main" val="3264693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Xbox 360 comes out, and it’s only the s-sized</a:t>
            </a:r>
            <a:r>
              <a:rPr lang="en-US" baseline="0" dirty="0" smtClean="0"/>
              <a:t> controller any more. I win.</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2</a:t>
            </a:fld>
            <a:endParaRPr lang="en-US"/>
          </a:p>
        </p:txBody>
      </p:sp>
    </p:spTree>
    <p:extLst>
      <p:ext uri="{BB962C8B-B14F-4D97-AF65-F5344CB8AC3E}">
        <p14:creationId xmlns:p14="http://schemas.microsoft.com/office/powerpoint/2010/main" val="942829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uxdesignstrategy.com</a:t>
            </a:r>
            <a:r>
              <a:rPr lang="en-US" dirty="0" smtClean="0"/>
              <a:t>/empathy-and-user-centered-design</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6</a:t>
            </a:fld>
            <a:endParaRPr lang="en-US"/>
          </a:p>
        </p:txBody>
      </p:sp>
    </p:spTree>
    <p:extLst>
      <p:ext uri="{BB962C8B-B14F-4D97-AF65-F5344CB8AC3E}">
        <p14:creationId xmlns:p14="http://schemas.microsoft.com/office/powerpoint/2010/main" val="4028730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for a moment:</a:t>
            </a:r>
          </a:p>
          <a:p>
            <a:r>
              <a:rPr lang="en-US" dirty="0" smtClean="0"/>
              <a:t>When are you sometimes blind?</a:t>
            </a:r>
          </a:p>
          <a:p>
            <a:r>
              <a:rPr lang="en-US" dirty="0" smtClean="0"/>
              <a:t>When is</a:t>
            </a:r>
            <a:r>
              <a:rPr lang="en-US" baseline="0" dirty="0" smtClean="0"/>
              <a:t> it that you sometimes have mobility problems?</a:t>
            </a:r>
          </a:p>
          <a:p>
            <a:r>
              <a:rPr lang="en-US" baseline="0" dirty="0" smtClean="0"/>
              <a:t>When is it that you have </a:t>
            </a:r>
            <a:r>
              <a:rPr lang="en-US" baseline="0" dirty="0" err="1" smtClean="0"/>
              <a:t>attentional</a:t>
            </a:r>
            <a:r>
              <a:rPr lang="en-US" baseline="0" dirty="0" smtClean="0"/>
              <a:t> issues?</a:t>
            </a:r>
          </a:p>
          <a:p>
            <a:r>
              <a:rPr lang="en-US" dirty="0" smtClean="0"/>
              <a:t>http://</a:t>
            </a:r>
            <a:r>
              <a:rPr lang="en-US" dirty="0" err="1" smtClean="0"/>
              <a:t>www.lawalks.org</a:t>
            </a:r>
            <a:r>
              <a:rPr lang="en-US" dirty="0" smtClean="0"/>
              <a:t>/</a:t>
            </a:r>
            <a:r>
              <a:rPr lang="en-US" dirty="0" err="1" smtClean="0"/>
              <a:t>pedSurv</a:t>
            </a:r>
            <a:r>
              <a:rPr lang="en-US" dirty="0" smtClean="0"/>
              <a:t>/4V02.htm</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15</a:t>
            </a:fld>
            <a:endParaRPr lang="en-US"/>
          </a:p>
        </p:txBody>
      </p:sp>
    </p:spTree>
    <p:extLst>
      <p:ext uri="{BB962C8B-B14F-4D97-AF65-F5344CB8AC3E}">
        <p14:creationId xmlns:p14="http://schemas.microsoft.com/office/powerpoint/2010/main" val="4792147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speckyboy.com</a:t>
            </a:r>
            <a:r>
              <a:rPr lang="en-US" dirty="0" smtClean="0"/>
              <a:t>/2010/06/24/10-effective-video-examples-of-paper-prototyping/</a:t>
            </a:r>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20</a:t>
            </a:fld>
            <a:endParaRPr lang="en-US"/>
          </a:p>
        </p:txBody>
      </p:sp>
    </p:spTree>
    <p:extLst>
      <p:ext uri="{BB962C8B-B14F-4D97-AF65-F5344CB8AC3E}">
        <p14:creationId xmlns:p14="http://schemas.microsoft.com/office/powerpoint/2010/main" val="232814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a:t>
            </a:r>
            <a:r>
              <a:rPr lang="en-US" dirty="0" err="1" smtClean="0"/>
              <a:t>speckyboy.com</a:t>
            </a:r>
            <a:r>
              <a:rPr lang="en-US" dirty="0" smtClean="0"/>
              <a:t>/2010/06/24/10-effective-video-examples-of-paper-prototyping/</a:t>
            </a:r>
          </a:p>
          <a:p>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21</a:t>
            </a:fld>
            <a:endParaRPr lang="en-US"/>
          </a:p>
        </p:txBody>
      </p:sp>
    </p:spTree>
    <p:extLst>
      <p:ext uri="{BB962C8B-B14F-4D97-AF65-F5344CB8AC3E}">
        <p14:creationId xmlns:p14="http://schemas.microsoft.com/office/powerpoint/2010/main" val="496536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9EC02C-7862-C04F-88CF-B6FBE0D0E7F9}" type="slidenum">
              <a:rPr lang="en-US" smtClean="0"/>
              <a:pPr/>
              <a:t>24</a:t>
            </a:fld>
            <a:endParaRPr lang="en-US"/>
          </a:p>
        </p:txBody>
      </p:sp>
    </p:spTree>
    <p:extLst>
      <p:ext uri="{BB962C8B-B14F-4D97-AF65-F5344CB8AC3E}">
        <p14:creationId xmlns:p14="http://schemas.microsoft.com/office/powerpoint/2010/main" val="13767619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www.wired.com</a:t>
            </a:r>
            <a:r>
              <a:rPr lang="en-US" dirty="0" smtClean="0"/>
              <a:t>/science/discoveries/news/1999/10/32010</a:t>
            </a:r>
          </a:p>
          <a:p>
            <a:r>
              <a:rPr lang="en-US" dirty="0" smtClean="0"/>
              <a:t>Jeff</a:t>
            </a:r>
            <a:r>
              <a:rPr lang="en-US" baseline="0" dirty="0" smtClean="0"/>
              <a:t> Hawkins</a:t>
            </a:r>
          </a:p>
          <a:p>
            <a:r>
              <a:rPr lang="en-US" dirty="0" smtClean="0"/>
              <a:t>http://</a:t>
            </a:r>
            <a:r>
              <a:rPr lang="en-US" dirty="0" err="1" smtClean="0"/>
              <a:t>uselog.blogspot.ca</a:t>
            </a:r>
            <a:r>
              <a:rPr lang="en-US" dirty="0" smtClean="0"/>
              <a:t>/2005/10/user-centered-design-immerse-</a:t>
            </a:r>
            <a:r>
              <a:rPr lang="en-US" dirty="0" err="1" smtClean="0"/>
              <a:t>yourself.html</a:t>
            </a:r>
            <a:endParaRPr lang="en-US" dirty="0" smtClean="0"/>
          </a:p>
        </p:txBody>
      </p:sp>
      <p:sp>
        <p:nvSpPr>
          <p:cNvPr id="4" name="Slide Number Placeholder 3"/>
          <p:cNvSpPr>
            <a:spLocks noGrp="1"/>
          </p:cNvSpPr>
          <p:nvPr>
            <p:ph type="sldNum" sz="quarter" idx="10"/>
          </p:nvPr>
        </p:nvSpPr>
        <p:spPr/>
        <p:txBody>
          <a:bodyPr/>
          <a:lstStyle/>
          <a:p>
            <a:fld id="{2C9EC02C-7862-C04F-88CF-B6FBE0D0E7F9}" type="slidenum">
              <a:rPr lang="en-US" smtClean="0"/>
              <a:pPr/>
              <a:t>25</a:t>
            </a:fld>
            <a:endParaRPr lang="en-US"/>
          </a:p>
        </p:txBody>
      </p:sp>
    </p:spTree>
    <p:extLst>
      <p:ext uri="{BB962C8B-B14F-4D97-AF65-F5344CB8AC3E}">
        <p14:creationId xmlns:p14="http://schemas.microsoft.com/office/powerpoint/2010/main" val="3810999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chemeClr val="bg1">
                    <a:lumMod val="85000"/>
                  </a:schemeClr>
                </a:solidFill>
              </a:defRPr>
            </a:lvl1pPr>
          </a:lstStyle>
          <a:p>
            <a:fld id="{FEB7961C-448B-B04C-A9E1-024D26EE0EBE}" type="datetime1">
              <a:rPr lang="en-CA" smtClean="0"/>
              <a:pPr/>
              <a:t>26-09-12</a:t>
            </a:fld>
            <a:endParaRPr lang="en-US"/>
          </a:p>
        </p:txBody>
      </p:sp>
      <p:sp>
        <p:nvSpPr>
          <p:cNvPr id="5" name="Footer Placeholder 4"/>
          <p:cNvSpPr>
            <a:spLocks noGrp="1"/>
          </p:cNvSpPr>
          <p:nvPr>
            <p:ph type="ftr" sz="quarter" idx="11"/>
          </p:nvPr>
        </p:nvSpPr>
        <p:spPr/>
        <p:txBody>
          <a:bodyPr/>
          <a:lstStyle>
            <a:lvl1pPr>
              <a:defRPr>
                <a:solidFill>
                  <a:schemeClr val="bg1">
                    <a:lumMod val="8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lumMod val="85000"/>
                  </a:schemeClr>
                </a:solidFill>
              </a:defRPr>
            </a:lvl1pPr>
          </a:lstStyle>
          <a:p>
            <a:fld id="{F5887A73-35C7-7A4B-A6C6-784A660F531C}" type="slidenum">
              <a:rPr lang="en-US" smtClean="0"/>
              <a:pPr/>
              <a:t>‹#›</a:t>
            </a:fld>
            <a:endParaRPr lang="en-US"/>
          </a:p>
        </p:txBody>
      </p:sp>
    </p:spTree>
    <p:extLst>
      <p:ext uri="{BB962C8B-B14F-4D97-AF65-F5344CB8AC3E}">
        <p14:creationId xmlns:p14="http://schemas.microsoft.com/office/powerpoint/2010/main" val="3522277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2A1FD52-A99A-D342-A739-BB7D56F7C636}" type="datetime1">
              <a:rPr lang="en-CA" smtClean="0"/>
              <a:pPr/>
              <a:t>26-09-12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43333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3F3AA1-A1AA-1649-B18F-79CA9263B717}" type="datetime1">
              <a:rPr lang="en-CA" smtClean="0"/>
              <a:pPr/>
              <a:t>26-09-12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859220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21BF07-92EB-B946-AFD5-BE123E5F7F45}" type="datetime1">
              <a:rPr lang="en-CA" smtClean="0"/>
              <a:pPr/>
              <a:t>26-09-12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2806281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51132B-B38A-5D4C-800F-FAEDFC149E6E}" type="datetime1">
              <a:rPr lang="en-CA" smtClean="0"/>
              <a:pPr/>
              <a:t>26-09-12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3227790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D77586-A229-1544-A360-351E8B484D55}" type="datetime1">
              <a:rPr lang="en-CA" smtClean="0"/>
              <a:pPr/>
              <a:t>26-09-12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411992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556312C-814A-F64A-9DCE-17CD7A355725}" type="datetime1">
              <a:rPr lang="en-CA" smtClean="0"/>
              <a:pPr/>
              <a:t>26-09-12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3837294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7A2AA9-2D9C-3B49-AFD5-B09748D14B14}" type="datetime1">
              <a:rPr lang="en-CA" smtClean="0"/>
              <a:pPr/>
              <a:t>26-09-12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2534582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4D9982-0812-EA47-9A1F-AC3BE2E86E09}" type="datetime1">
              <a:rPr lang="en-CA" smtClean="0"/>
              <a:pPr/>
              <a:t>26-09-12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4075110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534E96-6981-BE46-81F3-C012122F066C}" type="datetime1">
              <a:rPr lang="en-CA" smtClean="0"/>
              <a:pPr/>
              <a:t>26-09-12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24756974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7CE1474-C134-AE4E-B5D3-93AEFBD83E37}" type="datetime1">
              <a:rPr lang="en-CA" smtClean="0"/>
              <a:pPr/>
              <a:t>26-09-12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887A73-35C7-7A4B-A6C6-784A660F531C}" type="slidenum">
              <a:rPr lang="en-US" smtClean="0"/>
              <a:pPr/>
              <a:t>‹#›</a:t>
            </a:fld>
            <a:endParaRPr lang="en-US"/>
          </a:p>
        </p:txBody>
      </p:sp>
    </p:spTree>
    <p:extLst>
      <p:ext uri="{BB962C8B-B14F-4D97-AF65-F5344CB8AC3E}">
        <p14:creationId xmlns:p14="http://schemas.microsoft.com/office/powerpoint/2010/main" val="195393929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5EC2FD-5C3B-B54A-B7FA-8548072860BF}" type="datetime1">
              <a:rPr lang="en-CA" smtClean="0"/>
              <a:pPr/>
              <a:t>26-09-12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887A73-35C7-7A4B-A6C6-784A660F531C}" type="slidenum">
              <a:rPr lang="en-US" smtClean="0"/>
              <a:pPr/>
              <a:t>‹#›</a:t>
            </a:fld>
            <a:endParaRPr lang="en-US"/>
          </a:p>
        </p:txBody>
      </p:sp>
    </p:spTree>
    <p:extLst>
      <p:ext uri="{BB962C8B-B14F-4D97-AF65-F5344CB8AC3E}">
        <p14:creationId xmlns:p14="http://schemas.microsoft.com/office/powerpoint/2010/main" val="357211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4400" b="1" kern="1200">
          <a:solidFill>
            <a:schemeClr val="bg1"/>
          </a:solidFill>
          <a:latin typeface="+mj-lt"/>
          <a:ea typeface="+mj-ea"/>
          <a:cs typeface="+mj-cs"/>
        </a:defRPr>
      </a:lvl1pPr>
    </p:titleStyle>
    <p:bodyStyle>
      <a:lvl1pPr marL="0" indent="0" algn="l" defTabSz="457200" rtl="0" eaLnBrk="1" latinLnBrk="0" hangingPunct="1">
        <a:spcBef>
          <a:spcPct val="20000"/>
        </a:spcBef>
        <a:buFont typeface="Arial"/>
        <a:buNone/>
        <a:defRPr sz="3200" kern="1200">
          <a:solidFill>
            <a:srgbClr val="FFFFFF"/>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bg1">
              <a:lumMod val="85000"/>
            </a:schemeClr>
          </a:solidFill>
          <a:latin typeface="+mn-lt"/>
          <a:ea typeface="+mn-ea"/>
          <a:cs typeface="+mn-cs"/>
        </a:defRPr>
      </a:lvl2pPr>
      <a:lvl3pPr marL="914400" indent="0" algn="l" defTabSz="457200" rtl="0" eaLnBrk="1" latinLnBrk="0" hangingPunct="1">
        <a:spcBef>
          <a:spcPct val="20000"/>
        </a:spcBef>
        <a:buFont typeface="Arial"/>
        <a:buNone/>
        <a:defRPr sz="2400" kern="1200">
          <a:solidFill>
            <a:schemeClr val="bg1">
              <a:lumMod val="85000"/>
            </a:schemeClr>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bg1">
              <a:lumMod val="85000"/>
            </a:schemeClr>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bg1">
              <a:lumMod val="8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1</a:t>
            </a:fld>
            <a:endParaRPr lang="en-US"/>
          </a:p>
        </p:txBody>
      </p:sp>
      <p:pic>
        <p:nvPicPr>
          <p:cNvPr id="5" name="Picture 2" descr="http://1.bp.blogspot.com/-Fi1VkzcboNQ/TvOGCsOg9SI/AAAAAAAAAV4/4JAFtkC_Jag/s1600/xbox+comparison.jpg"/>
          <p:cNvPicPr>
            <a:picLocks noChangeAspect="1" noChangeArrowheads="1"/>
          </p:cNvPicPr>
          <p:nvPr/>
        </p:nvPicPr>
        <p:blipFill>
          <a:blip r:embed="rId3"/>
          <a:srcRect/>
          <a:stretch>
            <a:fillRect/>
          </a:stretch>
        </p:blipFill>
        <p:spPr bwMode="auto">
          <a:xfrm>
            <a:off x="-76200" y="1219200"/>
            <a:ext cx="9382125" cy="41719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Elderly</a:t>
            </a:r>
            <a:endParaRPr lang="en-US" dirty="0"/>
          </a:p>
        </p:txBody>
      </p:sp>
      <p:pic>
        <p:nvPicPr>
          <p:cNvPr id="5" name="Content Placeholder 4"/>
          <p:cNvPicPr>
            <a:picLocks noGrp="1" noChangeAspect="1"/>
          </p:cNvPicPr>
          <p:nvPr>
            <p:ph idx="1"/>
          </p:nvPr>
        </p:nvPicPr>
        <p:blipFill>
          <a:blip r:embed="rId2"/>
          <a:srcRect t="29376" b="29376"/>
          <a:stretch>
            <a:fillRect/>
          </a:stretch>
        </p:blipFill>
        <p:spPr/>
      </p:pic>
      <p:sp>
        <p:nvSpPr>
          <p:cNvPr id="4" name="Slide Number Placeholder 3"/>
          <p:cNvSpPr>
            <a:spLocks noGrp="1"/>
          </p:cNvSpPr>
          <p:nvPr>
            <p:ph type="sldNum" sz="quarter" idx="12"/>
          </p:nvPr>
        </p:nvSpPr>
        <p:spPr/>
        <p:txBody>
          <a:bodyPr/>
          <a:lstStyle/>
          <a:p>
            <a:fld id="{F5887A73-35C7-7A4B-A6C6-784A660F531C}" type="slidenum">
              <a:rPr lang="en-US" smtClean="0"/>
              <a:pPr/>
              <a:t>10</a:t>
            </a:fld>
            <a:endParaRPr lang="en-US"/>
          </a:p>
        </p:txBody>
      </p:sp>
    </p:spTree>
    <p:extLst>
      <p:ext uri="{BB962C8B-B14F-4D97-AF65-F5344CB8AC3E}">
        <p14:creationId xmlns:p14="http://schemas.microsoft.com/office/powerpoint/2010/main" val="164958659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Elderly: Shopping Fail</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11</a:t>
            </a:fld>
            <a:endParaRPr lang="en-US"/>
          </a:p>
        </p:txBody>
      </p:sp>
      <p:pic>
        <p:nvPicPr>
          <p:cNvPr id="6" name="Picture 5"/>
          <p:cNvPicPr>
            <a:picLocks noChangeAspect="1"/>
          </p:cNvPicPr>
          <p:nvPr/>
        </p:nvPicPr>
        <p:blipFill>
          <a:blip r:embed="rId2"/>
          <a:stretch>
            <a:fillRect/>
          </a:stretch>
        </p:blipFill>
        <p:spPr>
          <a:xfrm>
            <a:off x="340237" y="1651599"/>
            <a:ext cx="4980494" cy="3735371"/>
          </a:xfrm>
          <a:prstGeom prst="rect">
            <a:avLst/>
          </a:prstGeom>
        </p:spPr>
      </p:pic>
      <p:pic>
        <p:nvPicPr>
          <p:cNvPr id="7" name="Picture 6"/>
          <p:cNvPicPr>
            <a:picLocks noChangeAspect="1"/>
          </p:cNvPicPr>
          <p:nvPr/>
        </p:nvPicPr>
        <p:blipFill>
          <a:blip r:embed="rId3"/>
          <a:stretch>
            <a:fillRect/>
          </a:stretch>
        </p:blipFill>
        <p:spPr>
          <a:xfrm>
            <a:off x="4456392" y="2740390"/>
            <a:ext cx="4821280" cy="3615960"/>
          </a:xfrm>
          <a:prstGeom prst="rect">
            <a:avLst/>
          </a:prstGeom>
        </p:spPr>
      </p:pic>
    </p:spTree>
    <p:extLst>
      <p:ext uri="{BB962C8B-B14F-4D97-AF65-F5344CB8AC3E}">
        <p14:creationId xmlns:p14="http://schemas.microsoft.com/office/powerpoint/2010/main" val="318286618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Elderly: Shopping Fail</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12</a:t>
            </a:fld>
            <a:endParaRPr lang="en-US"/>
          </a:p>
        </p:txBody>
      </p:sp>
      <p:pic>
        <p:nvPicPr>
          <p:cNvPr id="3" name="Picture 2"/>
          <p:cNvPicPr>
            <a:picLocks noChangeAspect="1"/>
          </p:cNvPicPr>
          <p:nvPr/>
        </p:nvPicPr>
        <p:blipFill>
          <a:blip r:embed="rId2"/>
          <a:stretch>
            <a:fillRect/>
          </a:stretch>
        </p:blipFill>
        <p:spPr>
          <a:xfrm>
            <a:off x="0" y="1417638"/>
            <a:ext cx="5246626" cy="3934970"/>
          </a:xfrm>
          <a:prstGeom prst="rect">
            <a:avLst/>
          </a:prstGeom>
        </p:spPr>
      </p:pic>
      <p:pic>
        <p:nvPicPr>
          <p:cNvPr id="5" name="Picture 4"/>
          <p:cNvPicPr>
            <a:picLocks noChangeAspect="1"/>
          </p:cNvPicPr>
          <p:nvPr/>
        </p:nvPicPr>
        <p:blipFill>
          <a:blip r:embed="rId3"/>
          <a:stretch>
            <a:fillRect/>
          </a:stretch>
        </p:blipFill>
        <p:spPr>
          <a:xfrm>
            <a:off x="3208616" y="2406462"/>
            <a:ext cx="5935384" cy="4451538"/>
          </a:xfrm>
          <a:prstGeom prst="rect">
            <a:avLst/>
          </a:prstGeom>
        </p:spPr>
      </p:pic>
    </p:spTree>
    <p:extLst>
      <p:ext uri="{BB962C8B-B14F-4D97-AF65-F5344CB8AC3E}">
        <p14:creationId xmlns:p14="http://schemas.microsoft.com/office/powerpoint/2010/main" val="26016980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Elderly: Coke Fail?</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13</a:t>
            </a:fld>
            <a:endParaRPr lang="en-US"/>
          </a:p>
        </p:txBody>
      </p:sp>
      <p:sp>
        <p:nvSpPr>
          <p:cNvPr id="3" name="Content Placeholder 2"/>
          <p:cNvSpPr>
            <a:spLocks noGrp="1"/>
          </p:cNvSpPr>
          <p:nvPr>
            <p:ph idx="1"/>
          </p:nvPr>
        </p:nvSpPr>
        <p:spPr/>
        <p:txBody>
          <a:bodyPr/>
          <a:lstStyle/>
          <a:p>
            <a:r>
              <a:rPr lang="en-US" dirty="0" smtClean="0"/>
              <a:t>video</a:t>
            </a:r>
            <a:endParaRPr lang="en-US" dirty="0"/>
          </a:p>
        </p:txBody>
      </p:sp>
    </p:spTree>
    <p:extLst>
      <p:ext uri="{BB962C8B-B14F-4D97-AF65-F5344CB8AC3E}">
        <p14:creationId xmlns:p14="http://schemas.microsoft.com/office/powerpoint/2010/main" val="424975171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u="sng" dirty="0">
                <a:latin typeface="Calibri" charset="0"/>
              </a:rPr>
              <a:t>Quick Activity:</a:t>
            </a:r>
            <a:r>
              <a:rPr lang="en-US" dirty="0">
                <a:latin typeface="Calibri" charset="0"/>
              </a:rPr>
              <a:t>  </a:t>
            </a:r>
            <a:r>
              <a:rPr lang="en-US" dirty="0" smtClean="0">
                <a:latin typeface="Calibri" charset="0"/>
              </a:rPr>
              <a:t>Need </a:t>
            </a:r>
            <a:r>
              <a:rPr lang="en-US" dirty="0">
                <a:latin typeface="Calibri" charset="0"/>
              </a:rPr>
              <a:t>1 volunteer who has their cell phone with them that has text messaging</a:t>
            </a:r>
          </a:p>
          <a:p>
            <a:pPr>
              <a:buFont typeface="Wingdings" charset="0"/>
              <a:buChar char="§"/>
            </a:pPr>
            <a:endParaRPr lang="en-US" b="1" u="sng" dirty="0">
              <a:latin typeface="Calibri" charset="0"/>
            </a:endParaRPr>
          </a:p>
          <a:p>
            <a:r>
              <a:rPr lang="en-US" dirty="0">
                <a:latin typeface="Calibri" charset="0"/>
              </a:rPr>
              <a:t>With one hand behind your back and your eyes focused on the window, try to send a text message to </a:t>
            </a:r>
            <a:r>
              <a:rPr lang="en-US" dirty="0" smtClean="0">
                <a:latin typeface="Calibri" charset="0"/>
              </a:rPr>
              <a:t>403-805-</a:t>
            </a:r>
            <a:r>
              <a:rPr lang="en-US" dirty="0" smtClean="0">
                <a:latin typeface="Calibri" charset="0"/>
              </a:rPr>
              <a:t>6436</a:t>
            </a:r>
          </a:p>
          <a:p>
            <a:endParaRPr lang="en-US" dirty="0" smtClean="0">
              <a:latin typeface="Calibri" charset="0"/>
            </a:endParaRPr>
          </a:p>
          <a:p>
            <a:r>
              <a:rPr lang="en-US" dirty="0" smtClean="0">
                <a:latin typeface="Calibri" charset="0"/>
              </a:rPr>
              <a:t>You have one minute.</a:t>
            </a:r>
            <a:endParaRPr lang="en-US" dirty="0">
              <a:latin typeface="Calibri" charset="0"/>
            </a:endParaRPr>
          </a:p>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14</a:t>
            </a:fld>
            <a:endParaRPr lang="en-US"/>
          </a:p>
        </p:txBody>
      </p:sp>
    </p:spTree>
    <p:extLst>
      <p:ext uri="{BB962C8B-B14F-4D97-AF65-F5344CB8AC3E}">
        <p14:creationId xmlns:p14="http://schemas.microsoft.com/office/powerpoint/2010/main" val="13367535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Why design for the most extreme conditions?</a:t>
            </a:r>
            <a:endParaRPr lang="en-US" dirty="0"/>
          </a:p>
        </p:txBody>
      </p:sp>
      <p:sp>
        <p:nvSpPr>
          <p:cNvPr id="3" name="Content Placeholder 2"/>
          <p:cNvSpPr>
            <a:spLocks noGrp="1"/>
          </p:cNvSpPr>
          <p:nvPr>
            <p:ph idx="1"/>
          </p:nvPr>
        </p:nvSpPr>
        <p:spPr/>
        <p:txBody>
          <a:bodyPr/>
          <a:lstStyle/>
          <a:p>
            <a:r>
              <a:rPr lang="en-US" dirty="0" smtClean="0"/>
              <a:t>The designs can benefit everyone</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15</a:t>
            </a:fld>
            <a:endParaRPr lang="en-US"/>
          </a:p>
        </p:txBody>
      </p:sp>
      <p:pic>
        <p:nvPicPr>
          <p:cNvPr id="5" name="Picture 4"/>
          <p:cNvPicPr>
            <a:picLocks noChangeAspect="1"/>
          </p:cNvPicPr>
          <p:nvPr/>
        </p:nvPicPr>
        <p:blipFill>
          <a:blip r:embed="rId3"/>
          <a:stretch>
            <a:fillRect/>
          </a:stretch>
        </p:blipFill>
        <p:spPr>
          <a:xfrm>
            <a:off x="1355760" y="2299476"/>
            <a:ext cx="6539576" cy="4421999"/>
          </a:xfrm>
          <a:prstGeom prst="rect">
            <a:avLst/>
          </a:prstGeom>
        </p:spPr>
      </p:pic>
    </p:spTree>
    <p:extLst>
      <p:ext uri="{BB962C8B-B14F-4D97-AF65-F5344CB8AC3E}">
        <p14:creationId xmlns:p14="http://schemas.microsoft.com/office/powerpoint/2010/main" val="247332241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98450"/>
            <a:ext cx="39624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609600"/>
            <a:ext cx="4114800"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376203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65113"/>
            <a:ext cx="3913188" cy="590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914400"/>
            <a:ext cx="4038600" cy="510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127956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Quick exercise</a:t>
            </a:r>
            <a:endParaRPr lang="en-US" dirty="0"/>
          </a:p>
        </p:txBody>
      </p:sp>
      <p:sp>
        <p:nvSpPr>
          <p:cNvPr id="4" name="Content Placeholder 3"/>
          <p:cNvSpPr>
            <a:spLocks noGrp="1"/>
          </p:cNvSpPr>
          <p:nvPr>
            <p:ph idx="1"/>
          </p:nvPr>
        </p:nvSpPr>
        <p:spPr/>
        <p:txBody>
          <a:bodyPr/>
          <a:lstStyle/>
          <a:p>
            <a:r>
              <a:rPr lang="en-US" dirty="0" smtClean="0"/>
              <a:t>Imagine that you are going to build technology that helps people to sleep better.</a:t>
            </a:r>
          </a:p>
          <a:p>
            <a:endParaRPr lang="en-US" dirty="0" smtClean="0"/>
          </a:p>
          <a:p>
            <a:r>
              <a:rPr lang="en-US" dirty="0" smtClean="0"/>
              <a:t>Who would you role-play? How would you role-play?</a:t>
            </a:r>
          </a:p>
          <a:p>
            <a:endParaRPr lang="en-US" dirty="0"/>
          </a:p>
          <a:p>
            <a:r>
              <a:rPr lang="en-US" dirty="0" smtClean="0"/>
              <a:t>Take two minutes, and work with a neighbor, discussing these ideas.</a:t>
            </a:r>
          </a:p>
        </p:txBody>
      </p:sp>
      <p:sp>
        <p:nvSpPr>
          <p:cNvPr id="2" name="Slide Number Placeholder 1"/>
          <p:cNvSpPr>
            <a:spLocks noGrp="1"/>
          </p:cNvSpPr>
          <p:nvPr>
            <p:ph type="sldNum" sz="quarter" idx="12"/>
          </p:nvPr>
        </p:nvSpPr>
        <p:spPr/>
        <p:txBody>
          <a:bodyPr/>
          <a:lstStyle/>
          <a:p>
            <a:fld id="{F5887A73-35C7-7A4B-A6C6-784A660F531C}" type="slidenum">
              <a:rPr lang="en-US" smtClean="0"/>
              <a:pPr/>
              <a:t>18</a:t>
            </a:fld>
            <a:endParaRPr lang="en-US"/>
          </a:p>
        </p:txBody>
      </p:sp>
    </p:spTree>
    <p:extLst>
      <p:ext uri="{BB962C8B-B14F-4D97-AF65-F5344CB8AC3E}">
        <p14:creationId xmlns:p14="http://schemas.microsoft.com/office/powerpoint/2010/main" val="175426865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419100"/>
            <a:ext cx="3810000" cy="571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363" y="990600"/>
            <a:ext cx="4287837"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47268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2</a:t>
            </a:fld>
            <a:endParaRPr lang="en-US"/>
          </a:p>
        </p:txBody>
      </p:sp>
      <p:pic>
        <p:nvPicPr>
          <p:cNvPr id="1026" name="Picture 2" descr="http://upload.wikimedia.org/wikipedia/commons/thumb/e/ed/Xbox-360-S-Controller.png/300px-Xbox-360-S-Controller.png"/>
          <p:cNvPicPr>
            <a:picLocks noChangeAspect="1" noChangeArrowheads="1"/>
          </p:cNvPicPr>
          <p:nvPr/>
        </p:nvPicPr>
        <p:blipFill>
          <a:blip r:embed="rId3"/>
          <a:srcRect/>
          <a:stretch>
            <a:fillRect/>
          </a:stretch>
        </p:blipFill>
        <p:spPr bwMode="auto">
          <a:xfrm>
            <a:off x="1374774" y="807934"/>
            <a:ext cx="5933263" cy="4865278"/>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13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405823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5887A73-35C7-7A4B-A6C6-784A660F531C}" type="slidenum">
              <a:rPr lang="en-US" smtClean="0"/>
              <a:pPr/>
              <a:t>21</a:t>
            </a:fld>
            <a:endParaRPr lang="en-US"/>
          </a:p>
        </p:txBody>
      </p:sp>
      <p:sp>
        <p:nvSpPr>
          <p:cNvPr id="6" name="TextBox 5"/>
          <p:cNvSpPr txBox="1"/>
          <p:nvPr/>
        </p:nvSpPr>
        <p:spPr>
          <a:xfrm>
            <a:off x="2589895" y="2689720"/>
            <a:ext cx="3223959" cy="369332"/>
          </a:xfrm>
          <a:prstGeom prst="rect">
            <a:avLst/>
          </a:prstGeom>
          <a:noFill/>
        </p:spPr>
        <p:txBody>
          <a:bodyPr wrap="none" rtlCol="0">
            <a:spAutoFit/>
          </a:bodyPr>
          <a:lstStyle/>
          <a:p>
            <a:r>
              <a:rPr lang="en-US" dirty="0" smtClean="0">
                <a:solidFill>
                  <a:srgbClr val="FFFFFF"/>
                </a:solidFill>
              </a:rPr>
              <a:t>Two videos on paper prototypes</a:t>
            </a:r>
            <a:endParaRPr lang="en-US" dirty="0">
              <a:solidFill>
                <a:srgbClr val="FFFFFF"/>
              </a:solidFill>
            </a:endParaRPr>
          </a:p>
        </p:txBody>
      </p:sp>
    </p:spTree>
    <p:extLst>
      <p:ext uri="{BB962C8B-B14F-4D97-AF65-F5344CB8AC3E}">
        <p14:creationId xmlns:p14="http://schemas.microsoft.com/office/powerpoint/2010/main" val="89766105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55600"/>
            <a:ext cx="3963988"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143000"/>
            <a:ext cx="4292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25123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dirty="0" smtClean="0">
                <a:ea typeface="+mj-ea"/>
              </a:rPr>
              <a:t>Quick &amp; Dirty Prototyping</a:t>
            </a:r>
            <a:endParaRPr dirty="0">
              <a:ea typeface="+mj-ea"/>
            </a:endParaRPr>
          </a:p>
        </p:txBody>
      </p:sp>
      <p:sp>
        <p:nvSpPr>
          <p:cNvPr id="3" name="Content Placeholder 2"/>
          <p:cNvSpPr>
            <a:spLocks noGrp="1"/>
          </p:cNvSpPr>
          <p:nvPr>
            <p:ph idx="1"/>
          </p:nvPr>
        </p:nvSpPr>
        <p:spPr>
          <a:xfrm>
            <a:off x="457200" y="1600200"/>
            <a:ext cx="8229600" cy="2362200"/>
          </a:xfrm>
        </p:spPr>
        <p:txBody>
          <a:bodyPr/>
          <a:lstStyle/>
          <a:p>
            <a:r>
              <a:rPr b="1" u="sng" dirty="0">
                <a:latin typeface="Calibri" charset="0"/>
              </a:rPr>
              <a:t>Quick Activity:</a:t>
            </a:r>
            <a:r>
              <a:rPr dirty="0">
                <a:latin typeface="Calibri" charset="0"/>
              </a:rPr>
              <a:t>   Need 1 volunteer</a:t>
            </a:r>
          </a:p>
          <a:p>
            <a:pPr>
              <a:buFont typeface="Wingdings" charset="0"/>
              <a:buChar char="§"/>
            </a:pPr>
            <a:endParaRPr b="1" u="sng" dirty="0">
              <a:latin typeface="Calibri" charset="0"/>
            </a:endParaRPr>
          </a:p>
          <a:p>
            <a:r>
              <a:rPr dirty="0">
                <a:latin typeface="Calibri" charset="0"/>
              </a:rPr>
              <a:t>Using this marker, paper, and tape, prototype a </a:t>
            </a:r>
            <a:r>
              <a:rPr i="1" dirty="0">
                <a:latin typeface="Calibri" charset="0"/>
              </a:rPr>
              <a:t>barcode scanner </a:t>
            </a:r>
            <a:r>
              <a:rPr dirty="0">
                <a:latin typeface="Calibri" charset="0"/>
              </a:rPr>
              <a:t>in </a:t>
            </a:r>
            <a:r>
              <a:rPr lang="en-US" b="1" dirty="0" smtClean="0">
                <a:latin typeface="Calibri" charset="0"/>
              </a:rPr>
              <a:t>1</a:t>
            </a:r>
            <a:r>
              <a:rPr b="1" dirty="0" smtClean="0">
                <a:latin typeface="Calibri" charset="0"/>
              </a:rPr>
              <a:t> minute </a:t>
            </a:r>
            <a:r>
              <a:rPr b="1" dirty="0">
                <a:latin typeface="Calibri" charset="0"/>
              </a:rPr>
              <a:t>or less</a:t>
            </a:r>
          </a:p>
          <a:p>
            <a:pPr>
              <a:buFont typeface="Wingdings" charset="0"/>
              <a:buChar char="§"/>
            </a:pPr>
            <a:endParaRPr dirty="0">
              <a:latin typeface="Calibri" charset="0"/>
            </a:endParaRPr>
          </a:p>
        </p:txBody>
      </p:sp>
    </p:spTree>
    <p:extLst>
      <p:ext uri="{BB962C8B-B14F-4D97-AF65-F5344CB8AC3E}">
        <p14:creationId xmlns:p14="http://schemas.microsoft.com/office/powerpoint/2010/main" val="16454919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69875"/>
            <a:ext cx="3962400" cy="601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914400"/>
            <a:ext cx="4114800" cy="477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169512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5887A73-35C7-7A4B-A6C6-784A660F531C}" type="slidenum">
              <a:rPr lang="en-US" smtClean="0"/>
              <a:pPr/>
              <a:t>25</a:t>
            </a:fld>
            <a:endParaRPr lang="en-US"/>
          </a:p>
        </p:txBody>
      </p:sp>
      <p:pic>
        <p:nvPicPr>
          <p:cNvPr id="3" name="Picture 2"/>
          <p:cNvPicPr>
            <a:picLocks noChangeAspect="1"/>
          </p:cNvPicPr>
          <p:nvPr/>
        </p:nvPicPr>
        <p:blipFill>
          <a:blip r:embed="rId3"/>
          <a:stretch>
            <a:fillRect/>
          </a:stretch>
        </p:blipFill>
        <p:spPr>
          <a:xfrm>
            <a:off x="762000" y="1371600"/>
            <a:ext cx="7620000" cy="4114800"/>
          </a:xfrm>
          <a:prstGeom prst="rect">
            <a:avLst/>
          </a:prstGeom>
        </p:spPr>
      </p:pic>
    </p:spTree>
    <p:extLst>
      <p:ext uri="{BB962C8B-B14F-4D97-AF65-F5344CB8AC3E}">
        <p14:creationId xmlns:p14="http://schemas.microsoft.com/office/powerpoint/2010/main" val="282255422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dirty="0" smtClean="0">
                <a:ea typeface="+mj-ea"/>
              </a:rPr>
              <a:t>Summary - Try</a:t>
            </a:r>
            <a:endParaRPr dirty="0">
              <a:ea typeface="+mj-ea"/>
            </a:endParaRPr>
          </a:p>
        </p:txBody>
      </p:sp>
      <p:sp>
        <p:nvSpPr>
          <p:cNvPr id="3" name="Content Placeholder 2"/>
          <p:cNvSpPr>
            <a:spLocks noGrp="1"/>
          </p:cNvSpPr>
          <p:nvPr>
            <p:ph idx="1"/>
          </p:nvPr>
        </p:nvSpPr>
        <p:spPr/>
        <p:txBody>
          <a:bodyPr/>
          <a:lstStyle/>
          <a:p>
            <a:r>
              <a:rPr dirty="0">
                <a:latin typeface="Calibri" charset="0"/>
              </a:rPr>
              <a:t>Apply </a:t>
            </a:r>
            <a:r>
              <a:rPr lang="ja-JP" altLang="en-US" dirty="0">
                <a:latin typeface="Calibri" charset="0"/>
              </a:rPr>
              <a:t>“</a:t>
            </a:r>
            <a:r>
              <a:rPr dirty="0">
                <a:latin typeface="Calibri" charset="0"/>
              </a:rPr>
              <a:t>Try</a:t>
            </a:r>
            <a:r>
              <a:rPr lang="ja-JP" altLang="en-US" dirty="0">
                <a:latin typeface="Calibri" charset="0"/>
              </a:rPr>
              <a:t>”</a:t>
            </a:r>
            <a:r>
              <a:rPr dirty="0">
                <a:latin typeface="Calibri" charset="0"/>
              </a:rPr>
              <a:t> techniques once you start getting ideas to test them early for their </a:t>
            </a:r>
            <a:r>
              <a:rPr dirty="0" smtClean="0">
                <a:latin typeface="Calibri" charset="0"/>
              </a:rPr>
              <a:t>feasibility</a:t>
            </a:r>
            <a:endParaRPr lang="en-US" dirty="0" smtClean="0">
              <a:latin typeface="Calibri" charset="0"/>
            </a:endParaRPr>
          </a:p>
          <a:p>
            <a:pPr lvl="1"/>
            <a:r>
              <a:rPr dirty="0" smtClean="0">
                <a:latin typeface="Calibri" charset="0"/>
              </a:rPr>
              <a:t>Can </a:t>
            </a:r>
            <a:r>
              <a:rPr dirty="0">
                <a:latin typeface="Calibri" charset="0"/>
              </a:rPr>
              <a:t>lead to more robust prototypes later</a:t>
            </a:r>
          </a:p>
          <a:p>
            <a:pPr lvl="1">
              <a:buFont typeface="Wingdings" charset="0"/>
              <a:buChar char="§"/>
            </a:pPr>
            <a:endParaRPr dirty="0">
              <a:solidFill>
                <a:srgbClr val="FFFFFF"/>
              </a:solidFill>
              <a:latin typeface="Calibri" charset="0"/>
            </a:endParaRPr>
          </a:p>
        </p:txBody>
      </p:sp>
    </p:spTree>
    <p:extLst>
      <p:ext uri="{BB962C8B-B14F-4D97-AF65-F5344CB8AC3E}">
        <p14:creationId xmlns:p14="http://schemas.microsoft.com/office/powerpoint/2010/main" val="10439574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solidFill>
                  <a:srgbClr val="FFFFFF"/>
                </a:solidFill>
                <a:latin typeface="Calibri" charset="0"/>
              </a:rPr>
              <a:t>Summary – Design Methods</a:t>
            </a:r>
          </a:p>
        </p:txBody>
      </p:sp>
      <p:sp>
        <p:nvSpPr>
          <p:cNvPr id="3" name="Content Placeholder 2"/>
          <p:cNvSpPr>
            <a:spLocks noGrp="1"/>
          </p:cNvSpPr>
          <p:nvPr>
            <p:ph idx="1"/>
          </p:nvPr>
        </p:nvSpPr>
        <p:spPr/>
        <p:txBody>
          <a:bodyPr>
            <a:normAutofit lnSpcReduction="10000"/>
          </a:bodyPr>
          <a:lstStyle/>
          <a:p>
            <a:r>
              <a:rPr sz="2800" dirty="0">
                <a:latin typeface="Calibri" charset="0"/>
              </a:rPr>
              <a:t>Choosing the right techniques can end up being </a:t>
            </a:r>
            <a:r>
              <a:rPr sz="2800" b="1" dirty="0">
                <a:latin typeface="Calibri" charset="0"/>
              </a:rPr>
              <a:t>trial and error</a:t>
            </a:r>
          </a:p>
          <a:p>
            <a:pPr lvl="1"/>
            <a:r>
              <a:rPr sz="2400" dirty="0">
                <a:solidFill>
                  <a:srgbClr val="FFFFFF"/>
                </a:solidFill>
                <a:latin typeface="Calibri" charset="0"/>
              </a:rPr>
              <a:t>Some will give you good insights, others might not</a:t>
            </a:r>
          </a:p>
          <a:p>
            <a:endParaRPr lang="en-US" sz="2800" dirty="0" smtClean="0">
              <a:latin typeface="Calibri" charset="0"/>
            </a:endParaRPr>
          </a:p>
          <a:p>
            <a:r>
              <a:rPr sz="2800" dirty="0" smtClean="0">
                <a:latin typeface="Calibri" charset="0"/>
              </a:rPr>
              <a:t>Try </a:t>
            </a:r>
            <a:r>
              <a:rPr sz="2800" dirty="0">
                <a:latin typeface="Calibri" charset="0"/>
              </a:rPr>
              <a:t>to recognize early on if </a:t>
            </a:r>
            <a:r>
              <a:rPr sz="2800" dirty="0" smtClean="0">
                <a:latin typeface="Calibri" charset="0"/>
              </a:rPr>
              <a:t>you</a:t>
            </a:r>
            <a:r>
              <a:rPr lang="en-US" sz="2800" dirty="0" smtClean="0">
                <a:latin typeface="Calibri" charset="0"/>
              </a:rPr>
              <a:t>'</a:t>
            </a:r>
            <a:r>
              <a:rPr sz="2800" dirty="0" smtClean="0">
                <a:latin typeface="Calibri" charset="0"/>
              </a:rPr>
              <a:t>re </a:t>
            </a:r>
            <a:r>
              <a:rPr sz="2800" dirty="0">
                <a:latin typeface="Calibri" charset="0"/>
              </a:rPr>
              <a:t>not learning anything and move on to something else</a:t>
            </a:r>
          </a:p>
          <a:p>
            <a:endParaRPr lang="en-US" sz="2800" dirty="0" smtClean="0">
              <a:latin typeface="Calibri" charset="0"/>
            </a:endParaRPr>
          </a:p>
          <a:p>
            <a:r>
              <a:rPr sz="2800" dirty="0" smtClean="0">
                <a:latin typeface="Calibri" charset="0"/>
              </a:rPr>
              <a:t>Remember </a:t>
            </a:r>
            <a:r>
              <a:rPr sz="2800" dirty="0">
                <a:latin typeface="Calibri" charset="0"/>
              </a:rPr>
              <a:t>that above all, you should </a:t>
            </a:r>
            <a:r>
              <a:rPr sz="2800" b="1" i="1" dirty="0">
                <a:latin typeface="Calibri" charset="0"/>
              </a:rPr>
              <a:t>triangulate</a:t>
            </a:r>
            <a:endParaRPr sz="2800" i="1" dirty="0">
              <a:latin typeface="Calibri" charset="0"/>
            </a:endParaRPr>
          </a:p>
          <a:p>
            <a:pPr lvl="1"/>
            <a:r>
              <a:rPr sz="2400" dirty="0">
                <a:solidFill>
                  <a:srgbClr val="FFFFFF"/>
                </a:solidFill>
                <a:latin typeface="Calibri" charset="0"/>
              </a:rPr>
              <a:t>Use multiple, complementary methods to gain both a broad and deep understanding from multiple angles</a:t>
            </a:r>
          </a:p>
          <a:p>
            <a:pPr>
              <a:buFont typeface="Wingdings" charset="0"/>
              <a:buChar char="§"/>
            </a:pPr>
            <a:endParaRPr dirty="0">
              <a:latin typeface="Calibri" charset="0"/>
            </a:endParaRPr>
          </a:p>
        </p:txBody>
      </p:sp>
    </p:spTree>
    <p:extLst>
      <p:ext uri="{BB962C8B-B14F-4D97-AF65-F5344CB8AC3E}">
        <p14:creationId xmlns:p14="http://schemas.microsoft.com/office/powerpoint/2010/main" val="33402348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Notes on Assignment 1</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Please follow the instructions carefully</a:t>
            </a:r>
          </a:p>
          <a:p>
            <a:endParaRPr lang="en-US" dirty="0"/>
          </a:p>
          <a:p>
            <a:pPr marL="514350" indent="-514350">
              <a:buAutoNum type="arabicPeriod"/>
            </a:pPr>
            <a:r>
              <a:rPr lang="en-US" dirty="0" smtClean="0"/>
              <a:t>Hand it in on time.</a:t>
            </a:r>
          </a:p>
          <a:p>
            <a:pPr marL="514350" indent="-514350">
              <a:buAutoNum type="arabicPeriod"/>
            </a:pPr>
            <a:r>
              <a:rPr lang="en-US" dirty="0" smtClean="0"/>
              <a:t>Make sure to read through the instructions carefully: 3-4 pages (2 pieces of paper), Times font, 1” margin on each side, single spaced, double sided.</a:t>
            </a:r>
          </a:p>
          <a:p>
            <a:pPr marL="514350" indent="-514350">
              <a:buAutoNum type="arabicPeriod"/>
            </a:pPr>
            <a:r>
              <a:rPr lang="en-US" dirty="0" smtClean="0"/>
              <a:t>A cover sheet is nice, but instead, maybe just put your name and student ID in the top corner in the margins.</a:t>
            </a:r>
          </a:p>
        </p:txBody>
      </p:sp>
      <p:sp>
        <p:nvSpPr>
          <p:cNvPr id="4" name="Slide Number Placeholder 3"/>
          <p:cNvSpPr>
            <a:spLocks noGrp="1"/>
          </p:cNvSpPr>
          <p:nvPr>
            <p:ph type="sldNum" sz="quarter" idx="12"/>
          </p:nvPr>
        </p:nvSpPr>
        <p:spPr/>
        <p:txBody>
          <a:bodyPr/>
          <a:lstStyle/>
          <a:p>
            <a:fld id="{F5887A73-35C7-7A4B-A6C6-784A660F531C}" type="slidenum">
              <a:rPr lang="en-US" smtClean="0"/>
              <a:pPr/>
              <a:t>28</a:t>
            </a:fld>
            <a:endParaRPr lang="en-US"/>
          </a:p>
        </p:txBody>
      </p:sp>
    </p:spTree>
    <p:extLst>
      <p:ext uri="{BB962C8B-B14F-4D97-AF65-F5344CB8AC3E}">
        <p14:creationId xmlns:p14="http://schemas.microsoft.com/office/powerpoint/2010/main" val="146131250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Assignment 2</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 will post this on Piazza, as </a:t>
            </a:r>
            <a:r>
              <a:rPr lang="en-US" u="sng" dirty="0" err="1" smtClean="0"/>
              <a:t>hcitang.org</a:t>
            </a:r>
            <a:r>
              <a:rPr lang="en-US" dirty="0" smtClean="0"/>
              <a:t> may be going down temporarily for maintenance.</a:t>
            </a:r>
          </a:p>
          <a:p>
            <a:endParaRPr lang="en-US" dirty="0" smtClean="0"/>
          </a:p>
          <a:p>
            <a:r>
              <a:rPr lang="en-US" dirty="0" smtClean="0"/>
              <a:t>Consider three different design scenarios.</a:t>
            </a:r>
          </a:p>
          <a:p>
            <a:r>
              <a:rPr lang="en-US" dirty="0" smtClean="0"/>
              <a:t>For each scenario, choose one method from each of the four IDEO categories (look, ask, learn, try) that you would use to address the design scenario. Provide some detail as to how you would apply these methods, and importantly, justify your choice of methods.</a:t>
            </a:r>
          </a:p>
          <a:p>
            <a:r>
              <a:rPr lang="en-US" dirty="0" smtClean="0"/>
              <a:t>Choose methods that allow you to triangulate your understanding of the situation—that is, the methods should all complement each other.</a:t>
            </a:r>
          </a:p>
        </p:txBody>
      </p:sp>
      <p:sp>
        <p:nvSpPr>
          <p:cNvPr id="4" name="Slide Number Placeholder 3"/>
          <p:cNvSpPr>
            <a:spLocks noGrp="1"/>
          </p:cNvSpPr>
          <p:nvPr>
            <p:ph type="sldNum" sz="quarter" idx="12"/>
          </p:nvPr>
        </p:nvSpPr>
        <p:spPr/>
        <p:txBody>
          <a:bodyPr/>
          <a:lstStyle/>
          <a:p>
            <a:fld id="{F5887A73-35C7-7A4B-A6C6-784A660F531C}" type="slidenum">
              <a:rPr lang="en-US" smtClean="0"/>
              <a:pPr/>
              <a:t>29</a:t>
            </a:fld>
            <a:endParaRPr lang="en-US"/>
          </a:p>
        </p:txBody>
      </p:sp>
    </p:spTree>
    <p:extLst>
      <p:ext uri="{BB962C8B-B14F-4D97-AF65-F5344CB8AC3E}">
        <p14:creationId xmlns:p14="http://schemas.microsoft.com/office/powerpoint/2010/main" val="53466808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smtClean="0"/>
              <a:t>Design Methods: TRY</a:t>
            </a:r>
            <a:endParaRPr lang="en-US" dirty="0"/>
          </a:p>
        </p:txBody>
      </p:sp>
      <p:sp>
        <p:nvSpPr>
          <p:cNvPr id="3" name="Subtitle 2"/>
          <p:cNvSpPr>
            <a:spLocks noGrp="1"/>
          </p:cNvSpPr>
          <p:nvPr>
            <p:ph type="subTitle" idx="1"/>
          </p:nvPr>
        </p:nvSpPr>
        <p:spPr/>
        <p:txBody>
          <a:bodyPr/>
          <a:lstStyle/>
          <a:p>
            <a:r>
              <a:rPr lang="en-US" dirty="0" smtClean="0"/>
              <a:t>CPSC 481: HCI I</a:t>
            </a:r>
          </a:p>
          <a:p>
            <a:r>
              <a:rPr lang="en-US" dirty="0" smtClean="0"/>
              <a:t>Fall 2012</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3</a:t>
            </a:fld>
            <a:endParaRPr lang="en-US"/>
          </a:p>
        </p:txBody>
      </p:sp>
      <p:sp>
        <p:nvSpPr>
          <p:cNvPr id="5" name="TextBox 4"/>
          <p:cNvSpPr txBox="1"/>
          <p:nvPr/>
        </p:nvSpPr>
        <p:spPr>
          <a:xfrm>
            <a:off x="1208745" y="5638800"/>
            <a:ext cx="6563655" cy="923330"/>
          </a:xfrm>
          <a:prstGeom prst="rect">
            <a:avLst/>
          </a:prstGeom>
          <a:noFill/>
        </p:spPr>
        <p:txBody>
          <a:bodyPr wrap="square" rtlCol="0">
            <a:spAutoFit/>
          </a:bodyPr>
          <a:lstStyle/>
          <a:p>
            <a:r>
              <a:rPr lang="en-US" dirty="0" smtClean="0">
                <a:solidFill>
                  <a:srgbClr val="D9D9D9"/>
                </a:solidFill>
              </a:rPr>
              <a:t>Anthony Tang, with acknowledgements to Julie </a:t>
            </a:r>
            <a:r>
              <a:rPr lang="en-US" dirty="0" err="1" smtClean="0">
                <a:solidFill>
                  <a:srgbClr val="D9D9D9"/>
                </a:solidFill>
              </a:rPr>
              <a:t>Kientz</a:t>
            </a:r>
            <a:r>
              <a:rPr lang="en-US" dirty="0" smtClean="0">
                <a:solidFill>
                  <a:srgbClr val="D9D9D9"/>
                </a:solidFill>
              </a:rPr>
              <a:t>, Saul Greenberg, Ehud </a:t>
            </a:r>
            <a:r>
              <a:rPr lang="en-US" dirty="0" err="1" smtClean="0">
                <a:solidFill>
                  <a:srgbClr val="D9D9D9"/>
                </a:solidFill>
              </a:rPr>
              <a:t>Sharlin</a:t>
            </a:r>
            <a:r>
              <a:rPr lang="en-US" dirty="0" smtClean="0">
                <a:solidFill>
                  <a:srgbClr val="D9D9D9"/>
                </a:solidFill>
              </a:rPr>
              <a:t>, Jake </a:t>
            </a:r>
            <a:r>
              <a:rPr lang="en-US" dirty="0" err="1" smtClean="0">
                <a:solidFill>
                  <a:srgbClr val="D9D9D9"/>
                </a:solidFill>
              </a:rPr>
              <a:t>Wobbrock</a:t>
            </a:r>
            <a:r>
              <a:rPr lang="en-US" dirty="0" smtClean="0">
                <a:solidFill>
                  <a:srgbClr val="D9D9D9"/>
                </a:solidFill>
              </a:rPr>
              <a:t>, Dave Hendry, Andy </a:t>
            </a:r>
            <a:r>
              <a:rPr lang="en-US" dirty="0" err="1" smtClean="0">
                <a:solidFill>
                  <a:srgbClr val="D9D9D9"/>
                </a:solidFill>
              </a:rPr>
              <a:t>Ko</a:t>
            </a:r>
            <a:r>
              <a:rPr lang="en-US" dirty="0" smtClean="0">
                <a:solidFill>
                  <a:srgbClr val="D9D9D9"/>
                </a:solidFill>
              </a:rPr>
              <a:t>, Jennifer Turns, &amp; Mark </a:t>
            </a:r>
            <a:r>
              <a:rPr lang="en-US" dirty="0" err="1" smtClean="0">
                <a:solidFill>
                  <a:srgbClr val="D9D9D9"/>
                </a:solidFill>
              </a:rPr>
              <a:t>Zachry</a:t>
            </a:r>
            <a:endParaRPr lang="en-US" dirty="0">
              <a:solidFill>
                <a:srgbClr val="D9D9D9"/>
              </a:solidFil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Students with DRC Forms</a:t>
            </a:r>
            <a:endParaRPr lang="en-US" dirty="0"/>
          </a:p>
        </p:txBody>
      </p:sp>
      <p:sp>
        <p:nvSpPr>
          <p:cNvPr id="3" name="Content Placeholder 2"/>
          <p:cNvSpPr>
            <a:spLocks noGrp="1"/>
          </p:cNvSpPr>
          <p:nvPr>
            <p:ph idx="1"/>
          </p:nvPr>
        </p:nvSpPr>
        <p:spPr/>
        <p:txBody>
          <a:bodyPr/>
          <a:lstStyle/>
          <a:p>
            <a:r>
              <a:rPr lang="en-US" dirty="0" smtClean="0"/>
              <a:t>I have tried to get in contact with you by email.</a:t>
            </a:r>
          </a:p>
          <a:p>
            <a:r>
              <a:rPr lang="en-US" dirty="0" smtClean="0"/>
              <a:t>If you have not received email from me, please get in touch with me ASAP.</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30</a:t>
            </a:fld>
            <a:endParaRPr lang="en-US"/>
          </a:p>
        </p:txBody>
      </p:sp>
    </p:spTree>
    <p:extLst>
      <p:ext uri="{BB962C8B-B14F-4D97-AF65-F5344CB8AC3E}">
        <p14:creationId xmlns:p14="http://schemas.microsoft.com/office/powerpoint/2010/main" val="2744195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IDEO Methods in the UCD Process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4</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95400"/>
            <a:ext cx="7467600" cy="478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219200" y="2438400"/>
            <a:ext cx="1184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a:t>Look, Ask</a:t>
            </a:r>
          </a:p>
        </p:txBody>
      </p:sp>
      <p:sp>
        <p:nvSpPr>
          <p:cNvPr id="7" name="TextBox 6"/>
          <p:cNvSpPr txBox="1">
            <a:spLocks noChangeArrowheads="1"/>
          </p:cNvSpPr>
          <p:nvPr/>
        </p:nvSpPr>
        <p:spPr bwMode="auto">
          <a:xfrm>
            <a:off x="2895600" y="2133600"/>
            <a:ext cx="77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t>Learn</a:t>
            </a:r>
          </a:p>
        </p:txBody>
      </p:sp>
      <p:sp>
        <p:nvSpPr>
          <p:cNvPr id="8" name="TextBox 7"/>
          <p:cNvSpPr txBox="1">
            <a:spLocks noChangeArrowheads="1"/>
          </p:cNvSpPr>
          <p:nvPr/>
        </p:nvSpPr>
        <p:spPr bwMode="auto">
          <a:xfrm>
            <a:off x="4191000" y="1371600"/>
            <a:ext cx="509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r>
              <a:rPr lang="en-US" dirty="0"/>
              <a:t>Try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F5887A73-35C7-7A4B-A6C6-784A660F531C}" type="slidenum">
              <a:rPr lang="en-US" smtClean="0"/>
              <a:pPr/>
              <a:t>5</a:t>
            </a:fld>
            <a:endParaRPr lang="en-US"/>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00038"/>
            <a:ext cx="3897313" cy="594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5200" y="838200"/>
            <a:ext cx="4140200"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0170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Empathy Tools in Vancouver</a:t>
            </a:r>
            <a:endParaRPr lang="en-US" dirty="0"/>
          </a:p>
        </p:txBody>
      </p:sp>
      <p:sp>
        <p:nvSpPr>
          <p:cNvPr id="3" name="Content Placeholder 2"/>
          <p:cNvSpPr>
            <a:spLocks noGrp="1"/>
          </p:cNvSpPr>
          <p:nvPr>
            <p:ph idx="1"/>
          </p:nvPr>
        </p:nvSpPr>
        <p:spPr/>
        <p:txBody>
          <a:bodyPr>
            <a:normAutofit lnSpcReduction="10000"/>
          </a:bodyPr>
          <a:lstStyle/>
          <a:p>
            <a:r>
              <a:rPr lang="en-US" dirty="0" smtClean="0"/>
              <a:t>Three teams: wheelchair team, double stroller (twins), and blurred </a:t>
            </a:r>
            <a:r>
              <a:rPr lang="en-US" dirty="0" err="1" smtClean="0"/>
              <a:t>glasses+wonky</a:t>
            </a:r>
            <a:r>
              <a:rPr lang="en-US" dirty="0" smtClean="0"/>
              <a:t> joints</a:t>
            </a:r>
            <a:r>
              <a:rPr lang="en-US" dirty="0" smtClean="0"/>
              <a:t>.</a:t>
            </a:r>
          </a:p>
          <a:p>
            <a:endParaRPr lang="en-US" dirty="0"/>
          </a:p>
          <a:p>
            <a:r>
              <a:rPr lang="en-US" dirty="0" smtClean="0"/>
              <a:t>Each assigned basic tasks. For example, go to the store and buy something; take the </a:t>
            </a:r>
            <a:r>
              <a:rPr lang="en-US" dirty="0" err="1"/>
              <a:t>S</a:t>
            </a:r>
            <a:r>
              <a:rPr lang="en-US" dirty="0" err="1" smtClean="0"/>
              <a:t>kytrain</a:t>
            </a:r>
            <a:r>
              <a:rPr lang="en-US" dirty="0" smtClean="0"/>
              <a:t> station from one stop to another, etc.</a:t>
            </a:r>
            <a:endParaRPr lang="en-US" dirty="0" smtClean="0"/>
          </a:p>
          <a:p>
            <a:endParaRPr lang="en-US" dirty="0"/>
          </a:p>
          <a:p>
            <a:r>
              <a:rPr lang="en-US" dirty="0" smtClean="0"/>
              <a:t>Result: Vancouver still kind of stinks for people who are not fully able-bodied.</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6</a:t>
            </a:fld>
            <a:endParaRPr lang="en-US"/>
          </a:p>
        </p:txBody>
      </p:sp>
    </p:spTree>
    <p:extLst>
      <p:ext uri="{BB962C8B-B14F-4D97-AF65-F5344CB8AC3E}">
        <p14:creationId xmlns:p14="http://schemas.microsoft.com/office/powerpoint/2010/main" val="6007207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Wheelchair: </a:t>
            </a:r>
            <a:r>
              <a:rPr lang="en-US" dirty="0" err="1" smtClean="0"/>
              <a:t>SkyTrain</a:t>
            </a:r>
            <a:r>
              <a:rPr lang="en-US" dirty="0" smtClean="0"/>
              <a:t> Bail</a:t>
            </a:r>
            <a:endParaRPr lang="en-US" dirty="0"/>
          </a:p>
        </p:txBody>
      </p:sp>
      <p:pic>
        <p:nvPicPr>
          <p:cNvPr id="5" name="Content Placeholder 4"/>
          <p:cNvPicPr>
            <a:picLocks noGrp="1" noChangeAspect="1"/>
          </p:cNvPicPr>
          <p:nvPr>
            <p:ph idx="1"/>
          </p:nvPr>
        </p:nvPicPr>
        <p:blipFill>
          <a:blip r:embed="rId2"/>
          <a:srcRect l="-71221" r="-71221"/>
          <a:stretch>
            <a:fillRect/>
          </a:stretch>
        </p:blipFill>
        <p:spPr/>
      </p:pic>
      <p:sp>
        <p:nvSpPr>
          <p:cNvPr id="4" name="Slide Number Placeholder 3"/>
          <p:cNvSpPr>
            <a:spLocks noGrp="1"/>
          </p:cNvSpPr>
          <p:nvPr>
            <p:ph type="sldNum" sz="quarter" idx="12"/>
          </p:nvPr>
        </p:nvSpPr>
        <p:spPr/>
        <p:txBody>
          <a:bodyPr/>
          <a:lstStyle/>
          <a:p>
            <a:fld id="{F5887A73-35C7-7A4B-A6C6-784A660F531C}" type="slidenum">
              <a:rPr lang="en-US" smtClean="0"/>
              <a:pPr/>
              <a:t>7</a:t>
            </a:fld>
            <a:endParaRPr lang="en-US"/>
          </a:p>
        </p:txBody>
      </p:sp>
    </p:spTree>
    <p:extLst>
      <p:ext uri="{BB962C8B-B14F-4D97-AF65-F5344CB8AC3E}">
        <p14:creationId xmlns:p14="http://schemas.microsoft.com/office/powerpoint/2010/main" val="188783957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Wheelchair: </a:t>
            </a:r>
            <a:r>
              <a:rPr lang="en-US" dirty="0" err="1" smtClean="0"/>
              <a:t>SkyTrain</a:t>
            </a:r>
            <a:r>
              <a:rPr lang="en-US" dirty="0" smtClean="0"/>
              <a:t> Fail</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8</a:t>
            </a:fld>
            <a:endParaRPr lang="en-US"/>
          </a:p>
        </p:txBody>
      </p:sp>
      <p:pic>
        <p:nvPicPr>
          <p:cNvPr id="6" name="Content Placeholder 5"/>
          <p:cNvPicPr>
            <a:picLocks noGrp="1" noChangeAspect="1"/>
          </p:cNvPicPr>
          <p:nvPr>
            <p:ph idx="1"/>
          </p:nvPr>
        </p:nvPicPr>
        <p:blipFill>
          <a:blip r:embed="rId2"/>
          <a:srcRect l="-71221" r="-71221"/>
          <a:stretch>
            <a:fillRect/>
          </a:stretch>
        </p:blipFill>
        <p:spPr/>
      </p:pic>
    </p:spTree>
    <p:extLst>
      <p:ext uri="{BB962C8B-B14F-4D97-AF65-F5344CB8AC3E}">
        <p14:creationId xmlns:p14="http://schemas.microsoft.com/office/powerpoint/2010/main" val="95014603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 Wheelchair: Bathroom Fail</a:t>
            </a:r>
            <a:endParaRPr lang="en-US" dirty="0"/>
          </a:p>
        </p:txBody>
      </p:sp>
      <p:sp>
        <p:nvSpPr>
          <p:cNvPr id="4" name="Slide Number Placeholder 3"/>
          <p:cNvSpPr>
            <a:spLocks noGrp="1"/>
          </p:cNvSpPr>
          <p:nvPr>
            <p:ph type="sldNum" sz="quarter" idx="12"/>
          </p:nvPr>
        </p:nvSpPr>
        <p:spPr/>
        <p:txBody>
          <a:bodyPr/>
          <a:lstStyle/>
          <a:p>
            <a:fld id="{F5887A73-35C7-7A4B-A6C6-784A660F531C}" type="slidenum">
              <a:rPr lang="en-US" smtClean="0"/>
              <a:pPr/>
              <a:t>9</a:t>
            </a:fld>
            <a:endParaRPr lang="en-US"/>
          </a:p>
        </p:txBody>
      </p:sp>
      <p:pic>
        <p:nvPicPr>
          <p:cNvPr id="3" name="Picture 2"/>
          <p:cNvPicPr>
            <a:picLocks noChangeAspect="1"/>
          </p:cNvPicPr>
          <p:nvPr/>
        </p:nvPicPr>
        <p:blipFill>
          <a:blip r:embed="rId2"/>
          <a:stretch>
            <a:fillRect/>
          </a:stretch>
        </p:blipFill>
        <p:spPr>
          <a:xfrm>
            <a:off x="2490256" y="1417638"/>
            <a:ext cx="4062944" cy="5417259"/>
          </a:xfrm>
          <a:prstGeom prst="rect">
            <a:avLst/>
          </a:prstGeom>
        </p:spPr>
      </p:pic>
    </p:spTree>
    <p:extLst>
      <p:ext uri="{BB962C8B-B14F-4D97-AF65-F5344CB8AC3E}">
        <p14:creationId xmlns:p14="http://schemas.microsoft.com/office/powerpoint/2010/main" val="2611667982"/>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teaching-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teaching-template</Template>
  <TotalTime>772</TotalTime>
  <Words>886</Words>
  <Application>Microsoft Macintosh PowerPoint</Application>
  <PresentationFormat>On-screen Show (4:3)</PresentationFormat>
  <Paragraphs>112</Paragraphs>
  <Slides>30</Slides>
  <Notes>8</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teaching-template</vt:lpstr>
      <vt:lpstr>PowerPoint Presentation</vt:lpstr>
      <vt:lpstr>PowerPoint Presentation</vt:lpstr>
      <vt:lpstr>Design Methods: TRY</vt:lpstr>
      <vt:lpstr>IDEO Methods in the UCD Process</vt:lpstr>
      <vt:lpstr>PowerPoint Presentation</vt:lpstr>
      <vt:lpstr>Empathy Tools in Vancouver</vt:lpstr>
      <vt:lpstr>Team Wheelchair: SkyTrain Bail</vt:lpstr>
      <vt:lpstr>Team Wheelchair: SkyTrain Fail</vt:lpstr>
      <vt:lpstr>Team Wheelchair: Bathroom Fail</vt:lpstr>
      <vt:lpstr>Team Elderly</vt:lpstr>
      <vt:lpstr>Team Elderly: Shopping Fail</vt:lpstr>
      <vt:lpstr>Team Elderly: Shopping Fail</vt:lpstr>
      <vt:lpstr>Team Elderly: Coke Fail?</vt:lpstr>
      <vt:lpstr>PowerPoint Presentation</vt:lpstr>
      <vt:lpstr>Why design for the most extreme conditions?</vt:lpstr>
      <vt:lpstr>PowerPoint Presentation</vt:lpstr>
      <vt:lpstr>PowerPoint Presentation</vt:lpstr>
      <vt:lpstr>Quick exercise</vt:lpstr>
      <vt:lpstr>PowerPoint Presentation</vt:lpstr>
      <vt:lpstr>PowerPoint Presentation</vt:lpstr>
      <vt:lpstr>PowerPoint Presentation</vt:lpstr>
      <vt:lpstr>PowerPoint Presentation</vt:lpstr>
      <vt:lpstr>Quick &amp; Dirty Prototyping</vt:lpstr>
      <vt:lpstr>PowerPoint Presentation</vt:lpstr>
      <vt:lpstr>PowerPoint Presentation</vt:lpstr>
      <vt:lpstr>Summary - Try</vt:lpstr>
      <vt:lpstr>Summary – Design Methods</vt:lpstr>
      <vt:lpstr>Notes on Assignment 1</vt:lpstr>
      <vt:lpstr>Assignment 2</vt:lpstr>
      <vt:lpstr>Students with DRC Forms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Tony</dc:creator>
  <cp:lastModifiedBy>Tony Tang</cp:lastModifiedBy>
  <cp:revision>16</cp:revision>
  <dcterms:created xsi:type="dcterms:W3CDTF">2012-08-28T06:08:35Z</dcterms:created>
  <dcterms:modified xsi:type="dcterms:W3CDTF">2012-09-26T06:24:06Z</dcterms:modified>
</cp:coreProperties>
</file>