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315" r:id="rId3"/>
    <p:sldId id="275" r:id="rId4"/>
    <p:sldId id="262" r:id="rId5"/>
    <p:sldId id="326" r:id="rId6"/>
    <p:sldId id="327" r:id="rId7"/>
    <p:sldId id="328" r:id="rId8"/>
    <p:sldId id="329" r:id="rId9"/>
    <p:sldId id="276" r:id="rId10"/>
    <p:sldId id="277" r:id="rId11"/>
    <p:sldId id="278" r:id="rId12"/>
    <p:sldId id="280" r:id="rId13"/>
    <p:sldId id="279" r:id="rId14"/>
    <p:sldId id="281" r:id="rId15"/>
    <p:sldId id="282" r:id="rId16"/>
    <p:sldId id="283" r:id="rId17"/>
    <p:sldId id="316" r:id="rId18"/>
    <p:sldId id="286" r:id="rId19"/>
    <p:sldId id="289" r:id="rId20"/>
    <p:sldId id="291" r:id="rId21"/>
    <p:sldId id="321" r:id="rId22"/>
    <p:sldId id="322" r:id="rId23"/>
    <p:sldId id="292" r:id="rId24"/>
    <p:sldId id="293" r:id="rId25"/>
    <p:sldId id="295" r:id="rId26"/>
    <p:sldId id="317" r:id="rId27"/>
    <p:sldId id="297" r:id="rId28"/>
    <p:sldId id="299" r:id="rId29"/>
    <p:sldId id="300" r:id="rId30"/>
    <p:sldId id="298" r:id="rId31"/>
    <p:sldId id="296" r:id="rId32"/>
    <p:sldId id="301" r:id="rId33"/>
    <p:sldId id="305" r:id="rId34"/>
    <p:sldId id="319" r:id="rId35"/>
    <p:sldId id="324" r:id="rId36"/>
    <p:sldId id="323" r:id="rId37"/>
    <p:sldId id="318" r:id="rId38"/>
    <p:sldId id="302" r:id="rId39"/>
    <p:sldId id="304" r:id="rId40"/>
    <p:sldId id="310" r:id="rId41"/>
    <p:sldId id="271" r:id="rId42"/>
    <p:sldId id="268" r:id="rId43"/>
    <p:sldId id="313" r:id="rId44"/>
    <p:sldId id="320" r:id="rId45"/>
    <p:sldId id="325" r:id="rId46"/>
    <p:sldId id="274" r:id="rId47"/>
    <p:sldId id="25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84" autoAdjust="0"/>
    <p:restoredTop sz="81920" autoAdjust="0"/>
  </p:normalViewPr>
  <p:slideViewPr>
    <p:cSldViewPr snapToGrid="0" snapToObjects="1">
      <p:cViewPr>
        <p:scale>
          <a:sx n="71" d="100"/>
          <a:sy n="71" d="100"/>
        </p:scale>
        <p:origin x="76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56"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87B243-144D-4396-97D4-47E780AA624F}" type="datetimeFigureOut">
              <a:rPr lang="en-US" smtClean="0"/>
              <a:t>6/15/17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6EF2BD-0A3D-4AAF-81E1-96F9CB729F56}" type="slidenum">
              <a:rPr lang="en-US" smtClean="0"/>
              <a:t>‹#›</a:t>
            </a:fld>
            <a:endParaRPr lang="en-US"/>
          </a:p>
        </p:txBody>
      </p:sp>
    </p:spTree>
    <p:extLst>
      <p:ext uri="{BB962C8B-B14F-4D97-AF65-F5344CB8AC3E}">
        <p14:creationId xmlns:p14="http://schemas.microsoft.com/office/powerpoint/2010/main" val="219083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mins?</a:t>
            </a:r>
          </a:p>
          <a:p>
            <a:r>
              <a:rPr lang="en-US" dirty="0"/>
              <a:t>Humans have existed for centuries where social interactions are </a:t>
            </a:r>
            <a:r>
              <a:rPr lang="en-US" dirty="0" err="1"/>
              <a:t>fundamentaly</a:t>
            </a:r>
            <a:r>
              <a:rPr lang="en-US" dirty="0"/>
              <a:t> ephemeral</a:t>
            </a:r>
          </a:p>
          <a:p>
            <a:r>
              <a:rPr lang="en-US" dirty="0"/>
              <a:t>How many have a </a:t>
            </a:r>
            <a:r>
              <a:rPr lang="en-US" dirty="0" err="1"/>
              <a:t>facebook</a:t>
            </a:r>
            <a:r>
              <a:rPr lang="en-US" dirty="0"/>
              <a:t>, google, twitter, ; privacy settings</a:t>
            </a:r>
          </a:p>
        </p:txBody>
      </p:sp>
      <p:sp>
        <p:nvSpPr>
          <p:cNvPr id="4" name="Slide Number Placeholder 3"/>
          <p:cNvSpPr>
            <a:spLocks noGrp="1"/>
          </p:cNvSpPr>
          <p:nvPr>
            <p:ph type="sldNum" sz="quarter" idx="10"/>
          </p:nvPr>
        </p:nvSpPr>
        <p:spPr/>
        <p:txBody>
          <a:bodyPr/>
          <a:lstStyle/>
          <a:p>
            <a:fld id="{EE6EF2BD-0A3D-4AAF-81E1-96F9CB729F56}" type="slidenum">
              <a:rPr lang="en-US" smtClean="0"/>
              <a:t>1</a:t>
            </a:fld>
            <a:endParaRPr lang="en-US"/>
          </a:p>
        </p:txBody>
      </p:sp>
    </p:spTree>
    <p:extLst>
      <p:ext uri="{BB962C8B-B14F-4D97-AF65-F5344CB8AC3E}">
        <p14:creationId xmlns:p14="http://schemas.microsoft.com/office/powerpoint/2010/main" val="35364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Justice: if I am not in the walled garden (Facebook)</a:t>
            </a:r>
          </a:p>
          <a:p>
            <a:r>
              <a:rPr lang="en-US" dirty="0"/>
              <a:t>Technology literacy</a:t>
            </a:r>
          </a:p>
        </p:txBody>
      </p:sp>
      <p:sp>
        <p:nvSpPr>
          <p:cNvPr id="4" name="Slide Number Placeholder 3"/>
          <p:cNvSpPr>
            <a:spLocks noGrp="1"/>
          </p:cNvSpPr>
          <p:nvPr>
            <p:ph type="sldNum" sz="quarter" idx="10"/>
          </p:nvPr>
        </p:nvSpPr>
        <p:spPr/>
        <p:txBody>
          <a:bodyPr/>
          <a:lstStyle/>
          <a:p>
            <a:fld id="{EE6EF2BD-0A3D-4AAF-81E1-96F9CB729F56}" type="slidenum">
              <a:rPr lang="en-US" smtClean="0"/>
              <a:t>22</a:t>
            </a:fld>
            <a:endParaRPr lang="en-US"/>
          </a:p>
        </p:txBody>
      </p:sp>
    </p:spTree>
    <p:extLst>
      <p:ext uri="{BB962C8B-B14F-4D97-AF65-F5344CB8AC3E}">
        <p14:creationId xmlns:p14="http://schemas.microsoft.com/office/powerpoint/2010/main" val="1140855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Justice: if I am not in the walled garden (Facebook)</a:t>
            </a:r>
          </a:p>
          <a:p>
            <a:r>
              <a:rPr lang="en-US" dirty="0"/>
              <a:t>Technology literacy</a:t>
            </a:r>
          </a:p>
        </p:txBody>
      </p:sp>
      <p:sp>
        <p:nvSpPr>
          <p:cNvPr id="4" name="Slide Number Placeholder 3"/>
          <p:cNvSpPr>
            <a:spLocks noGrp="1"/>
          </p:cNvSpPr>
          <p:nvPr>
            <p:ph type="sldNum" sz="quarter" idx="10"/>
          </p:nvPr>
        </p:nvSpPr>
        <p:spPr/>
        <p:txBody>
          <a:bodyPr/>
          <a:lstStyle/>
          <a:p>
            <a:fld id="{EE6EF2BD-0A3D-4AAF-81E1-96F9CB729F56}" type="slidenum">
              <a:rPr lang="en-US" smtClean="0"/>
              <a:t>23</a:t>
            </a:fld>
            <a:endParaRPr lang="en-US"/>
          </a:p>
        </p:txBody>
      </p:sp>
    </p:spTree>
    <p:extLst>
      <p:ext uri="{BB962C8B-B14F-4D97-AF65-F5344CB8AC3E}">
        <p14:creationId xmlns:p14="http://schemas.microsoft.com/office/powerpoint/2010/main" val="3692969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interactions are generally considered frivolous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Snapchat explicitly embraces this ephemerality of interaction by making media temporary and self-deleting</a:t>
            </a:r>
          </a:p>
          <a:p>
            <a:endParaRPr lang="en-US" dirty="0"/>
          </a:p>
          <a:p>
            <a:endParaRPr lang="en-US" dirty="0"/>
          </a:p>
        </p:txBody>
      </p:sp>
      <p:sp>
        <p:nvSpPr>
          <p:cNvPr id="4" name="Slide Number Placeholder 3"/>
          <p:cNvSpPr>
            <a:spLocks noGrp="1"/>
          </p:cNvSpPr>
          <p:nvPr>
            <p:ph type="sldNum" sz="quarter" idx="10"/>
          </p:nvPr>
        </p:nvSpPr>
        <p:spPr/>
        <p:txBody>
          <a:bodyPr/>
          <a:lstStyle/>
          <a:p>
            <a:fld id="{EE6EF2BD-0A3D-4AAF-81E1-96F9CB729F56}" type="slidenum">
              <a:rPr lang="en-US" smtClean="0"/>
              <a:t>27</a:t>
            </a:fld>
            <a:endParaRPr lang="en-US"/>
          </a:p>
        </p:txBody>
      </p:sp>
    </p:spTree>
    <p:extLst>
      <p:ext uri="{BB962C8B-B14F-4D97-AF65-F5344CB8AC3E}">
        <p14:creationId xmlns:p14="http://schemas.microsoft.com/office/powerpoint/2010/main" val="205042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should we respect their implicit choices?</a:t>
            </a:r>
          </a:p>
          <a:p>
            <a:endParaRPr lang="en-US" dirty="0"/>
          </a:p>
          <a:p>
            <a:r>
              <a:rPr lang="en-US" dirty="0"/>
              <a:t>Savvy enough to make choices on their own, regardless of the consequences</a:t>
            </a:r>
          </a:p>
        </p:txBody>
      </p:sp>
      <p:sp>
        <p:nvSpPr>
          <p:cNvPr id="4" name="Slide Number Placeholder 3"/>
          <p:cNvSpPr>
            <a:spLocks noGrp="1"/>
          </p:cNvSpPr>
          <p:nvPr>
            <p:ph type="sldNum" sz="quarter" idx="10"/>
          </p:nvPr>
        </p:nvSpPr>
        <p:spPr/>
        <p:txBody>
          <a:bodyPr/>
          <a:lstStyle/>
          <a:p>
            <a:fld id="{EE6EF2BD-0A3D-4AAF-81E1-96F9CB729F56}" type="slidenum">
              <a:rPr lang="en-US" smtClean="0"/>
              <a:t>29</a:t>
            </a:fld>
            <a:endParaRPr lang="en-US"/>
          </a:p>
        </p:txBody>
      </p:sp>
    </p:spTree>
    <p:extLst>
      <p:ext uri="{BB962C8B-B14F-4D97-AF65-F5344CB8AC3E}">
        <p14:creationId xmlns:p14="http://schemas.microsoft.com/office/powerpoint/2010/main" val="3737767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women that used the forum</a:t>
            </a:r>
          </a:p>
        </p:txBody>
      </p:sp>
      <p:sp>
        <p:nvSpPr>
          <p:cNvPr id="4" name="Slide Number Placeholder 3"/>
          <p:cNvSpPr>
            <a:spLocks noGrp="1"/>
          </p:cNvSpPr>
          <p:nvPr>
            <p:ph type="sldNum" sz="quarter" idx="10"/>
          </p:nvPr>
        </p:nvSpPr>
        <p:spPr/>
        <p:txBody>
          <a:bodyPr/>
          <a:lstStyle/>
          <a:p>
            <a:fld id="{EE6EF2BD-0A3D-4AAF-81E1-96F9CB729F56}" type="slidenum">
              <a:rPr lang="en-US" smtClean="0"/>
              <a:t>31</a:t>
            </a:fld>
            <a:endParaRPr lang="en-US"/>
          </a:p>
        </p:txBody>
      </p:sp>
    </p:spTree>
    <p:extLst>
      <p:ext uri="{BB962C8B-B14F-4D97-AF65-F5344CB8AC3E}">
        <p14:creationId xmlns:p14="http://schemas.microsoft.com/office/powerpoint/2010/main" val="86749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http://search-id.com/</a:t>
            </a:r>
          </a:p>
        </p:txBody>
      </p:sp>
      <p:sp>
        <p:nvSpPr>
          <p:cNvPr id="4" name="Slide Number Placeholder 3"/>
          <p:cNvSpPr>
            <a:spLocks noGrp="1"/>
          </p:cNvSpPr>
          <p:nvPr>
            <p:ph type="sldNum" sz="quarter" idx="10"/>
          </p:nvPr>
        </p:nvSpPr>
        <p:spPr/>
        <p:txBody>
          <a:bodyPr/>
          <a:lstStyle/>
          <a:p>
            <a:fld id="{EE6EF2BD-0A3D-4AAF-81E1-96F9CB729F56}" type="slidenum">
              <a:rPr lang="en-US" smtClean="0"/>
              <a:t>32</a:t>
            </a:fld>
            <a:endParaRPr lang="en-US"/>
          </a:p>
        </p:txBody>
      </p:sp>
    </p:spTree>
    <p:extLst>
      <p:ext uri="{BB962C8B-B14F-4D97-AF65-F5344CB8AC3E}">
        <p14:creationId xmlns:p14="http://schemas.microsoft.com/office/powerpoint/2010/main" val="2921424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https://www.youtube.com/watch?v=w1AhrEhQ0mg</a:t>
            </a:r>
          </a:p>
        </p:txBody>
      </p:sp>
      <p:sp>
        <p:nvSpPr>
          <p:cNvPr id="4" name="Slide Number Placeholder 3"/>
          <p:cNvSpPr>
            <a:spLocks noGrp="1"/>
          </p:cNvSpPr>
          <p:nvPr>
            <p:ph type="sldNum" sz="quarter" idx="10"/>
          </p:nvPr>
        </p:nvSpPr>
        <p:spPr/>
        <p:txBody>
          <a:bodyPr/>
          <a:lstStyle/>
          <a:p>
            <a:fld id="{EE6EF2BD-0A3D-4AAF-81E1-96F9CB729F56}" type="slidenum">
              <a:rPr lang="en-US" smtClean="0"/>
              <a:t>35</a:t>
            </a:fld>
            <a:endParaRPr lang="en-US"/>
          </a:p>
        </p:txBody>
      </p:sp>
    </p:spTree>
    <p:extLst>
      <p:ext uri="{BB962C8B-B14F-4D97-AF65-F5344CB8AC3E}">
        <p14:creationId xmlns:p14="http://schemas.microsoft.com/office/powerpoint/2010/main" val="13801770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https://www.youtube.com/watch?v=w1AhrEhQ0mg</a:t>
            </a:r>
          </a:p>
        </p:txBody>
      </p:sp>
      <p:sp>
        <p:nvSpPr>
          <p:cNvPr id="4" name="Slide Number Placeholder 3"/>
          <p:cNvSpPr>
            <a:spLocks noGrp="1"/>
          </p:cNvSpPr>
          <p:nvPr>
            <p:ph type="sldNum" sz="quarter" idx="10"/>
          </p:nvPr>
        </p:nvSpPr>
        <p:spPr/>
        <p:txBody>
          <a:bodyPr/>
          <a:lstStyle/>
          <a:p>
            <a:fld id="{EE6EF2BD-0A3D-4AAF-81E1-96F9CB729F56}" type="slidenum">
              <a:rPr lang="en-US" smtClean="0"/>
              <a:t>37</a:t>
            </a:fld>
            <a:endParaRPr lang="en-US"/>
          </a:p>
        </p:txBody>
      </p:sp>
    </p:spTree>
    <p:extLst>
      <p:ext uri="{BB962C8B-B14F-4D97-AF65-F5344CB8AC3E}">
        <p14:creationId xmlns:p14="http://schemas.microsoft.com/office/powerpoint/2010/main" val="1783041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http://andrewvos.com/2011/02/21/amount-of-profanity-in-git-commit-messages-per-programming-language</a:t>
            </a:r>
          </a:p>
        </p:txBody>
      </p:sp>
      <p:sp>
        <p:nvSpPr>
          <p:cNvPr id="4" name="Slide Number Placeholder 3"/>
          <p:cNvSpPr>
            <a:spLocks noGrp="1"/>
          </p:cNvSpPr>
          <p:nvPr>
            <p:ph type="sldNum" sz="quarter" idx="10"/>
          </p:nvPr>
        </p:nvSpPr>
        <p:spPr/>
        <p:txBody>
          <a:bodyPr/>
          <a:lstStyle/>
          <a:p>
            <a:fld id="{EE6EF2BD-0A3D-4AAF-81E1-96F9CB729F56}" type="slidenum">
              <a:rPr lang="en-US" smtClean="0"/>
              <a:t>38</a:t>
            </a:fld>
            <a:endParaRPr lang="en-US"/>
          </a:p>
        </p:txBody>
      </p:sp>
    </p:spTree>
    <p:extLst>
      <p:ext uri="{BB962C8B-B14F-4D97-AF65-F5344CB8AC3E}">
        <p14:creationId xmlns:p14="http://schemas.microsoft.com/office/powerpoint/2010/main" val="3062655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http://andrewvos.com/2011/02/21/amount-of-profanity-in-git-commit-messages-per-programming-language</a:t>
            </a:r>
          </a:p>
        </p:txBody>
      </p:sp>
      <p:sp>
        <p:nvSpPr>
          <p:cNvPr id="4" name="Slide Number Placeholder 3"/>
          <p:cNvSpPr>
            <a:spLocks noGrp="1"/>
          </p:cNvSpPr>
          <p:nvPr>
            <p:ph type="sldNum" sz="quarter" idx="10"/>
          </p:nvPr>
        </p:nvSpPr>
        <p:spPr/>
        <p:txBody>
          <a:bodyPr/>
          <a:lstStyle/>
          <a:p>
            <a:fld id="{EE6EF2BD-0A3D-4AAF-81E1-96F9CB729F56}" type="slidenum">
              <a:rPr lang="en-US" smtClean="0"/>
              <a:t>39</a:t>
            </a:fld>
            <a:endParaRPr lang="en-US"/>
          </a:p>
        </p:txBody>
      </p:sp>
    </p:spTree>
    <p:extLst>
      <p:ext uri="{BB962C8B-B14F-4D97-AF65-F5344CB8AC3E}">
        <p14:creationId xmlns:p14="http://schemas.microsoft.com/office/powerpoint/2010/main" val="1217481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http://www.onpurposeconsulting.ca/wp-content/uploads/2015/05/May-13-gossip.jpg</a:t>
            </a:r>
          </a:p>
        </p:txBody>
      </p:sp>
      <p:sp>
        <p:nvSpPr>
          <p:cNvPr id="4" name="Slide Number Placeholder 3"/>
          <p:cNvSpPr>
            <a:spLocks noGrp="1"/>
          </p:cNvSpPr>
          <p:nvPr>
            <p:ph type="sldNum" sz="quarter" idx="10"/>
          </p:nvPr>
        </p:nvSpPr>
        <p:spPr/>
        <p:txBody>
          <a:bodyPr/>
          <a:lstStyle/>
          <a:p>
            <a:fld id="{EE6EF2BD-0A3D-4AAF-81E1-96F9CB729F56}" type="slidenum">
              <a:rPr lang="en-US" smtClean="0"/>
              <a:t>2</a:t>
            </a:fld>
            <a:endParaRPr lang="en-US"/>
          </a:p>
        </p:txBody>
      </p:sp>
    </p:spTree>
    <p:extLst>
      <p:ext uri="{BB962C8B-B14F-4D97-AF65-F5344CB8AC3E}">
        <p14:creationId xmlns:p14="http://schemas.microsoft.com/office/powerpoint/2010/main" val="4051649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18/8000</a:t>
            </a:r>
          </a:p>
        </p:txBody>
      </p:sp>
      <p:sp>
        <p:nvSpPr>
          <p:cNvPr id="4" name="Slide Number Placeholder 3"/>
          <p:cNvSpPr>
            <a:spLocks noGrp="1"/>
          </p:cNvSpPr>
          <p:nvPr>
            <p:ph type="sldNum" sz="quarter" idx="10"/>
          </p:nvPr>
        </p:nvSpPr>
        <p:spPr/>
        <p:txBody>
          <a:bodyPr/>
          <a:lstStyle/>
          <a:p>
            <a:fld id="{EE6EF2BD-0A3D-4AAF-81E1-96F9CB729F56}" type="slidenum">
              <a:rPr lang="en-US" smtClean="0"/>
              <a:t>41</a:t>
            </a:fld>
            <a:endParaRPr lang="en-US"/>
          </a:p>
        </p:txBody>
      </p:sp>
    </p:spTree>
    <p:extLst>
      <p:ext uri="{BB962C8B-B14F-4D97-AF65-F5344CB8AC3E}">
        <p14:creationId xmlns:p14="http://schemas.microsoft.com/office/powerpoint/2010/main" val="17330512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new problems:</a:t>
            </a:r>
          </a:p>
          <a:p>
            <a:r>
              <a:rPr lang="en-US" dirty="0"/>
              <a:t>Efficient search eliminates anonymity by obscurity.</a:t>
            </a:r>
          </a:p>
          <a:p>
            <a:r>
              <a:rPr lang="en-US" dirty="0"/>
              <a:t>Ubiquitous indexing is </a:t>
            </a:r>
            <a:r>
              <a:rPr lang="en-US"/>
              <a:t>not clea</a:t>
            </a:r>
            <a:r>
              <a:rPr lang="en-US" dirty="0"/>
              <a:t>r</a:t>
            </a:r>
          </a:p>
        </p:txBody>
      </p:sp>
      <p:sp>
        <p:nvSpPr>
          <p:cNvPr id="4" name="Slide Number Placeholder 3"/>
          <p:cNvSpPr>
            <a:spLocks noGrp="1"/>
          </p:cNvSpPr>
          <p:nvPr>
            <p:ph type="sldNum" sz="quarter" idx="10"/>
          </p:nvPr>
        </p:nvSpPr>
        <p:spPr/>
        <p:txBody>
          <a:bodyPr/>
          <a:lstStyle/>
          <a:p>
            <a:fld id="{EE6EF2BD-0A3D-4AAF-81E1-96F9CB729F56}" type="slidenum">
              <a:rPr lang="en-US" smtClean="0"/>
              <a:t>44</a:t>
            </a:fld>
            <a:endParaRPr lang="en-US"/>
          </a:p>
        </p:txBody>
      </p:sp>
    </p:spTree>
    <p:extLst>
      <p:ext uri="{BB962C8B-B14F-4D97-AF65-F5344CB8AC3E}">
        <p14:creationId xmlns:p14="http://schemas.microsoft.com/office/powerpoint/2010/main" val="1805156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new problems:</a:t>
            </a:r>
          </a:p>
          <a:p>
            <a:r>
              <a:rPr lang="en-US" dirty="0"/>
              <a:t>Efficient search eliminates anonymity by obscurity.</a:t>
            </a:r>
          </a:p>
          <a:p>
            <a:r>
              <a:rPr lang="en-US" dirty="0"/>
              <a:t>Ubiquitous indexing is not clear</a:t>
            </a:r>
          </a:p>
        </p:txBody>
      </p:sp>
      <p:sp>
        <p:nvSpPr>
          <p:cNvPr id="4" name="Slide Number Placeholder 3"/>
          <p:cNvSpPr>
            <a:spLocks noGrp="1"/>
          </p:cNvSpPr>
          <p:nvPr>
            <p:ph type="sldNum" sz="quarter" idx="10"/>
          </p:nvPr>
        </p:nvSpPr>
        <p:spPr/>
        <p:txBody>
          <a:bodyPr/>
          <a:lstStyle/>
          <a:p>
            <a:fld id="{EE6EF2BD-0A3D-4AAF-81E1-96F9CB729F56}" type="slidenum">
              <a:rPr lang="en-US" smtClean="0"/>
              <a:t>3</a:t>
            </a:fld>
            <a:endParaRPr lang="en-US"/>
          </a:p>
        </p:txBody>
      </p:sp>
    </p:spTree>
    <p:extLst>
      <p:ext uri="{BB962C8B-B14F-4D97-AF65-F5344CB8AC3E}">
        <p14:creationId xmlns:p14="http://schemas.microsoft.com/office/powerpoint/2010/main" val="186324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Kramer et al. (2014). Experimental evidence of massive-scale emotional contagion through social networks. PNAS 111(24), 8788-8790.</a:t>
            </a:r>
          </a:p>
        </p:txBody>
      </p:sp>
      <p:sp>
        <p:nvSpPr>
          <p:cNvPr id="4" name="Slide Number Placeholder 3"/>
          <p:cNvSpPr>
            <a:spLocks noGrp="1"/>
          </p:cNvSpPr>
          <p:nvPr>
            <p:ph type="sldNum" sz="quarter" idx="10"/>
          </p:nvPr>
        </p:nvSpPr>
        <p:spPr/>
        <p:txBody>
          <a:bodyPr/>
          <a:lstStyle/>
          <a:p>
            <a:fld id="{EE6EF2BD-0A3D-4AAF-81E1-96F9CB729F56}" type="slidenum">
              <a:rPr lang="en-US" smtClean="0"/>
              <a:t>4</a:t>
            </a:fld>
            <a:endParaRPr lang="en-US"/>
          </a:p>
        </p:txBody>
      </p:sp>
    </p:spTree>
    <p:extLst>
      <p:ext uri="{BB962C8B-B14F-4D97-AF65-F5344CB8AC3E}">
        <p14:creationId xmlns:p14="http://schemas.microsoft.com/office/powerpoint/2010/main" val="356160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Kramer et al. (2014). Experimental evidence of massive-scale emotional contagion through social networks. PNAS 111(24), 8788-8790.</a:t>
            </a:r>
          </a:p>
        </p:txBody>
      </p:sp>
      <p:sp>
        <p:nvSpPr>
          <p:cNvPr id="4" name="Slide Number Placeholder 3"/>
          <p:cNvSpPr>
            <a:spLocks noGrp="1"/>
          </p:cNvSpPr>
          <p:nvPr>
            <p:ph type="sldNum" sz="quarter" idx="10"/>
          </p:nvPr>
        </p:nvSpPr>
        <p:spPr/>
        <p:txBody>
          <a:bodyPr/>
          <a:lstStyle/>
          <a:p>
            <a:fld id="{EE6EF2BD-0A3D-4AAF-81E1-96F9CB729F56}" type="slidenum">
              <a:rPr lang="en-US" smtClean="0"/>
              <a:t>7</a:t>
            </a:fld>
            <a:endParaRPr lang="en-US"/>
          </a:p>
        </p:txBody>
      </p:sp>
    </p:spTree>
    <p:extLst>
      <p:ext uri="{BB962C8B-B14F-4D97-AF65-F5344CB8AC3E}">
        <p14:creationId xmlns:p14="http://schemas.microsoft.com/office/powerpoint/2010/main" val="1864546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Kramer et al. (2014). Experimental evidence of massive-scale emotional contagion through social networks. PNAS 111(24), 8788-8790.</a:t>
            </a:r>
          </a:p>
        </p:txBody>
      </p:sp>
      <p:sp>
        <p:nvSpPr>
          <p:cNvPr id="4" name="Slide Number Placeholder 3"/>
          <p:cNvSpPr>
            <a:spLocks noGrp="1"/>
          </p:cNvSpPr>
          <p:nvPr>
            <p:ph type="sldNum" sz="quarter" idx="10"/>
          </p:nvPr>
        </p:nvSpPr>
        <p:spPr/>
        <p:txBody>
          <a:bodyPr/>
          <a:lstStyle/>
          <a:p>
            <a:fld id="{EE6EF2BD-0A3D-4AAF-81E1-96F9CB729F56}" type="slidenum">
              <a:rPr lang="en-US" smtClean="0"/>
              <a:t>8</a:t>
            </a:fld>
            <a:endParaRPr lang="en-US"/>
          </a:p>
        </p:txBody>
      </p:sp>
    </p:spTree>
    <p:extLst>
      <p:ext uri="{BB962C8B-B14F-4D97-AF65-F5344CB8AC3E}">
        <p14:creationId xmlns:p14="http://schemas.microsoft.com/office/powerpoint/2010/main" val="657821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TOS: will people read it?</a:t>
            </a:r>
          </a:p>
          <a:p>
            <a:r>
              <a:rPr lang="en-US" dirty="0"/>
              <a:t>TOS: do I agree in perpetuity? (I don’t know what the study is)</a:t>
            </a:r>
          </a:p>
        </p:txBody>
      </p:sp>
      <p:sp>
        <p:nvSpPr>
          <p:cNvPr id="4" name="Slide Number Placeholder 3"/>
          <p:cNvSpPr>
            <a:spLocks noGrp="1"/>
          </p:cNvSpPr>
          <p:nvPr>
            <p:ph type="sldNum" sz="quarter" idx="10"/>
          </p:nvPr>
        </p:nvSpPr>
        <p:spPr/>
        <p:txBody>
          <a:bodyPr/>
          <a:lstStyle/>
          <a:p>
            <a:fld id="{EE6EF2BD-0A3D-4AAF-81E1-96F9CB729F56}" type="slidenum">
              <a:rPr lang="en-US" smtClean="0"/>
              <a:t>12</a:t>
            </a:fld>
            <a:endParaRPr lang="en-US"/>
          </a:p>
        </p:txBody>
      </p:sp>
    </p:spTree>
    <p:extLst>
      <p:ext uri="{BB962C8B-B14F-4D97-AF65-F5344CB8AC3E}">
        <p14:creationId xmlns:p14="http://schemas.microsoft.com/office/powerpoint/2010/main" val="2550083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6EF2BD-0A3D-4AAF-81E1-96F9CB729F56}" type="slidenum">
              <a:rPr lang="en-US" smtClean="0"/>
              <a:t>15</a:t>
            </a:fld>
            <a:endParaRPr lang="en-US"/>
          </a:p>
        </p:txBody>
      </p:sp>
    </p:spTree>
    <p:extLst>
      <p:ext uri="{BB962C8B-B14F-4D97-AF65-F5344CB8AC3E}">
        <p14:creationId xmlns:p14="http://schemas.microsoft.com/office/powerpoint/2010/main" val="1484589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Justice: if I am not in the walled garden (Facebook)</a:t>
            </a:r>
          </a:p>
          <a:p>
            <a:r>
              <a:rPr lang="en-US" dirty="0"/>
              <a:t>Technology literacy</a:t>
            </a:r>
          </a:p>
        </p:txBody>
      </p:sp>
      <p:sp>
        <p:nvSpPr>
          <p:cNvPr id="4" name="Slide Number Placeholder 3"/>
          <p:cNvSpPr>
            <a:spLocks noGrp="1"/>
          </p:cNvSpPr>
          <p:nvPr>
            <p:ph type="sldNum" sz="quarter" idx="10"/>
          </p:nvPr>
        </p:nvSpPr>
        <p:spPr/>
        <p:txBody>
          <a:bodyPr/>
          <a:lstStyle/>
          <a:p>
            <a:fld id="{EE6EF2BD-0A3D-4AAF-81E1-96F9CB729F56}" type="slidenum">
              <a:rPr lang="en-US" smtClean="0"/>
              <a:t>21</a:t>
            </a:fld>
            <a:endParaRPr lang="en-US"/>
          </a:p>
        </p:txBody>
      </p:sp>
    </p:spTree>
    <p:extLst>
      <p:ext uri="{BB962C8B-B14F-4D97-AF65-F5344CB8AC3E}">
        <p14:creationId xmlns:p14="http://schemas.microsoft.com/office/powerpoint/2010/main" val="1438997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6/15/17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C18D49-91E7-3C46-A6CA-CF653347CC57}"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C18D49-91E7-3C46-A6CA-CF653347CC57}"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C18D49-91E7-3C46-A6CA-CF653347CC57}"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6/15/17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C18D49-91E7-3C46-A6CA-CF653347CC57}"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C18D49-91E7-3C46-A6CA-CF653347CC57}" type="datetimeFigureOut">
              <a:rPr lang="en-US" smtClean="0"/>
              <a:t>6/15/17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C18D49-91E7-3C46-A6CA-CF653347CC57}" type="datetimeFigureOut">
              <a:rPr lang="en-US" smtClean="0"/>
              <a:t>6/15/17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6/15/17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6/15/17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6/15/17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CA" sz="5400" dirty="0"/>
              <a:t>Ephemerality and Context </a:t>
            </a:r>
            <a:r>
              <a:rPr lang="en-CA" sz="2800" dirty="0"/>
              <a:t>Ethical Dilemmas in Research in Online Spaces</a:t>
            </a:r>
            <a:endParaRPr lang="en-US" sz="2800" dirty="0"/>
          </a:p>
        </p:txBody>
      </p:sp>
      <p:sp>
        <p:nvSpPr>
          <p:cNvPr id="3" name="Subtitle 2"/>
          <p:cNvSpPr>
            <a:spLocks noGrp="1"/>
          </p:cNvSpPr>
          <p:nvPr>
            <p:ph type="subTitle" idx="1"/>
          </p:nvPr>
        </p:nvSpPr>
        <p:spPr/>
        <p:txBody>
          <a:bodyPr>
            <a:normAutofit lnSpcReduction="10000"/>
          </a:bodyPr>
          <a:lstStyle/>
          <a:p>
            <a:endParaRPr lang="en-US" dirty="0"/>
          </a:p>
          <a:p>
            <a:endParaRPr lang="en-US" dirty="0"/>
          </a:p>
          <a:p>
            <a:r>
              <a:rPr lang="en-US" dirty="0"/>
              <a:t>Tony Tang</a:t>
            </a:r>
          </a:p>
          <a:p>
            <a:r>
              <a:rPr lang="en-US" dirty="0"/>
              <a:t>University of Calgary</a:t>
            </a:r>
          </a:p>
        </p:txBody>
      </p:sp>
    </p:spTree>
    <p:extLst>
      <p:ext uri="{BB962C8B-B14F-4D97-AF65-F5344CB8AC3E}">
        <p14:creationId xmlns:p14="http://schemas.microsoft.com/office/powerpoint/2010/main" val="1138791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Emotionally Contagious Backlash</a:t>
            </a:r>
          </a:p>
        </p:txBody>
      </p:sp>
      <p:sp>
        <p:nvSpPr>
          <p:cNvPr id="3" name="Content Placeholder 2"/>
          <p:cNvSpPr>
            <a:spLocks noGrp="1"/>
          </p:cNvSpPr>
          <p:nvPr>
            <p:ph idx="1"/>
          </p:nvPr>
        </p:nvSpPr>
        <p:spPr/>
        <p:txBody>
          <a:bodyPr>
            <a:normAutofit fontScale="85000" lnSpcReduction="20000"/>
          </a:bodyPr>
          <a:lstStyle/>
          <a:p>
            <a:r>
              <a:rPr lang="en-US" dirty="0">
                <a:solidFill>
                  <a:schemeClr val="tx1">
                    <a:lumMod val="65000"/>
                  </a:schemeClr>
                </a:solidFill>
              </a:rPr>
              <a:t>Facebook fiasco: was Cornell's study of ‘emotional contagion’ an ethics breach?</a:t>
            </a:r>
            <a:br>
              <a:rPr lang="en-US" dirty="0">
                <a:solidFill>
                  <a:schemeClr val="tx1">
                    <a:lumMod val="65000"/>
                  </a:schemeClr>
                </a:solidFill>
              </a:rPr>
            </a:br>
            <a:r>
              <a:rPr lang="en-US" sz="2100" dirty="0">
                <a:solidFill>
                  <a:schemeClr val="tx1">
                    <a:lumMod val="65000"/>
                  </a:schemeClr>
                </a:solidFill>
              </a:rPr>
              <a:t> - Guardian, 7/1/2014</a:t>
            </a:r>
          </a:p>
          <a:p>
            <a:pPr lvl="1"/>
            <a:r>
              <a:rPr lang="en-US" dirty="0">
                <a:solidFill>
                  <a:schemeClr val="tx1">
                    <a:lumMod val="65000"/>
                  </a:schemeClr>
                </a:solidFill>
              </a:rPr>
              <a:t>"A covert experiment to influence the emotions of more than 600,000 people. A major scientific journal behaving like a rabbit in the headlights. A university in a PR tailspin"</a:t>
            </a:r>
          </a:p>
          <a:p>
            <a:r>
              <a:rPr lang="en-US" dirty="0">
                <a:solidFill>
                  <a:schemeClr val="tx1">
                    <a:lumMod val="65000"/>
                  </a:schemeClr>
                </a:solidFill>
              </a:rPr>
              <a:t>Facebook Manipulated User News Feeds To Create Emotional Responses</a:t>
            </a:r>
            <a:br>
              <a:rPr lang="en-US" dirty="0">
                <a:solidFill>
                  <a:schemeClr val="tx1">
                    <a:lumMod val="65000"/>
                  </a:schemeClr>
                </a:solidFill>
              </a:rPr>
            </a:br>
            <a:r>
              <a:rPr lang="en-US" dirty="0">
                <a:solidFill>
                  <a:schemeClr val="tx1">
                    <a:lumMod val="65000"/>
                  </a:schemeClr>
                </a:solidFill>
              </a:rPr>
              <a:t> - Forbes, 6/24/2014</a:t>
            </a:r>
          </a:p>
          <a:p>
            <a:r>
              <a:rPr lang="en-US" dirty="0">
                <a:solidFill>
                  <a:schemeClr val="tx1">
                    <a:lumMod val="65000"/>
                  </a:schemeClr>
                </a:solidFill>
              </a:rPr>
              <a:t>Everything We Know About Facebook's Secret Mood Manipulation Experiment</a:t>
            </a:r>
            <a:br>
              <a:rPr lang="en-US" dirty="0">
                <a:solidFill>
                  <a:schemeClr val="tx1">
                    <a:lumMod val="65000"/>
                  </a:schemeClr>
                </a:solidFill>
              </a:rPr>
            </a:br>
            <a:r>
              <a:rPr lang="en-US" sz="2100" dirty="0">
                <a:solidFill>
                  <a:schemeClr val="tx1">
                    <a:lumMod val="65000"/>
                  </a:schemeClr>
                </a:solidFill>
              </a:rPr>
              <a:t> - The Atlantic, 6/28/2014</a:t>
            </a:r>
          </a:p>
          <a:p>
            <a:r>
              <a:rPr lang="en-US" dirty="0">
                <a:solidFill>
                  <a:schemeClr val="tx1">
                    <a:lumMod val="65000"/>
                  </a:schemeClr>
                </a:solidFill>
              </a:rPr>
              <a:t>Facebook’s Unethical Experiment</a:t>
            </a:r>
            <a:br>
              <a:rPr lang="en-US" dirty="0">
                <a:solidFill>
                  <a:schemeClr val="tx1">
                    <a:lumMod val="65000"/>
                  </a:schemeClr>
                </a:solidFill>
              </a:rPr>
            </a:br>
            <a:r>
              <a:rPr lang="en-US" sz="2300" dirty="0">
                <a:solidFill>
                  <a:schemeClr val="tx1">
                    <a:lumMod val="65000"/>
                  </a:schemeClr>
                </a:solidFill>
              </a:rPr>
              <a:t> - Slate, 6/28/2014</a:t>
            </a:r>
          </a:p>
          <a:p>
            <a:r>
              <a:rPr lang="en-US" dirty="0">
                <a:solidFill>
                  <a:schemeClr val="tx1">
                    <a:lumMod val="65000"/>
                  </a:schemeClr>
                </a:solidFill>
              </a:rPr>
              <a:t>Facebook Tinkers With Users’ Emotions in News Feed Experiment, Stirring Outcry</a:t>
            </a:r>
            <a:br>
              <a:rPr lang="en-US" dirty="0">
                <a:solidFill>
                  <a:schemeClr val="tx1">
                    <a:lumMod val="65000"/>
                  </a:schemeClr>
                </a:solidFill>
              </a:rPr>
            </a:br>
            <a:r>
              <a:rPr lang="en-US" sz="2300" dirty="0">
                <a:solidFill>
                  <a:schemeClr val="tx1">
                    <a:lumMod val="65000"/>
                  </a:schemeClr>
                </a:solidFill>
              </a:rPr>
              <a:t> - New York Times, 6/29/2014</a:t>
            </a:r>
            <a:endParaRPr lang="en-US" dirty="0">
              <a:solidFill>
                <a:schemeClr val="tx1">
                  <a:lumMod val="65000"/>
                </a:schemeClr>
              </a:solidFill>
            </a:endParaRPr>
          </a:p>
        </p:txBody>
      </p:sp>
    </p:spTree>
    <p:extLst>
      <p:ext uri="{BB962C8B-B14F-4D97-AF65-F5344CB8AC3E}">
        <p14:creationId xmlns:p14="http://schemas.microsoft.com/office/powerpoint/2010/main" val="3604464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Emotionally Contagious Backlash</a:t>
            </a:r>
          </a:p>
        </p:txBody>
      </p:sp>
      <p:sp>
        <p:nvSpPr>
          <p:cNvPr id="3" name="Content Placeholder 2"/>
          <p:cNvSpPr>
            <a:spLocks noGrp="1"/>
          </p:cNvSpPr>
          <p:nvPr>
            <p:ph idx="1"/>
          </p:nvPr>
        </p:nvSpPr>
        <p:spPr/>
        <p:txBody>
          <a:bodyPr>
            <a:normAutofit fontScale="77500" lnSpcReduction="20000"/>
          </a:bodyPr>
          <a:lstStyle/>
          <a:p>
            <a:r>
              <a:rPr lang="en-US" dirty="0">
                <a:solidFill>
                  <a:schemeClr val="tx1">
                    <a:lumMod val="65000"/>
                  </a:schemeClr>
                </a:solidFill>
              </a:rPr>
              <a:t>Facebook </a:t>
            </a:r>
            <a:r>
              <a:rPr lang="en-US" b="1" dirty="0"/>
              <a:t>fiasco</a:t>
            </a:r>
            <a:r>
              <a:rPr lang="en-US" dirty="0">
                <a:solidFill>
                  <a:schemeClr val="tx1">
                    <a:lumMod val="65000"/>
                  </a:schemeClr>
                </a:solidFill>
              </a:rPr>
              <a:t>: was Cornell's study of ‘emotional contagion’ an </a:t>
            </a:r>
            <a:r>
              <a:rPr lang="en-US" b="1" dirty="0"/>
              <a:t>ethics breach</a:t>
            </a:r>
            <a:r>
              <a:rPr lang="en-US" dirty="0">
                <a:solidFill>
                  <a:schemeClr val="tx1">
                    <a:lumMod val="65000"/>
                  </a:schemeClr>
                </a:solidFill>
              </a:rPr>
              <a:t>?</a:t>
            </a:r>
            <a:br>
              <a:rPr lang="en-US" dirty="0">
                <a:solidFill>
                  <a:schemeClr val="tx1">
                    <a:lumMod val="65000"/>
                  </a:schemeClr>
                </a:solidFill>
              </a:rPr>
            </a:br>
            <a:r>
              <a:rPr lang="en-US" sz="2100" dirty="0">
                <a:solidFill>
                  <a:schemeClr val="tx1">
                    <a:lumMod val="65000"/>
                  </a:schemeClr>
                </a:solidFill>
              </a:rPr>
              <a:t> - Guardian, 7/1/2014</a:t>
            </a:r>
          </a:p>
          <a:p>
            <a:pPr lvl="1"/>
            <a:r>
              <a:rPr lang="en-US" dirty="0">
                <a:solidFill>
                  <a:schemeClr val="tx1">
                    <a:lumMod val="65000"/>
                  </a:schemeClr>
                </a:solidFill>
              </a:rPr>
              <a:t>"A </a:t>
            </a:r>
            <a:r>
              <a:rPr lang="en-US" b="1" dirty="0"/>
              <a:t>covert experiment </a:t>
            </a:r>
            <a:r>
              <a:rPr lang="en-US" dirty="0">
                <a:solidFill>
                  <a:schemeClr val="tx1">
                    <a:lumMod val="65000"/>
                  </a:schemeClr>
                </a:solidFill>
              </a:rPr>
              <a:t>to </a:t>
            </a:r>
            <a:r>
              <a:rPr lang="en-US" b="1" dirty="0"/>
              <a:t>influence the emotions </a:t>
            </a:r>
            <a:r>
              <a:rPr lang="en-US" dirty="0">
                <a:solidFill>
                  <a:schemeClr val="tx1">
                    <a:lumMod val="65000"/>
                  </a:schemeClr>
                </a:solidFill>
              </a:rPr>
              <a:t>of more than 600,000 people. A major scientific journal behaving like a rabbit in the headlights. A university in a </a:t>
            </a:r>
            <a:r>
              <a:rPr lang="en-US" b="1" dirty="0"/>
              <a:t>PR tailspin</a:t>
            </a:r>
            <a:r>
              <a:rPr lang="en-US" dirty="0">
                <a:solidFill>
                  <a:schemeClr val="tx1">
                    <a:lumMod val="65000"/>
                  </a:schemeClr>
                </a:solidFill>
              </a:rPr>
              <a:t>"</a:t>
            </a:r>
          </a:p>
          <a:p>
            <a:r>
              <a:rPr lang="en-US" dirty="0">
                <a:solidFill>
                  <a:schemeClr val="tx1">
                    <a:lumMod val="65000"/>
                  </a:schemeClr>
                </a:solidFill>
              </a:rPr>
              <a:t>Facebook </a:t>
            </a:r>
            <a:r>
              <a:rPr lang="en-US" b="1" dirty="0"/>
              <a:t>Manipulated</a:t>
            </a:r>
            <a:r>
              <a:rPr lang="en-US" dirty="0">
                <a:solidFill>
                  <a:schemeClr val="tx1">
                    <a:lumMod val="65000"/>
                  </a:schemeClr>
                </a:solidFill>
              </a:rPr>
              <a:t> User News Feeds To Create Emotional Responses</a:t>
            </a:r>
            <a:br>
              <a:rPr lang="en-US" dirty="0">
                <a:solidFill>
                  <a:schemeClr val="tx1">
                    <a:lumMod val="65000"/>
                  </a:schemeClr>
                </a:solidFill>
              </a:rPr>
            </a:br>
            <a:r>
              <a:rPr lang="en-US" dirty="0">
                <a:solidFill>
                  <a:schemeClr val="tx1">
                    <a:lumMod val="65000"/>
                  </a:schemeClr>
                </a:solidFill>
              </a:rPr>
              <a:t> - Forbes, 6/24/2014</a:t>
            </a:r>
          </a:p>
          <a:p>
            <a:r>
              <a:rPr lang="en-US" dirty="0">
                <a:solidFill>
                  <a:schemeClr val="tx1">
                    <a:lumMod val="65000"/>
                  </a:schemeClr>
                </a:solidFill>
              </a:rPr>
              <a:t>Everything We Know About Facebook's </a:t>
            </a:r>
            <a:r>
              <a:rPr lang="en-US" b="1" dirty="0"/>
              <a:t>Secret Mood Manipulation </a:t>
            </a:r>
            <a:r>
              <a:rPr lang="en-US" dirty="0">
                <a:solidFill>
                  <a:schemeClr val="tx1">
                    <a:lumMod val="65000"/>
                  </a:schemeClr>
                </a:solidFill>
              </a:rPr>
              <a:t>Experiment</a:t>
            </a:r>
            <a:br>
              <a:rPr lang="en-US" dirty="0">
                <a:solidFill>
                  <a:schemeClr val="tx1">
                    <a:lumMod val="65000"/>
                  </a:schemeClr>
                </a:solidFill>
              </a:rPr>
            </a:br>
            <a:r>
              <a:rPr lang="en-US" sz="2100" dirty="0">
                <a:solidFill>
                  <a:schemeClr val="tx1">
                    <a:lumMod val="65000"/>
                  </a:schemeClr>
                </a:solidFill>
              </a:rPr>
              <a:t> - The Atlantic, 6/28/2014</a:t>
            </a:r>
          </a:p>
          <a:p>
            <a:r>
              <a:rPr lang="en-US" dirty="0">
                <a:solidFill>
                  <a:schemeClr val="tx1">
                    <a:lumMod val="65000"/>
                  </a:schemeClr>
                </a:solidFill>
              </a:rPr>
              <a:t>Facebook’s </a:t>
            </a:r>
            <a:r>
              <a:rPr lang="en-US" b="1" dirty="0"/>
              <a:t>Unethical Experiment</a:t>
            </a:r>
            <a:r>
              <a:rPr lang="en-US" dirty="0">
                <a:solidFill>
                  <a:schemeClr val="tx1">
                    <a:lumMod val="65000"/>
                  </a:schemeClr>
                </a:solidFill>
              </a:rPr>
              <a:t/>
            </a:r>
            <a:br>
              <a:rPr lang="en-US" dirty="0">
                <a:solidFill>
                  <a:schemeClr val="tx1">
                    <a:lumMod val="65000"/>
                  </a:schemeClr>
                </a:solidFill>
              </a:rPr>
            </a:br>
            <a:r>
              <a:rPr lang="en-US" sz="2300" dirty="0">
                <a:solidFill>
                  <a:schemeClr val="tx1">
                    <a:lumMod val="65000"/>
                  </a:schemeClr>
                </a:solidFill>
              </a:rPr>
              <a:t> - Slate, 6/28/2014</a:t>
            </a:r>
          </a:p>
          <a:p>
            <a:r>
              <a:rPr lang="en-US" dirty="0">
                <a:solidFill>
                  <a:schemeClr val="tx1">
                    <a:lumMod val="65000"/>
                  </a:schemeClr>
                </a:solidFill>
              </a:rPr>
              <a:t>Facebook </a:t>
            </a:r>
            <a:r>
              <a:rPr lang="en-US" b="1" dirty="0"/>
              <a:t>Tinkers With Users’ Emotions</a:t>
            </a:r>
            <a:r>
              <a:rPr lang="en-US" dirty="0">
                <a:solidFill>
                  <a:schemeClr val="tx1">
                    <a:lumMod val="65000"/>
                  </a:schemeClr>
                </a:solidFill>
              </a:rPr>
              <a:t> in News Feed Experiment, Stirring Outcry</a:t>
            </a:r>
            <a:br>
              <a:rPr lang="en-US" dirty="0">
                <a:solidFill>
                  <a:schemeClr val="tx1">
                    <a:lumMod val="65000"/>
                  </a:schemeClr>
                </a:solidFill>
              </a:rPr>
            </a:br>
            <a:r>
              <a:rPr lang="en-US" sz="2300" dirty="0">
                <a:solidFill>
                  <a:schemeClr val="tx1">
                    <a:lumMod val="65000"/>
                  </a:schemeClr>
                </a:solidFill>
              </a:rPr>
              <a:t> - New York Times, 6/29/2014</a:t>
            </a:r>
            <a:endParaRPr lang="en-US" dirty="0">
              <a:solidFill>
                <a:schemeClr val="tx1">
                  <a:lumMod val="65000"/>
                </a:schemeClr>
              </a:solidFill>
            </a:endParaRPr>
          </a:p>
        </p:txBody>
      </p:sp>
    </p:spTree>
    <p:extLst>
      <p:ext uri="{BB962C8B-B14F-4D97-AF65-F5344CB8AC3E}">
        <p14:creationId xmlns:p14="http://schemas.microsoft.com/office/powerpoint/2010/main" val="2505697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Post-Mortem</a:t>
            </a:r>
          </a:p>
        </p:txBody>
      </p:sp>
      <p:sp>
        <p:nvSpPr>
          <p:cNvPr id="3" name="Content Placeholder 2"/>
          <p:cNvSpPr>
            <a:spLocks noGrp="1"/>
          </p:cNvSpPr>
          <p:nvPr>
            <p:ph idx="1"/>
          </p:nvPr>
        </p:nvSpPr>
        <p:spPr/>
        <p:txBody>
          <a:bodyPr>
            <a:normAutofit fontScale="92500" lnSpcReduction="10000"/>
          </a:bodyPr>
          <a:lstStyle/>
          <a:p>
            <a:r>
              <a:rPr lang="en-US" dirty="0"/>
              <a:t>Cornell IRB: Saw the risk to participants as minimal, and deemed the study as not needing additional oversight</a:t>
            </a:r>
          </a:p>
          <a:p>
            <a:endParaRPr lang="en-US" dirty="0"/>
          </a:p>
          <a:p>
            <a:r>
              <a:rPr lang="en-US" dirty="0"/>
              <a:t>Facebook’s TOS now explicitly have users consent to studies</a:t>
            </a:r>
          </a:p>
          <a:p>
            <a:endParaRPr lang="en-US" dirty="0"/>
          </a:p>
          <a:p>
            <a:r>
              <a:rPr lang="en-US" dirty="0"/>
              <a:t>People generally seem to not trust Facebook and large social media organizations (i.e. “The New Microsoft”); this study gave credence to those concerns</a:t>
            </a:r>
          </a:p>
          <a:p>
            <a:endParaRPr lang="en-US" dirty="0"/>
          </a:p>
          <a:p>
            <a:r>
              <a:rPr lang="en-US" dirty="0"/>
              <a:t>My </a:t>
            </a:r>
            <a:r>
              <a:rPr lang="en-US" dirty="0" smtClean="0"/>
              <a:t>unsolicited </a:t>
            </a:r>
            <a:r>
              <a:rPr lang="en-US" dirty="0" smtClean="0"/>
              <a:t>opinion</a:t>
            </a:r>
            <a:r>
              <a:rPr lang="en-US" dirty="0"/>
              <a:t>: Cornell IRB may have made a </a:t>
            </a:r>
            <a:r>
              <a:rPr lang="en-US" dirty="0" smtClean="0"/>
              <a:t>mistake</a:t>
            </a:r>
            <a:endParaRPr lang="en-US" dirty="0"/>
          </a:p>
        </p:txBody>
      </p:sp>
    </p:spTree>
    <p:extLst>
      <p:ext uri="{BB962C8B-B14F-4D97-AF65-F5344CB8AC3E}">
        <p14:creationId xmlns:p14="http://schemas.microsoft.com/office/powerpoint/2010/main" val="36423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Ellard Litmus Test of Informed Consent</a:t>
            </a:r>
          </a:p>
        </p:txBody>
      </p:sp>
      <p:sp>
        <p:nvSpPr>
          <p:cNvPr id="3" name="Content Placeholder 2"/>
          <p:cNvSpPr>
            <a:spLocks noGrp="1"/>
          </p:cNvSpPr>
          <p:nvPr>
            <p:ph idx="1"/>
          </p:nvPr>
        </p:nvSpPr>
        <p:spPr/>
        <p:txBody>
          <a:bodyPr/>
          <a:lstStyle/>
          <a:p>
            <a:r>
              <a:rPr lang="en-US" dirty="0"/>
              <a:t>“Given what I know </a:t>
            </a:r>
            <a:r>
              <a:rPr lang="en-US" dirty="0" smtClean="0"/>
              <a:t>by the </a:t>
            </a:r>
            <a:r>
              <a:rPr lang="en-US" dirty="0"/>
              <a:t>end of the study (i.e. knowing what I was to be exposed to/asked to do), would I still have consented to the study in the beginning?”</a:t>
            </a:r>
          </a:p>
          <a:p>
            <a:endParaRPr lang="en-US" dirty="0"/>
          </a:p>
          <a:p>
            <a:r>
              <a:rPr lang="en-US" sz="2000" dirty="0"/>
              <a:t>Note: </a:t>
            </a:r>
            <a:r>
              <a:rPr lang="en-US" sz="2000" dirty="0" err="1"/>
              <a:t>Dr</a:t>
            </a:r>
            <a:r>
              <a:rPr lang="en-US" sz="2000" dirty="0"/>
              <a:t> John Ellard (Psychology, </a:t>
            </a:r>
            <a:r>
              <a:rPr lang="en-US" sz="2000" dirty="0" err="1"/>
              <a:t>UCalgary</a:t>
            </a:r>
            <a:r>
              <a:rPr lang="en-US" sz="2000" dirty="0"/>
              <a:t>) usually uses this litmus test when talking about deception studies.</a:t>
            </a:r>
          </a:p>
        </p:txBody>
      </p:sp>
    </p:spTree>
    <p:extLst>
      <p:ext uri="{BB962C8B-B14F-4D97-AF65-F5344CB8AC3E}">
        <p14:creationId xmlns:p14="http://schemas.microsoft.com/office/powerpoint/2010/main" val="11014943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66977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36534" y="1473200"/>
            <a:ext cx="6917266" cy="4865157"/>
          </a:xfrm>
        </p:spPr>
        <p:txBody>
          <a:bodyPr>
            <a:normAutofit/>
          </a:bodyPr>
          <a:lstStyle/>
          <a:p>
            <a:r>
              <a:rPr lang="en-US" dirty="0"/>
              <a:t>Associate Professor in Computer Science (Human-Computer Interaction)</a:t>
            </a:r>
          </a:p>
          <a:p>
            <a:r>
              <a:rPr lang="en-US" dirty="0"/>
              <a:t>How do people interact with technology? How do people interact with one another through technology?</a:t>
            </a:r>
          </a:p>
          <a:p>
            <a:r>
              <a:rPr lang="en-US" dirty="0">
                <a:sym typeface="Wingdings" panose="05000000000000000000" pitchFamily="2" charset="2"/>
              </a:rPr>
              <a:t> Use this to build better technology</a:t>
            </a:r>
          </a:p>
          <a:p>
            <a:pPr lvl="1"/>
            <a:r>
              <a:rPr lang="en-US" sz="2000" dirty="0">
                <a:sym typeface="Wingdings" panose="05000000000000000000" pitchFamily="2" charset="2"/>
              </a:rPr>
              <a:t>e.g. How do people communicate with one another in first-person shooter games?  augmented reality technologies for emergency response</a:t>
            </a:r>
          </a:p>
          <a:p>
            <a:pPr lvl="1"/>
            <a:r>
              <a:rPr lang="en-US" sz="2000" dirty="0">
                <a:sym typeface="Wingdings" panose="05000000000000000000" pitchFamily="2" charset="2"/>
              </a:rPr>
              <a:t>e.g. How can we use social media data to inform “highlight reel” construction for sports games?</a:t>
            </a:r>
          </a:p>
          <a:p>
            <a:endParaRPr lang="en-US" dirty="0"/>
          </a:p>
        </p:txBody>
      </p:sp>
      <p:sp>
        <p:nvSpPr>
          <p:cNvPr id="2" name="Title 1"/>
          <p:cNvSpPr>
            <a:spLocks noGrp="1"/>
          </p:cNvSpPr>
          <p:nvPr>
            <p:ph type="title"/>
          </p:nvPr>
        </p:nvSpPr>
        <p:spPr>
          <a:xfrm>
            <a:off x="4436534" y="365125"/>
            <a:ext cx="6917266" cy="1325563"/>
          </a:xfrm>
        </p:spPr>
        <p:txBody>
          <a:bodyPr/>
          <a:lstStyle/>
          <a:p>
            <a:r>
              <a:rPr lang="en-US" dirty="0"/>
              <a:t>Tony Tang (not a lawyer)</a:t>
            </a:r>
          </a:p>
        </p:txBody>
      </p:sp>
      <p:pic>
        <p:nvPicPr>
          <p:cNvPr id="4" name="Picture 3"/>
          <p:cNvPicPr>
            <a:picLocks noChangeAspect="1"/>
          </p:cNvPicPr>
          <p:nvPr/>
        </p:nvPicPr>
        <p:blipFill>
          <a:blip r:embed="rId3"/>
          <a:stretch>
            <a:fillRect/>
          </a:stretch>
        </p:blipFill>
        <p:spPr>
          <a:xfrm>
            <a:off x="736600" y="635000"/>
            <a:ext cx="3363957" cy="5703358"/>
          </a:xfrm>
          <a:prstGeom prst="rect">
            <a:avLst/>
          </a:prstGeom>
        </p:spPr>
      </p:pic>
    </p:spTree>
    <p:extLst>
      <p:ext uri="{BB962C8B-B14F-4D97-AF65-F5344CB8AC3E}">
        <p14:creationId xmlns:p14="http://schemas.microsoft.com/office/powerpoint/2010/main" val="10314836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16760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29D43B-69AF-4BCA-81B1-22FBB8FD4F52}"/>
              </a:ext>
            </a:extLst>
          </p:cNvPr>
          <p:cNvSpPr>
            <a:spLocks noGrp="1"/>
          </p:cNvSpPr>
          <p:nvPr>
            <p:ph type="title"/>
          </p:nvPr>
        </p:nvSpPr>
        <p:spPr/>
        <p:txBody>
          <a:bodyPr/>
          <a:lstStyle/>
          <a:p>
            <a:r>
              <a:rPr lang="en-US" sz="2800" dirty="0"/>
              <a:t>Focus </a:t>
            </a:r>
            <a:r>
              <a:rPr lang="en-US" sz="2800" dirty="0" smtClean="0"/>
              <a:t>today</a:t>
            </a:r>
            <a:r>
              <a:rPr lang="en-US" dirty="0"/>
              <a:t/>
            </a:r>
            <a:br>
              <a:rPr lang="en-US" dirty="0"/>
            </a:br>
            <a:r>
              <a:rPr lang="en-US" dirty="0"/>
              <a:t>“</a:t>
            </a:r>
            <a:r>
              <a:rPr lang="en-US" dirty="0"/>
              <a:t>Observational methods”</a:t>
            </a:r>
          </a:p>
        </p:txBody>
      </p:sp>
      <p:sp>
        <p:nvSpPr>
          <p:cNvPr id="3" name="Content Placeholder 2">
            <a:extLst>
              <a:ext uri="{FF2B5EF4-FFF2-40B4-BE49-F238E27FC236}">
                <a16:creationId xmlns:a16="http://schemas.microsoft.com/office/drawing/2014/main" xmlns="" id="{6236E623-1617-4DDA-AD86-EE77DC30303C}"/>
              </a:ext>
            </a:extLst>
          </p:cNvPr>
          <p:cNvSpPr>
            <a:spLocks noGrp="1"/>
          </p:cNvSpPr>
          <p:nvPr>
            <p:ph idx="1"/>
          </p:nvPr>
        </p:nvSpPr>
        <p:spPr/>
        <p:txBody>
          <a:bodyPr>
            <a:normAutofit fontScale="92500" lnSpcReduction="10000"/>
          </a:bodyPr>
          <a:lstStyle/>
          <a:p>
            <a:r>
              <a:rPr lang="en-US" dirty="0" smtClean="0"/>
              <a:t>Not </a:t>
            </a:r>
            <a:r>
              <a:rPr lang="en-US" dirty="0"/>
              <a:t>compelling people to do something they would not have otherwise done</a:t>
            </a:r>
          </a:p>
          <a:p>
            <a:endParaRPr lang="en-US" dirty="0"/>
          </a:p>
          <a:p>
            <a:r>
              <a:rPr lang="en-US" dirty="0"/>
              <a:t>No manipulating of people’s experiences</a:t>
            </a:r>
          </a:p>
          <a:p>
            <a:endParaRPr lang="en-US" dirty="0"/>
          </a:p>
          <a:p>
            <a:r>
              <a:rPr lang="en-US" dirty="0"/>
              <a:t>“What they [would have done | already did] anyway</a:t>
            </a:r>
            <a:r>
              <a:rPr lang="en-US" dirty="0" smtClean="0"/>
              <a:t>”</a:t>
            </a:r>
          </a:p>
          <a:p>
            <a:endParaRPr lang="en-US" dirty="0"/>
          </a:p>
          <a:p>
            <a:r>
              <a:rPr lang="en-US" dirty="0" smtClean="0"/>
              <a:t>e.g. How do people use Twitter to express political allegiance?</a:t>
            </a:r>
            <a:br>
              <a:rPr lang="en-US" dirty="0" smtClean="0"/>
            </a:br>
            <a:r>
              <a:rPr lang="en-US" dirty="0" smtClean="0"/>
              <a:t>e.g. How do people use online spaces to learn from one another?</a:t>
            </a:r>
            <a:br>
              <a:rPr lang="en-US" dirty="0" smtClean="0"/>
            </a:br>
            <a:r>
              <a:rPr lang="en-US" dirty="0" smtClean="0"/>
              <a:t>e.g. How do people express themselves using video?</a:t>
            </a:r>
            <a:br>
              <a:rPr lang="en-US" dirty="0" smtClean="0"/>
            </a:br>
            <a:r>
              <a:rPr lang="mr-IN" dirty="0" smtClean="0"/>
              <a:t>…</a:t>
            </a:r>
            <a:endParaRPr lang="en-US" dirty="0" smtClean="0"/>
          </a:p>
        </p:txBody>
      </p:sp>
    </p:spTree>
    <p:extLst>
      <p:ext uri="{BB962C8B-B14F-4D97-AF65-F5344CB8AC3E}">
        <p14:creationId xmlns:p14="http://schemas.microsoft.com/office/powerpoint/2010/main" val="3931620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838200" y="1825625"/>
            <a:ext cx="10515600" cy="4351338"/>
          </a:xfrm>
        </p:spPr>
        <p:txBody>
          <a:bodyPr/>
          <a:lstStyle/>
          <a:p>
            <a:r>
              <a:rPr lang="en-US" dirty="0"/>
              <a:t>TCPS Framework – “first principles”</a:t>
            </a:r>
          </a:p>
          <a:p>
            <a:r>
              <a:rPr lang="en-US" dirty="0"/>
              <a:t>Is research in online spaces archival research?</a:t>
            </a:r>
          </a:p>
          <a:p>
            <a:r>
              <a:rPr lang="en-US" dirty="0"/>
              <a:t>Users’ perspectives</a:t>
            </a:r>
          </a:p>
          <a:p>
            <a:r>
              <a:rPr lang="en-US" dirty="0"/>
              <a:t>Technology perspective</a:t>
            </a:r>
          </a:p>
          <a:p>
            <a:r>
              <a:rPr lang="en-US" dirty="0"/>
              <a:t>How do we protect participants? Are we being paternalistic?</a:t>
            </a:r>
          </a:p>
          <a:p>
            <a:r>
              <a:rPr lang="en-US" dirty="0"/>
              <a:t>Things we know about users</a:t>
            </a:r>
          </a:p>
        </p:txBody>
      </p:sp>
    </p:spTree>
    <p:extLst>
      <p:ext uri="{BB962C8B-B14F-4D97-AF65-F5344CB8AC3E}">
        <p14:creationId xmlns:p14="http://schemas.microsoft.com/office/powerpoint/2010/main" val="3612473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TCPS Ethical Framework</a:t>
            </a:r>
          </a:p>
        </p:txBody>
      </p:sp>
      <p:sp>
        <p:nvSpPr>
          <p:cNvPr id="3" name="Content Placeholder 2"/>
          <p:cNvSpPr>
            <a:spLocks noGrp="1"/>
          </p:cNvSpPr>
          <p:nvPr>
            <p:ph idx="1"/>
          </p:nvPr>
        </p:nvSpPr>
        <p:spPr/>
        <p:txBody>
          <a:bodyPr>
            <a:normAutofit fontScale="92500" lnSpcReduction="10000"/>
          </a:bodyPr>
          <a:lstStyle/>
          <a:p>
            <a:r>
              <a:rPr lang="en-US" b="1" dirty="0"/>
              <a:t>Respect for Persons</a:t>
            </a:r>
            <a:r>
              <a:rPr lang="en-US" dirty="0">
                <a:solidFill>
                  <a:srgbClr val="44546A"/>
                </a:solidFill>
              </a:rPr>
              <a:t>: free, ongoing, informed consent</a:t>
            </a:r>
          </a:p>
          <a:p>
            <a:r>
              <a:rPr lang="en-US" dirty="0">
                <a:solidFill>
                  <a:srgbClr val="44546A"/>
                </a:solidFill>
              </a:rPr>
              <a:t>» inadequate information or understanding for deliberation</a:t>
            </a:r>
          </a:p>
          <a:p>
            <a:endParaRPr lang="en-US" b="1" dirty="0"/>
          </a:p>
          <a:p>
            <a:r>
              <a:rPr lang="en-US" b="1" dirty="0"/>
              <a:t>Concern for Welfare</a:t>
            </a:r>
            <a:r>
              <a:rPr lang="en-US" dirty="0">
                <a:solidFill>
                  <a:srgbClr val="44546A"/>
                </a:solidFill>
              </a:rPr>
              <a:t>: protection from risk, ensure confidentiality and anonymity</a:t>
            </a:r>
          </a:p>
          <a:p>
            <a:endParaRPr lang="en-US" dirty="0">
              <a:solidFill>
                <a:srgbClr val="44546A"/>
              </a:solidFill>
            </a:endParaRPr>
          </a:p>
          <a:p>
            <a:r>
              <a:rPr lang="en-US" dirty="0">
                <a:solidFill>
                  <a:srgbClr val="44546A"/>
                </a:solidFill>
              </a:rPr>
              <a:t>» promote that welfare in view of any foreseeable risks (e.g. to anonymity) associated with the research</a:t>
            </a:r>
          </a:p>
          <a:p>
            <a:r>
              <a:rPr lang="en-US" b="1" dirty="0"/>
              <a:t>Justice</a:t>
            </a:r>
            <a:r>
              <a:rPr lang="en-US" dirty="0">
                <a:solidFill>
                  <a:srgbClr val="44546A"/>
                </a:solidFill>
              </a:rPr>
              <a:t>: o</a:t>
            </a:r>
          </a:p>
          <a:p>
            <a:r>
              <a:rPr lang="en-US" dirty="0" err="1">
                <a:solidFill>
                  <a:srgbClr val="44546A"/>
                </a:solidFill>
              </a:rPr>
              <a:t>bligation</a:t>
            </a:r>
            <a:r>
              <a:rPr lang="en-US" dirty="0">
                <a:solidFill>
                  <a:srgbClr val="44546A"/>
                </a:solidFill>
              </a:rPr>
              <a:t> to treat people fairly and equitably</a:t>
            </a:r>
          </a:p>
          <a:p>
            <a:endParaRPr lang="en-US" dirty="0"/>
          </a:p>
        </p:txBody>
      </p:sp>
    </p:spTree>
    <p:extLst>
      <p:ext uri="{BB962C8B-B14F-4D97-AF65-F5344CB8AC3E}">
        <p14:creationId xmlns:p14="http://schemas.microsoft.com/office/powerpoint/2010/main" val="3534147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07D5DF-1712-42DC-B5F8-AA7E44AEED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0912442-8F1F-4CD9-8E91-4CCC4D2788A1}"/>
              </a:ext>
            </a:extLst>
          </p:cNvPr>
          <p:cNvSpPr>
            <a:spLocks noGrp="1"/>
          </p:cNvSpPr>
          <p:nvPr>
            <p:ph idx="1"/>
          </p:nvPr>
        </p:nvSpPr>
        <p:spPr/>
        <p:txBody>
          <a:bodyPr/>
          <a:lstStyle/>
          <a:p>
            <a:endParaRPr lang="en-US"/>
          </a:p>
        </p:txBody>
      </p:sp>
      <p:pic>
        <p:nvPicPr>
          <p:cNvPr id="1026" name="Picture 2" descr="http://www.onpurposeconsulting.ca/wp-content/uploads/2015/05/May-13-gossip.jpg">
            <a:extLst>
              <a:ext uri="{FF2B5EF4-FFF2-40B4-BE49-F238E27FC236}">
                <a16:creationId xmlns:a16="http://schemas.microsoft.com/office/drawing/2014/main" xmlns="" id="{963BEC9C-90F5-4BF8-AB7B-945EA8CA0F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5172"/>
            <a:ext cx="12192000" cy="899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1218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TCPS Ethical Framework</a:t>
            </a:r>
          </a:p>
        </p:txBody>
      </p:sp>
      <p:sp>
        <p:nvSpPr>
          <p:cNvPr id="3" name="Content Placeholder 2"/>
          <p:cNvSpPr>
            <a:spLocks noGrp="1"/>
          </p:cNvSpPr>
          <p:nvPr>
            <p:ph idx="1"/>
          </p:nvPr>
        </p:nvSpPr>
        <p:spPr/>
        <p:txBody>
          <a:bodyPr>
            <a:normAutofit fontScale="92500" lnSpcReduction="10000"/>
          </a:bodyPr>
          <a:lstStyle/>
          <a:p>
            <a:r>
              <a:rPr lang="en-US" b="1" dirty="0"/>
              <a:t>Respect for Persons</a:t>
            </a:r>
            <a:r>
              <a:rPr lang="en-US" dirty="0"/>
              <a:t>: free, ongoing, informed consent</a:t>
            </a:r>
          </a:p>
          <a:p>
            <a:r>
              <a:rPr lang="en-US" dirty="0">
                <a:solidFill>
                  <a:srgbClr val="44546A"/>
                </a:solidFill>
              </a:rPr>
              <a:t>» </a:t>
            </a:r>
            <a:r>
              <a:rPr lang="en-US" dirty="0" err="1">
                <a:solidFill>
                  <a:srgbClr val="44546A"/>
                </a:solidFill>
              </a:rPr>
              <a:t>inadequ</a:t>
            </a:r>
            <a:endParaRPr lang="en-US" dirty="0">
              <a:solidFill>
                <a:srgbClr val="44546A"/>
              </a:solidFill>
            </a:endParaRPr>
          </a:p>
          <a:p>
            <a:r>
              <a:rPr lang="en-US" dirty="0">
                <a:solidFill>
                  <a:srgbClr val="44546A"/>
                </a:solidFill>
              </a:rPr>
              <a:t>ate information or understanding for deliberation</a:t>
            </a:r>
          </a:p>
          <a:p>
            <a:r>
              <a:rPr lang="en-US" b="1" dirty="0"/>
              <a:t>Concern for Welfare</a:t>
            </a:r>
            <a:r>
              <a:rPr lang="en-US" dirty="0"/>
              <a:t>: protection from risk, ensure confidentiality and anonymity</a:t>
            </a:r>
          </a:p>
          <a:p>
            <a:endParaRPr lang="en-US" dirty="0">
              <a:solidFill>
                <a:srgbClr val="44546A"/>
              </a:solidFill>
            </a:endParaRPr>
          </a:p>
          <a:p>
            <a:r>
              <a:rPr lang="en-US" dirty="0">
                <a:solidFill>
                  <a:srgbClr val="44546A"/>
                </a:solidFill>
              </a:rPr>
              <a:t>» promote that welfare in view of any foreseeable risks (e.g. to anonymity) associated with the research</a:t>
            </a:r>
          </a:p>
          <a:p>
            <a:r>
              <a:rPr lang="en-US" b="1" dirty="0"/>
              <a:t>Justice</a:t>
            </a:r>
            <a:r>
              <a:rPr lang="en-US" dirty="0"/>
              <a:t>: obligation to treat people fairly and equitably</a:t>
            </a:r>
          </a:p>
          <a:p>
            <a:r>
              <a:rPr lang="en-US" dirty="0">
                <a:solidFill>
                  <a:srgbClr val="44546A"/>
                </a:solidFill>
              </a:rPr>
              <a:t>d</a:t>
            </a:r>
          </a:p>
          <a:p>
            <a:endParaRPr lang="en-US" dirty="0"/>
          </a:p>
        </p:txBody>
      </p:sp>
    </p:spTree>
    <p:extLst>
      <p:ext uri="{BB962C8B-B14F-4D97-AF65-F5344CB8AC3E}">
        <p14:creationId xmlns:p14="http://schemas.microsoft.com/office/powerpoint/2010/main" val="1336607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TCPS Ethical Framework</a:t>
            </a:r>
          </a:p>
        </p:txBody>
      </p:sp>
      <p:sp>
        <p:nvSpPr>
          <p:cNvPr id="3" name="Content Placeholder 2"/>
          <p:cNvSpPr>
            <a:spLocks noGrp="1"/>
          </p:cNvSpPr>
          <p:nvPr>
            <p:ph idx="1"/>
          </p:nvPr>
        </p:nvSpPr>
        <p:spPr>
          <a:xfrm>
            <a:off x="838200" y="1825625"/>
            <a:ext cx="10515600" cy="4351338"/>
          </a:xfrm>
        </p:spPr>
        <p:txBody>
          <a:bodyPr>
            <a:normAutofit/>
          </a:bodyPr>
          <a:lstStyle/>
          <a:p>
            <a:r>
              <a:rPr lang="en-US" b="1" dirty="0"/>
              <a:t>Respect for Persons</a:t>
            </a:r>
            <a:r>
              <a:rPr lang="en-US" dirty="0"/>
              <a:t>: free, ongoing, informed consent</a:t>
            </a:r>
          </a:p>
          <a:p>
            <a:r>
              <a:rPr lang="en-US" dirty="0"/>
              <a:t>» inadequate information or understanding for deliberation</a:t>
            </a:r>
          </a:p>
          <a:p>
            <a:r>
              <a:rPr lang="en-US" dirty="0"/>
              <a:t>» respect their implicit/implied desires?</a:t>
            </a:r>
          </a:p>
          <a:p>
            <a:r>
              <a:rPr lang="en-US" b="1" dirty="0"/>
              <a:t>Concern for Welfare</a:t>
            </a:r>
            <a:r>
              <a:rPr lang="en-US" dirty="0"/>
              <a:t>: protection from risk, ensure confidentiality and anonymity</a:t>
            </a:r>
          </a:p>
          <a:p>
            <a:r>
              <a:rPr lang="en-US" dirty="0">
                <a:solidFill>
                  <a:srgbClr val="44546A"/>
                </a:solidFill>
              </a:rPr>
              <a:t>» promote that welfare in view of any foreseeable risks (e.g. to anonymity) associated with the research</a:t>
            </a:r>
          </a:p>
          <a:p>
            <a:r>
              <a:rPr lang="en-US" b="1" dirty="0"/>
              <a:t>Justice</a:t>
            </a:r>
            <a:r>
              <a:rPr lang="en-US" dirty="0"/>
              <a:t>: obligation to treat people fairly and equitably</a:t>
            </a:r>
          </a:p>
          <a:p>
            <a:r>
              <a:rPr lang="en-US" dirty="0">
                <a:solidFill>
                  <a:srgbClr val="44546A"/>
                </a:solidFill>
              </a:rPr>
              <a:t>» variance in technology/security literacy</a:t>
            </a:r>
          </a:p>
        </p:txBody>
      </p:sp>
    </p:spTree>
    <p:extLst>
      <p:ext uri="{BB962C8B-B14F-4D97-AF65-F5344CB8AC3E}">
        <p14:creationId xmlns:p14="http://schemas.microsoft.com/office/powerpoint/2010/main" val="219727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TCPS Ethical Framework</a:t>
            </a:r>
          </a:p>
        </p:txBody>
      </p:sp>
      <p:sp>
        <p:nvSpPr>
          <p:cNvPr id="3" name="Content Placeholder 2"/>
          <p:cNvSpPr>
            <a:spLocks noGrp="1"/>
          </p:cNvSpPr>
          <p:nvPr>
            <p:ph idx="1"/>
          </p:nvPr>
        </p:nvSpPr>
        <p:spPr>
          <a:xfrm>
            <a:off x="838200" y="1825625"/>
            <a:ext cx="10515600" cy="4351338"/>
          </a:xfrm>
        </p:spPr>
        <p:txBody>
          <a:bodyPr>
            <a:normAutofit/>
          </a:bodyPr>
          <a:lstStyle/>
          <a:p>
            <a:r>
              <a:rPr lang="en-US" b="1" dirty="0"/>
              <a:t>Respect for Persons</a:t>
            </a:r>
            <a:r>
              <a:rPr lang="en-US" dirty="0"/>
              <a:t>: free, ongoing, informed consent</a:t>
            </a:r>
          </a:p>
          <a:p>
            <a:r>
              <a:rPr lang="en-US" dirty="0"/>
              <a:t>» inadequate information or understanding for deliberation</a:t>
            </a:r>
          </a:p>
          <a:p>
            <a:r>
              <a:rPr lang="en-US" dirty="0"/>
              <a:t>» respect their implicit/implied desires?</a:t>
            </a:r>
          </a:p>
          <a:p>
            <a:r>
              <a:rPr lang="en-US" b="1" dirty="0"/>
              <a:t>Concern for Welfare</a:t>
            </a:r>
            <a:r>
              <a:rPr lang="en-US" dirty="0"/>
              <a:t>: protection from risk, ensure confidentiality and anonymity</a:t>
            </a:r>
          </a:p>
          <a:p>
            <a:r>
              <a:rPr lang="en-US" dirty="0"/>
              <a:t>» promote that welfare in view of any foreseeable risks (e.g. to anonymity) associated with the research</a:t>
            </a:r>
          </a:p>
          <a:p>
            <a:r>
              <a:rPr lang="en-US" b="1" dirty="0"/>
              <a:t>Justice</a:t>
            </a:r>
            <a:r>
              <a:rPr lang="en-US" dirty="0"/>
              <a:t>: obligation to treat people fairly and equitably</a:t>
            </a:r>
          </a:p>
          <a:p>
            <a:r>
              <a:rPr lang="en-US" dirty="0">
                <a:solidFill>
                  <a:srgbClr val="44546A"/>
                </a:solidFill>
              </a:rPr>
              <a:t>» variance in technology/security literacy</a:t>
            </a:r>
          </a:p>
        </p:txBody>
      </p:sp>
    </p:spTree>
    <p:extLst>
      <p:ext uri="{BB962C8B-B14F-4D97-AF65-F5344CB8AC3E}">
        <p14:creationId xmlns:p14="http://schemas.microsoft.com/office/powerpoint/2010/main" val="2697970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TCPS Ethical Framework</a:t>
            </a:r>
          </a:p>
        </p:txBody>
      </p:sp>
      <p:sp>
        <p:nvSpPr>
          <p:cNvPr id="3" name="Content Placeholder 2"/>
          <p:cNvSpPr>
            <a:spLocks noGrp="1"/>
          </p:cNvSpPr>
          <p:nvPr>
            <p:ph idx="1"/>
          </p:nvPr>
        </p:nvSpPr>
        <p:spPr>
          <a:xfrm>
            <a:off x="838200" y="1825625"/>
            <a:ext cx="10515600" cy="4351338"/>
          </a:xfrm>
        </p:spPr>
        <p:txBody>
          <a:bodyPr>
            <a:normAutofit/>
          </a:bodyPr>
          <a:lstStyle/>
          <a:p>
            <a:r>
              <a:rPr lang="en-US" b="1" dirty="0"/>
              <a:t>Respect for Persons</a:t>
            </a:r>
            <a:r>
              <a:rPr lang="en-US" dirty="0"/>
              <a:t>: free, ongoing, informed consent</a:t>
            </a:r>
          </a:p>
          <a:p>
            <a:r>
              <a:rPr lang="en-US" dirty="0"/>
              <a:t>» inadequate information or understanding for deliberation</a:t>
            </a:r>
          </a:p>
          <a:p>
            <a:r>
              <a:rPr lang="en-US" dirty="0"/>
              <a:t>» respect their implicit/implied desires?</a:t>
            </a:r>
          </a:p>
          <a:p>
            <a:r>
              <a:rPr lang="en-US" b="1" dirty="0"/>
              <a:t>Concern for Welfare</a:t>
            </a:r>
            <a:r>
              <a:rPr lang="en-US" dirty="0"/>
              <a:t>: protection from risk, ensure confidentiality and anonymity</a:t>
            </a:r>
          </a:p>
          <a:p>
            <a:r>
              <a:rPr lang="en-US" dirty="0"/>
              <a:t>» promote that welfare in view of any foreseeable risks (e.g. to anonymity) associated with the research</a:t>
            </a:r>
          </a:p>
          <a:p>
            <a:r>
              <a:rPr lang="en-US" b="1" dirty="0"/>
              <a:t>Justice</a:t>
            </a:r>
            <a:r>
              <a:rPr lang="en-US" dirty="0"/>
              <a:t>: obligation to treat people fairly and equitably</a:t>
            </a:r>
          </a:p>
          <a:p>
            <a:r>
              <a:rPr lang="en-US" dirty="0"/>
              <a:t>» variance in technology/security literacy</a:t>
            </a:r>
          </a:p>
        </p:txBody>
      </p:sp>
    </p:spTree>
    <p:extLst>
      <p:ext uri="{BB962C8B-B14F-4D97-AF65-F5344CB8AC3E}">
        <p14:creationId xmlns:p14="http://schemas.microsoft.com/office/powerpoint/2010/main" val="2377029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Is research in online spaces “archival research”?</a:t>
            </a:r>
          </a:p>
        </p:txBody>
      </p:sp>
      <p:sp>
        <p:nvSpPr>
          <p:cNvPr id="3" name="Content Placeholder 2"/>
          <p:cNvSpPr>
            <a:spLocks noGrp="1"/>
          </p:cNvSpPr>
          <p:nvPr>
            <p:ph idx="1"/>
          </p:nvPr>
        </p:nvSpPr>
        <p:spPr/>
        <p:txBody>
          <a:bodyPr/>
          <a:lstStyle/>
          <a:p>
            <a:r>
              <a:rPr lang="en-US" dirty="0"/>
              <a:t>“Cyber-material such as […] online archival </a:t>
            </a:r>
            <a:r>
              <a:rPr lang="en-US" dirty="0" smtClean="0"/>
              <a:t>materials […] </a:t>
            </a:r>
            <a:r>
              <a:rPr lang="en-US" dirty="0"/>
              <a:t>to which the public is given uncontrolled access on the Internet for which there is no expectation of privacy is considered to be publicly available information.”</a:t>
            </a:r>
          </a:p>
          <a:p>
            <a:r>
              <a:rPr lang="en-US" dirty="0"/>
              <a:t>“non-intrusive, and does not involve direct interaction”</a:t>
            </a:r>
          </a:p>
          <a:p>
            <a:r>
              <a:rPr lang="en-US" dirty="0"/>
              <a:t>“research uses exclusively publicly available information … [where] there is no reasonable expectation of privacy”</a:t>
            </a:r>
          </a:p>
        </p:txBody>
      </p:sp>
    </p:spTree>
    <p:extLst>
      <p:ext uri="{BB962C8B-B14F-4D97-AF65-F5344CB8AC3E}">
        <p14:creationId xmlns:p14="http://schemas.microsoft.com/office/powerpoint/2010/main" val="186640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Is research in online spaces “archival research”?</a:t>
            </a:r>
          </a:p>
        </p:txBody>
      </p:sp>
      <p:sp>
        <p:nvSpPr>
          <p:cNvPr id="3" name="Content Placeholder 2"/>
          <p:cNvSpPr>
            <a:spLocks noGrp="1"/>
          </p:cNvSpPr>
          <p:nvPr>
            <p:ph idx="1"/>
          </p:nvPr>
        </p:nvSpPr>
        <p:spPr/>
        <p:txBody>
          <a:bodyPr/>
          <a:lstStyle/>
          <a:p>
            <a:r>
              <a:rPr lang="en-US" dirty="0">
                <a:solidFill>
                  <a:schemeClr val="bg1">
                    <a:lumMod val="50000"/>
                    <a:lumOff val="50000"/>
                  </a:schemeClr>
                </a:solidFill>
              </a:rPr>
              <a:t>“Cyber-material such as […] online archival […] to which the public is given uncontrolled access on the Internet for which there is no expectation of privacy is considered to be publicly available information.”</a:t>
            </a:r>
          </a:p>
          <a:p>
            <a:r>
              <a:rPr lang="en-US" dirty="0">
                <a:solidFill>
                  <a:schemeClr val="bg1">
                    <a:lumMod val="50000"/>
                    <a:lumOff val="50000"/>
                  </a:schemeClr>
                </a:solidFill>
              </a:rPr>
              <a:t>“non-intrusive, and does not involve direct interaction”</a:t>
            </a:r>
          </a:p>
          <a:p>
            <a:r>
              <a:rPr lang="en-US" dirty="0">
                <a:solidFill>
                  <a:schemeClr val="bg1">
                    <a:lumMod val="50000"/>
                    <a:lumOff val="50000"/>
                  </a:schemeClr>
                </a:solidFill>
              </a:rPr>
              <a:t>“research uses exclusively publicly available information … [where] there is no reasonable expectation of privacy”</a:t>
            </a:r>
          </a:p>
          <a:p>
            <a:r>
              <a:rPr lang="en-US" dirty="0"/>
              <a:t>This misses the point. Can we always pass the Ellard Litmus Test of Consent?</a:t>
            </a:r>
          </a:p>
        </p:txBody>
      </p:sp>
    </p:spTree>
    <p:extLst>
      <p:ext uri="{BB962C8B-B14F-4D97-AF65-F5344CB8AC3E}">
        <p14:creationId xmlns:p14="http://schemas.microsoft.com/office/powerpoint/2010/main" val="4256925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09485-9C61-4449-A7C8-BAEEF5F0813D}"/>
              </a:ext>
            </a:extLst>
          </p:cNvPr>
          <p:cNvSpPr>
            <a:spLocks noGrp="1"/>
          </p:cNvSpPr>
          <p:nvPr>
            <p:ph type="title"/>
          </p:nvPr>
        </p:nvSpPr>
        <p:spPr/>
        <p:txBody>
          <a:bodyPr/>
          <a:lstStyle/>
          <a:p>
            <a:r>
              <a:rPr lang="en-US" dirty="0"/>
              <a:t>“Ephemeral reactions” can have real consequences</a:t>
            </a:r>
          </a:p>
        </p:txBody>
      </p:sp>
      <p:sp>
        <p:nvSpPr>
          <p:cNvPr id="3" name="Content Placeholder 2">
            <a:extLst>
              <a:ext uri="{FF2B5EF4-FFF2-40B4-BE49-F238E27FC236}">
                <a16:creationId xmlns:a16="http://schemas.microsoft.com/office/drawing/2014/main" xmlns="" id="{C3DF94D0-1CA2-42C0-BDB9-59DAA043E0E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xmlns="" id="{E93D305E-9AA0-410C-B67F-98F06C00E4B8}"/>
              </a:ext>
            </a:extLst>
          </p:cNvPr>
          <p:cNvPicPr>
            <a:picLocks noChangeAspect="1"/>
          </p:cNvPicPr>
          <p:nvPr/>
        </p:nvPicPr>
        <p:blipFill>
          <a:blip r:embed="rId2"/>
          <a:stretch>
            <a:fillRect/>
          </a:stretch>
        </p:blipFill>
        <p:spPr>
          <a:xfrm>
            <a:off x="5159829" y="1825625"/>
            <a:ext cx="6520542" cy="4486544"/>
          </a:xfrm>
          <a:prstGeom prst="rect">
            <a:avLst/>
          </a:prstGeom>
        </p:spPr>
      </p:pic>
      <p:pic>
        <p:nvPicPr>
          <p:cNvPr id="5" name="Picture 4">
            <a:extLst>
              <a:ext uri="{FF2B5EF4-FFF2-40B4-BE49-F238E27FC236}">
                <a16:creationId xmlns:a16="http://schemas.microsoft.com/office/drawing/2014/main" xmlns="" id="{A52C0FFC-D791-41BF-8120-F32FEEB114D4}"/>
              </a:ext>
            </a:extLst>
          </p:cNvPr>
          <p:cNvPicPr>
            <a:picLocks noChangeAspect="1"/>
          </p:cNvPicPr>
          <p:nvPr/>
        </p:nvPicPr>
        <p:blipFill>
          <a:blip r:embed="rId3"/>
          <a:stretch>
            <a:fillRect/>
          </a:stretch>
        </p:blipFill>
        <p:spPr>
          <a:xfrm>
            <a:off x="838200" y="1825625"/>
            <a:ext cx="4248150" cy="2400300"/>
          </a:xfrm>
          <a:prstGeom prst="rect">
            <a:avLst/>
          </a:prstGeom>
        </p:spPr>
      </p:pic>
      <p:pic>
        <p:nvPicPr>
          <p:cNvPr id="6" name="Picture 5">
            <a:extLst>
              <a:ext uri="{FF2B5EF4-FFF2-40B4-BE49-F238E27FC236}">
                <a16:creationId xmlns:a16="http://schemas.microsoft.com/office/drawing/2014/main" xmlns="" id="{0C56E52C-C79A-4A4B-B5AF-F57B31176C2B}"/>
              </a:ext>
            </a:extLst>
          </p:cNvPr>
          <p:cNvPicPr>
            <a:picLocks noChangeAspect="1"/>
          </p:cNvPicPr>
          <p:nvPr/>
        </p:nvPicPr>
        <p:blipFill rotWithShape="1">
          <a:blip r:embed="rId4"/>
          <a:srcRect t="45739"/>
          <a:stretch/>
        </p:blipFill>
        <p:spPr>
          <a:xfrm>
            <a:off x="838200" y="4249737"/>
            <a:ext cx="4248150" cy="2062163"/>
          </a:xfrm>
          <a:prstGeom prst="rect">
            <a:avLst/>
          </a:prstGeom>
        </p:spPr>
      </p:pic>
    </p:spTree>
    <p:extLst>
      <p:ext uri="{BB962C8B-B14F-4D97-AF65-F5344CB8AC3E}">
        <p14:creationId xmlns:p14="http://schemas.microsoft.com/office/powerpoint/2010/main" val="4795522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Users’ Perspective:</a:t>
            </a:r>
            <a:r>
              <a:rPr lang="en-US" sz="4000" dirty="0"/>
              <a:t/>
            </a:r>
            <a:br>
              <a:rPr lang="en-US" sz="4000" dirty="0"/>
            </a:br>
            <a:r>
              <a:rPr lang="en-US" sz="4000" dirty="0"/>
              <a:t>“Interactions are Ephemeral”</a:t>
            </a:r>
          </a:p>
        </p:txBody>
      </p:sp>
      <p:sp>
        <p:nvSpPr>
          <p:cNvPr id="3" name="Content Placeholder 2"/>
          <p:cNvSpPr>
            <a:spLocks noGrp="1"/>
          </p:cNvSpPr>
          <p:nvPr>
            <p:ph idx="1"/>
          </p:nvPr>
        </p:nvSpPr>
        <p:spPr/>
        <p:txBody>
          <a:bodyPr/>
          <a:lstStyle/>
          <a:p>
            <a:r>
              <a:rPr lang="en-US" dirty="0"/>
              <a:t>Facebook, Instagram, Twitter, Snapchat: frivolous interactions</a:t>
            </a:r>
          </a:p>
          <a:p>
            <a:endParaRPr lang="en-US" dirty="0"/>
          </a:p>
          <a:p>
            <a:r>
              <a:rPr lang="en-US" dirty="0"/>
              <a:t>Snapchat makes media (photos, videos) temporary and self-deleting</a:t>
            </a:r>
          </a:p>
        </p:txBody>
      </p:sp>
    </p:spTree>
    <p:extLst>
      <p:ext uri="{BB962C8B-B14F-4D97-AF65-F5344CB8AC3E}">
        <p14:creationId xmlns:p14="http://schemas.microsoft.com/office/powerpoint/2010/main" val="30947127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Technologist </a:t>
            </a:r>
            <a:r>
              <a:rPr lang="en-US" sz="3600" dirty="0"/>
              <a:t>Perspective</a:t>
            </a:r>
            <a:r>
              <a:rPr lang="en-US" dirty="0"/>
              <a:t/>
            </a:r>
            <a:br>
              <a:rPr lang="en-US" dirty="0"/>
            </a:br>
            <a:r>
              <a:rPr lang="en-US" dirty="0"/>
              <a:t>“Storage is cheap! Let’s store all the things!”</a:t>
            </a:r>
          </a:p>
        </p:txBody>
      </p:sp>
      <p:sp>
        <p:nvSpPr>
          <p:cNvPr id="3" name="Content Placeholder 2"/>
          <p:cNvSpPr>
            <a:spLocks noGrp="1"/>
          </p:cNvSpPr>
          <p:nvPr>
            <p:ph idx="1"/>
          </p:nvPr>
        </p:nvSpPr>
        <p:spPr/>
        <p:txBody>
          <a:bodyPr>
            <a:normAutofit lnSpcReduction="10000"/>
          </a:bodyPr>
          <a:lstStyle/>
          <a:p>
            <a:r>
              <a:rPr lang="en-US" dirty="0" smtClean="0"/>
              <a:t>Most </a:t>
            </a:r>
            <a:r>
              <a:rPr lang="en-US" dirty="0"/>
              <a:t>“internet” based interaction is archived—regardless of whether users are aware of this or not</a:t>
            </a:r>
          </a:p>
          <a:p>
            <a:endParaRPr lang="en-US" dirty="0"/>
          </a:p>
          <a:p>
            <a:r>
              <a:rPr lang="en-US" dirty="0"/>
              <a:t>“Chat rooms” – bots</a:t>
            </a:r>
          </a:p>
          <a:p>
            <a:r>
              <a:rPr lang="en-US" dirty="0"/>
              <a:t>Online games – streaming to viewers</a:t>
            </a:r>
          </a:p>
          <a:p>
            <a:r>
              <a:rPr lang="en-US" dirty="0"/>
              <a:t>Social media – most archive your interactions</a:t>
            </a:r>
          </a:p>
          <a:p>
            <a:r>
              <a:rPr lang="en-US" dirty="0"/>
              <a:t>Online forums – explicitly archived</a:t>
            </a:r>
          </a:p>
          <a:p>
            <a:endParaRPr lang="en-US" dirty="0"/>
          </a:p>
          <a:p>
            <a:r>
              <a:rPr lang="en-US" b="1" dirty="0"/>
              <a:t>Fundamentally: Online interactions are NOT ephemeral</a:t>
            </a:r>
            <a:r>
              <a:rPr lang="en-US" dirty="0"/>
              <a:t>.</a:t>
            </a:r>
          </a:p>
        </p:txBody>
      </p:sp>
    </p:spTree>
    <p:extLst>
      <p:ext uri="{BB962C8B-B14F-4D97-AF65-F5344CB8AC3E}">
        <p14:creationId xmlns:p14="http://schemas.microsoft.com/office/powerpoint/2010/main" val="8595138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be protecting participants?</a:t>
            </a:r>
          </a:p>
        </p:txBody>
      </p:sp>
      <p:sp>
        <p:nvSpPr>
          <p:cNvPr id="3" name="Content Placeholder 2"/>
          <p:cNvSpPr>
            <a:spLocks noGrp="1"/>
          </p:cNvSpPr>
          <p:nvPr>
            <p:ph idx="1"/>
          </p:nvPr>
        </p:nvSpPr>
        <p:spPr/>
        <p:txBody>
          <a:bodyPr/>
          <a:lstStyle/>
          <a:p>
            <a:r>
              <a:rPr lang="en-US" dirty="0"/>
              <a:t>Paternalistic view: YES!</a:t>
            </a:r>
          </a:p>
          <a:p>
            <a:r>
              <a:rPr lang="en-US" dirty="0"/>
              <a:t>“</a:t>
            </a:r>
            <a:r>
              <a:rPr lang="en-US" dirty="0" smtClean="0"/>
              <a:t>Millennial” view: </a:t>
            </a:r>
            <a:r>
              <a:rPr lang="en-US" dirty="0"/>
              <a:t>We got this (?)</a:t>
            </a:r>
          </a:p>
        </p:txBody>
      </p:sp>
      <p:pic>
        <p:nvPicPr>
          <p:cNvPr id="5" name="Picture 4"/>
          <p:cNvPicPr>
            <a:picLocks noChangeAspect="1"/>
          </p:cNvPicPr>
          <p:nvPr/>
        </p:nvPicPr>
        <p:blipFill>
          <a:blip r:embed="rId3"/>
          <a:stretch>
            <a:fillRect/>
          </a:stretch>
        </p:blipFill>
        <p:spPr>
          <a:xfrm>
            <a:off x="1742545" y="3133195"/>
            <a:ext cx="8125893" cy="1388005"/>
          </a:xfrm>
          <a:prstGeom prst="rect">
            <a:avLst/>
          </a:prstGeom>
        </p:spPr>
      </p:pic>
      <p:pic>
        <p:nvPicPr>
          <p:cNvPr id="6" name="Picture 5"/>
          <p:cNvPicPr>
            <a:picLocks noChangeAspect="1"/>
          </p:cNvPicPr>
          <p:nvPr/>
        </p:nvPicPr>
        <p:blipFill>
          <a:blip r:embed="rId4"/>
          <a:stretch>
            <a:fillRect/>
          </a:stretch>
        </p:blipFill>
        <p:spPr>
          <a:xfrm>
            <a:off x="1742544" y="4656137"/>
            <a:ext cx="8125893" cy="1338850"/>
          </a:xfrm>
          <a:prstGeom prst="rect">
            <a:avLst/>
          </a:prstGeom>
        </p:spPr>
      </p:pic>
    </p:spTree>
    <p:extLst>
      <p:ext uri="{BB962C8B-B14F-4D97-AF65-F5344CB8AC3E}">
        <p14:creationId xmlns:p14="http://schemas.microsoft.com/office/powerpoint/2010/main" val="1693124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a:t>
            </a:r>
          </a:p>
        </p:txBody>
      </p:sp>
      <p:sp>
        <p:nvSpPr>
          <p:cNvPr id="3" name="Content Placeholder 2"/>
          <p:cNvSpPr>
            <a:spLocks noGrp="1"/>
          </p:cNvSpPr>
          <p:nvPr>
            <p:ph idx="1"/>
          </p:nvPr>
        </p:nvSpPr>
        <p:spPr/>
        <p:txBody>
          <a:bodyPr>
            <a:normAutofit lnSpcReduction="10000"/>
          </a:bodyPr>
          <a:lstStyle/>
          <a:p>
            <a:r>
              <a:rPr lang="en-US" dirty="0"/>
              <a:t>Humans have, for millennia, developed conventions for determining how ephemeral our interactions with others are.</a:t>
            </a:r>
          </a:p>
          <a:p>
            <a:r>
              <a:rPr lang="en-US" dirty="0"/>
              <a:t>These conventions are beginning to break because of two new technology advances:</a:t>
            </a:r>
          </a:p>
          <a:p>
            <a:pPr marL="971550" lvl="1" indent="-514350">
              <a:buAutoNum type="arabicPeriod"/>
            </a:pPr>
            <a:r>
              <a:rPr lang="en-US" dirty="0"/>
              <a:t>many Internet-based interactions are </a:t>
            </a:r>
            <a:r>
              <a:rPr lang="en-US" b="1" dirty="0"/>
              <a:t>automatically archived</a:t>
            </a:r>
            <a:r>
              <a:rPr lang="en-US" dirty="0"/>
              <a:t>, with unfettered public access, and</a:t>
            </a:r>
          </a:p>
          <a:p>
            <a:pPr marL="971550" lvl="1" indent="-514350">
              <a:buAutoNum type="arabicPeriod"/>
            </a:pPr>
            <a:r>
              <a:rPr lang="en-US" b="1" dirty="0" smtClean="0"/>
              <a:t>working </a:t>
            </a:r>
            <a:r>
              <a:rPr lang="en-US" b="1" dirty="0"/>
              <a:t>search engines</a:t>
            </a:r>
            <a:r>
              <a:rPr lang="en-US" dirty="0"/>
              <a:t> mean that phrases </a:t>
            </a:r>
            <a:r>
              <a:rPr lang="en-US" dirty="0" smtClean="0"/>
              <a:t>and “</a:t>
            </a:r>
            <a:r>
              <a:rPr lang="en-US" dirty="0" err="1" smtClean="0"/>
              <a:t>dox’ing</a:t>
            </a:r>
            <a:r>
              <a:rPr lang="en-US" dirty="0" smtClean="0"/>
              <a:t>” </a:t>
            </a:r>
            <a:r>
              <a:rPr lang="en-US" dirty="0"/>
              <a:t>information can </a:t>
            </a:r>
            <a:r>
              <a:rPr lang="en-US" dirty="0" smtClean="0"/>
              <a:t>be easily </a:t>
            </a:r>
            <a:r>
              <a:rPr lang="en-US" dirty="0"/>
              <a:t>found with nominal expertise.</a:t>
            </a:r>
          </a:p>
          <a:p>
            <a:endParaRPr lang="en-US" dirty="0"/>
          </a:p>
          <a:p>
            <a:r>
              <a:rPr lang="en-US" dirty="0"/>
              <a:t>Protecting participants in the face of these technologies is challenging. Or… is it?</a:t>
            </a:r>
          </a:p>
        </p:txBody>
      </p:sp>
    </p:spTree>
    <p:extLst>
      <p:ext uri="{BB962C8B-B14F-4D97-AF65-F5344CB8AC3E}">
        <p14:creationId xmlns:p14="http://schemas.microsoft.com/office/powerpoint/2010/main" val="339120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Should we be protecting participants?</a:t>
            </a:r>
          </a:p>
        </p:txBody>
      </p:sp>
      <p:sp>
        <p:nvSpPr>
          <p:cNvPr id="3" name="Content Placeholder 2"/>
          <p:cNvSpPr>
            <a:spLocks noGrp="1"/>
          </p:cNvSpPr>
          <p:nvPr>
            <p:ph idx="1"/>
          </p:nvPr>
        </p:nvSpPr>
        <p:spPr/>
        <p:txBody>
          <a:bodyPr/>
          <a:lstStyle/>
          <a:p>
            <a:r>
              <a:rPr lang="en-US" dirty="0"/>
              <a:t>TCPS2: Respect for persons goes both </a:t>
            </a:r>
            <a:r>
              <a:rPr lang="en-US" dirty="0" smtClean="0"/>
              <a:t>ways </a:t>
            </a:r>
            <a:r>
              <a:rPr lang="mr-IN" dirty="0" smtClean="0"/>
              <a:t>–</a:t>
            </a:r>
            <a:r>
              <a:rPr lang="en-US" dirty="0" smtClean="0"/>
              <a:t> if a person has made the choice to be a part of community X, whatever the consequences are, we need to respect that choice</a:t>
            </a:r>
            <a:endParaRPr lang="en-US" dirty="0"/>
          </a:p>
          <a:p>
            <a:endParaRPr lang="en-US" dirty="0"/>
          </a:p>
          <a:p>
            <a:r>
              <a:rPr lang="en-US" dirty="0"/>
              <a:t>But is it </a:t>
            </a:r>
            <a:r>
              <a:rPr lang="en-US" u="sng" dirty="0"/>
              <a:t>informed consent</a:t>
            </a:r>
            <a:r>
              <a:rPr lang="en-US" dirty="0"/>
              <a:t>?</a:t>
            </a:r>
          </a:p>
          <a:p>
            <a:endParaRPr lang="en-US" dirty="0"/>
          </a:p>
          <a:p>
            <a:endParaRPr lang="en-US" dirty="0"/>
          </a:p>
        </p:txBody>
      </p:sp>
    </p:spTree>
    <p:extLst>
      <p:ext uri="{BB962C8B-B14F-4D97-AF65-F5344CB8AC3E}">
        <p14:creationId xmlns:p14="http://schemas.microsoft.com/office/powerpoint/2010/main" val="6798666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t>Case study</a:t>
            </a:r>
            <a:r>
              <a:rPr lang="en-US" dirty="0"/>
              <a:t/>
            </a:r>
            <a:br>
              <a:rPr lang="en-US" dirty="0"/>
            </a:br>
            <a:r>
              <a:rPr lang="en-US" dirty="0"/>
              <a:t>Understanding Domestic Abuse Survivors</a:t>
            </a:r>
          </a:p>
        </p:txBody>
      </p:sp>
      <p:sp>
        <p:nvSpPr>
          <p:cNvPr id="3" name="Content Placeholder 2"/>
          <p:cNvSpPr>
            <a:spLocks noGrp="1"/>
          </p:cNvSpPr>
          <p:nvPr>
            <p:ph idx="1"/>
          </p:nvPr>
        </p:nvSpPr>
        <p:spPr>
          <a:xfrm>
            <a:off x="838200" y="1825624"/>
            <a:ext cx="10515600" cy="4498975"/>
          </a:xfrm>
        </p:spPr>
        <p:txBody>
          <a:bodyPr>
            <a:normAutofit fontScale="77500" lnSpcReduction="20000"/>
          </a:bodyPr>
          <a:lstStyle/>
          <a:p>
            <a:r>
              <a:rPr lang="en-US" b="1" dirty="0"/>
              <a:t>RQ: </a:t>
            </a:r>
            <a:r>
              <a:rPr lang="en-US" dirty="0"/>
              <a:t>How do survivors discuss their experiences?</a:t>
            </a:r>
          </a:p>
          <a:p>
            <a:r>
              <a:rPr lang="en-US" b="1" dirty="0"/>
              <a:t>Method:</a:t>
            </a:r>
            <a:r>
              <a:rPr lang="en-US" dirty="0"/>
              <a:t> Study domestic abuse survivor forums.</a:t>
            </a:r>
          </a:p>
          <a:p>
            <a:r>
              <a:rPr lang="en-US" dirty="0"/>
              <a:t>TCPS2: “…the privacy expectation of contributors of these sites is much higher.”</a:t>
            </a:r>
          </a:p>
          <a:p>
            <a:endParaRPr lang="en-US" dirty="0"/>
          </a:p>
          <a:p>
            <a:r>
              <a:rPr lang="en-US" dirty="0"/>
              <a:t>Site is indexed by Google</a:t>
            </a:r>
          </a:p>
          <a:p>
            <a:r>
              <a:rPr lang="en-US" dirty="0" smtClean="0"/>
              <a:t>Membership not </a:t>
            </a:r>
            <a:r>
              <a:rPr lang="en-US" dirty="0"/>
              <a:t>enforced by site</a:t>
            </a:r>
          </a:p>
          <a:p>
            <a:endParaRPr lang="en-US" dirty="0"/>
          </a:p>
          <a:p>
            <a:r>
              <a:rPr lang="en-US" b="1" dirty="0"/>
              <a:t>REB Q: </a:t>
            </a:r>
            <a:r>
              <a:rPr lang="en-US" dirty="0"/>
              <a:t>Is this archival research?</a:t>
            </a:r>
            <a:endParaRPr lang="en-US" b="1" dirty="0"/>
          </a:p>
          <a:p>
            <a:r>
              <a:rPr lang="en-US" b="1" dirty="0"/>
              <a:t>REB Q: </a:t>
            </a:r>
            <a:r>
              <a:rPr lang="en-US" dirty="0"/>
              <a:t>Are we imposing additional risk to the women posting on this forum by allowing this research (and presumably, the reproduction of their words in a publication)? (i.e. Retribution via attribution?)</a:t>
            </a:r>
          </a:p>
          <a:p>
            <a:r>
              <a:rPr lang="en-US" b="1" dirty="0"/>
              <a:t>REB Q: </a:t>
            </a:r>
            <a:r>
              <a:rPr lang="en-US" dirty="0"/>
              <a:t>Who do we ask permission from?</a:t>
            </a:r>
            <a:endParaRPr lang="en-US" b="1" dirty="0"/>
          </a:p>
          <a:p>
            <a:r>
              <a:rPr lang="en-US" b="1" dirty="0"/>
              <a:t>Our approach: </a:t>
            </a:r>
            <a:r>
              <a:rPr lang="en-US" dirty="0"/>
              <a:t>Courtesy permission from individuals (i.e. “informed consent”)</a:t>
            </a:r>
            <a:endParaRPr lang="en-US" b="1" dirty="0"/>
          </a:p>
        </p:txBody>
      </p:sp>
    </p:spTree>
    <p:extLst>
      <p:ext uri="{BB962C8B-B14F-4D97-AF65-F5344CB8AC3E}">
        <p14:creationId xmlns:p14="http://schemas.microsoft.com/office/powerpoint/2010/main" val="39788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Undue Paranoia?</a:t>
            </a:r>
          </a:p>
        </p:txBody>
      </p:sp>
      <p:sp>
        <p:nvSpPr>
          <p:cNvPr id="3" name="Content Placeholder 2"/>
          <p:cNvSpPr>
            <a:spLocks noGrp="1"/>
          </p:cNvSpPr>
          <p:nvPr>
            <p:ph idx="1"/>
          </p:nvPr>
        </p:nvSpPr>
        <p:spPr/>
        <p:txBody>
          <a:bodyPr/>
          <a:lstStyle/>
          <a:p>
            <a:r>
              <a:rPr lang="en-US" dirty="0"/>
              <a:t>People use the same </a:t>
            </a:r>
            <a:r>
              <a:rPr lang="en-US" dirty="0" smtClean="0"/>
              <a:t>usernames and </a:t>
            </a:r>
            <a:r>
              <a:rPr lang="en-US" dirty="0"/>
              <a:t>passwords across sites</a:t>
            </a:r>
          </a:p>
          <a:p>
            <a:endParaRPr lang="en-US" dirty="0"/>
          </a:p>
          <a:p>
            <a:r>
              <a:rPr lang="en-US" dirty="0" err="1"/>
              <a:t>Dox’ing</a:t>
            </a:r>
            <a:r>
              <a:rPr lang="en-US" dirty="0"/>
              <a:t>: practice of searching/publishing private information via searches on </a:t>
            </a:r>
            <a:r>
              <a:rPr lang="en-US" dirty="0" smtClean="0"/>
              <a:t>usernames across </a:t>
            </a:r>
            <a:r>
              <a:rPr lang="en-US" dirty="0"/>
              <a:t>sites</a:t>
            </a:r>
          </a:p>
          <a:p>
            <a:endParaRPr lang="en-US" dirty="0"/>
          </a:p>
          <a:p>
            <a:r>
              <a:rPr lang="en-US" dirty="0"/>
              <a:t>Quotes and sentences can also be Googled fairly easily</a:t>
            </a:r>
          </a:p>
          <a:p>
            <a:endParaRPr lang="en-US" dirty="0"/>
          </a:p>
          <a:p>
            <a:r>
              <a:rPr lang="en-US" dirty="0"/>
              <a:t>AOL Data Release (August 2006) – “AOL Data Leak”</a:t>
            </a:r>
          </a:p>
          <a:p>
            <a:pPr lvl="1"/>
            <a:r>
              <a:rPr lang="en-US" dirty="0"/>
              <a:t>Turns out, you can learn a lot from what someone searches for</a:t>
            </a:r>
          </a:p>
        </p:txBody>
      </p:sp>
    </p:spTree>
    <p:extLst>
      <p:ext uri="{BB962C8B-B14F-4D97-AF65-F5344CB8AC3E}">
        <p14:creationId xmlns:p14="http://schemas.microsoft.com/office/powerpoint/2010/main" val="10880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Activities </a:t>
            </a:r>
            <a:r>
              <a:rPr lang="en-US" u="sng" dirty="0"/>
              <a:t>Affect</a:t>
            </a:r>
            <a:r>
              <a:rPr lang="en-US" dirty="0"/>
              <a:t> Ephemerality</a:t>
            </a:r>
          </a:p>
        </p:txBody>
      </p:sp>
      <p:sp>
        <p:nvSpPr>
          <p:cNvPr id="3" name="Content Placeholder 2"/>
          <p:cNvSpPr>
            <a:spLocks noGrp="1"/>
          </p:cNvSpPr>
          <p:nvPr>
            <p:ph idx="1"/>
          </p:nvPr>
        </p:nvSpPr>
        <p:spPr/>
        <p:txBody>
          <a:bodyPr/>
          <a:lstStyle/>
          <a:p>
            <a:r>
              <a:rPr lang="en-US" dirty="0"/>
              <a:t>When researchers record what would otherwise not be recorded (e.g. recording Snapchat stream), they are making a “permanent record” of what would otherwise be ephemeral</a:t>
            </a:r>
          </a:p>
          <a:p>
            <a:endParaRPr lang="en-US" dirty="0"/>
          </a:p>
        </p:txBody>
      </p:sp>
    </p:spTree>
    <p:extLst>
      <p:ext uri="{BB962C8B-B14F-4D97-AF65-F5344CB8AC3E}">
        <p14:creationId xmlns:p14="http://schemas.microsoft.com/office/powerpoint/2010/main" val="1569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Activities </a:t>
            </a:r>
            <a:r>
              <a:rPr lang="en-US" u="sng" dirty="0"/>
              <a:t>Affect</a:t>
            </a:r>
            <a:r>
              <a:rPr lang="en-US" dirty="0"/>
              <a:t> Ephemerality</a:t>
            </a:r>
          </a:p>
        </p:txBody>
      </p:sp>
      <p:sp>
        <p:nvSpPr>
          <p:cNvPr id="3" name="Content Placeholder 2"/>
          <p:cNvSpPr>
            <a:spLocks noGrp="1"/>
          </p:cNvSpPr>
          <p:nvPr>
            <p:ph idx="1"/>
          </p:nvPr>
        </p:nvSpPr>
        <p:spPr/>
        <p:txBody>
          <a:bodyPr>
            <a:normAutofit lnSpcReduction="10000"/>
          </a:bodyPr>
          <a:lstStyle/>
          <a:p>
            <a:r>
              <a:rPr lang="en-US" dirty="0"/>
              <a:t>When researchers record what would otherwise not be recorded (e.g. recording Snapchat stream), they are making a “permanent record” of what would otherwise be ephemeral</a:t>
            </a:r>
          </a:p>
          <a:p>
            <a:endParaRPr lang="en-US" dirty="0"/>
          </a:p>
          <a:p>
            <a:r>
              <a:rPr lang="en-US" dirty="0"/>
              <a:t>When researchers publish quotes or media that can be used to identify users, they are reducing the ephemerality of participants’ </a:t>
            </a:r>
            <a:r>
              <a:rPr lang="en-US" dirty="0" smtClean="0"/>
              <a:t>interactions</a:t>
            </a:r>
          </a:p>
          <a:p>
            <a:endParaRPr lang="en-US" dirty="0"/>
          </a:p>
          <a:p>
            <a:r>
              <a:rPr lang="en-US" dirty="0" smtClean="0"/>
              <a:t>Notice: quotes can be searched on, and the usernames can then be searched on!</a:t>
            </a:r>
            <a:endParaRPr lang="en-US" dirty="0"/>
          </a:p>
        </p:txBody>
      </p:sp>
    </p:spTree>
    <p:extLst>
      <p:ext uri="{BB962C8B-B14F-4D97-AF65-F5344CB8AC3E}">
        <p14:creationId xmlns:p14="http://schemas.microsoft.com/office/powerpoint/2010/main" val="68763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Celebrities Read Mean Tweets</a:t>
            </a:r>
          </a:p>
        </p:txBody>
      </p:sp>
      <p:sp>
        <p:nvSpPr>
          <p:cNvPr id="6" name="Content Placeholder 5"/>
          <p:cNvSpPr>
            <a:spLocks noGrp="1"/>
          </p:cNvSpPr>
          <p:nvPr>
            <p:ph idx="1"/>
          </p:nvPr>
        </p:nvSpPr>
        <p:spPr/>
        <p:txBody>
          <a:bodyPr/>
          <a:lstStyle/>
          <a:p>
            <a:r>
              <a:rPr lang="en-US" dirty="0"/>
              <a:t>Notice how the Tweeters’ handles are visible and in plain sight!</a:t>
            </a:r>
          </a:p>
          <a:p>
            <a:endParaRPr lang="en-US" dirty="0"/>
          </a:p>
          <a:p>
            <a:r>
              <a:rPr lang="en-US" dirty="0"/>
              <a:t>In many of these cases, they have been flamed by the celebs’ fans into oblivion</a:t>
            </a:r>
            <a:r>
              <a:rPr lang="en-US" dirty="0" smtClean="0"/>
              <a:t>!</a:t>
            </a:r>
            <a:endParaRPr lang="en-US" dirty="0"/>
          </a:p>
        </p:txBody>
      </p:sp>
    </p:spTree>
    <p:extLst>
      <p:ext uri="{BB962C8B-B14F-4D97-AF65-F5344CB8AC3E}">
        <p14:creationId xmlns:p14="http://schemas.microsoft.com/office/powerpoint/2010/main" val="15302935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elebrities-read-mean-tweet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72112" cy="6454588"/>
          </a:xfrm>
        </p:spPr>
      </p:pic>
    </p:spTree>
    <p:extLst>
      <p:ext uri="{BB962C8B-B14F-4D97-AF65-F5344CB8AC3E}">
        <p14:creationId xmlns:p14="http://schemas.microsoft.com/office/powerpoint/2010/main" val="547188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Celebrities Read Mean Tweets</a:t>
            </a:r>
          </a:p>
        </p:txBody>
      </p:sp>
      <p:sp>
        <p:nvSpPr>
          <p:cNvPr id="6" name="Content Placeholder 5"/>
          <p:cNvSpPr>
            <a:spLocks noGrp="1"/>
          </p:cNvSpPr>
          <p:nvPr>
            <p:ph idx="1"/>
          </p:nvPr>
        </p:nvSpPr>
        <p:spPr/>
        <p:txBody>
          <a:bodyPr/>
          <a:lstStyle/>
          <a:p>
            <a:r>
              <a:rPr lang="en-US" dirty="0"/>
              <a:t>Notice how the Tweeters’ handles are visible and in plain sight!</a:t>
            </a:r>
          </a:p>
          <a:p>
            <a:endParaRPr lang="en-US" dirty="0"/>
          </a:p>
          <a:p>
            <a:r>
              <a:rPr lang="en-US" dirty="0"/>
              <a:t>In many of these cases, they have been flamed by the celebs’ fans into oblivion!</a:t>
            </a:r>
          </a:p>
          <a:p>
            <a:endParaRPr lang="en-US" dirty="0"/>
          </a:p>
          <a:p>
            <a:r>
              <a:rPr lang="en-US" dirty="0"/>
              <a:t>What would have (essentially) remained ephemeral due to obscurity is no longer</a:t>
            </a:r>
          </a:p>
        </p:txBody>
      </p:sp>
    </p:spTree>
    <p:extLst>
      <p:ext uri="{BB962C8B-B14F-4D97-AF65-F5344CB8AC3E}">
        <p14:creationId xmlns:p14="http://schemas.microsoft.com/office/powerpoint/2010/main" val="1498908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Archival research does exist</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38200" y="1512359"/>
            <a:ext cx="10058400" cy="6000750"/>
          </a:xfrm>
          <a:prstGeom prst="rect">
            <a:avLst/>
          </a:prstGeom>
        </p:spPr>
      </p:pic>
    </p:spTree>
    <p:extLst>
      <p:ext uri="{BB962C8B-B14F-4D97-AF65-F5344CB8AC3E}">
        <p14:creationId xmlns:p14="http://schemas.microsoft.com/office/powerpoint/2010/main" val="28437876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Archival research does exist</a:t>
            </a:r>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838200" y="1512359"/>
            <a:ext cx="10058400" cy="6000750"/>
          </a:xfrm>
          <a:prstGeom prst="rect">
            <a:avLst/>
          </a:prstGeom>
        </p:spPr>
      </p:pic>
      <p:sp>
        <p:nvSpPr>
          <p:cNvPr id="6" name="Rectangle 5"/>
          <p:cNvSpPr/>
          <p:nvPr/>
        </p:nvSpPr>
        <p:spPr>
          <a:xfrm>
            <a:off x="474133" y="3068360"/>
            <a:ext cx="11006667" cy="186586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sz="3200" b="1" dirty="0"/>
              <a:t>DIFFERENCE</a:t>
            </a:r>
            <a:r>
              <a:rPr lang="en-US" sz="3200" dirty="0"/>
              <a:t>: With some tools (git, bug </a:t>
            </a:r>
            <a:r>
              <a:rPr lang="en-US" sz="3200" dirty="0" err="1"/>
              <a:t>datbase</a:t>
            </a:r>
            <a:r>
              <a:rPr lang="en-US" sz="3200" dirty="0"/>
              <a:t>, etc.), users understand that their interactions are archived and searchable</a:t>
            </a:r>
          </a:p>
        </p:txBody>
      </p:sp>
    </p:spTree>
    <p:extLst>
      <p:ext uri="{BB962C8B-B14F-4D97-AF65-F5344CB8AC3E}">
        <p14:creationId xmlns:p14="http://schemas.microsoft.com/office/powerpoint/2010/main" val="403015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Contagion Study</a:t>
            </a:r>
            <a:br>
              <a:rPr lang="en-US" dirty="0"/>
            </a:br>
            <a:r>
              <a:rPr lang="en-US" sz="2000" dirty="0"/>
              <a:t>Kramer et al., 2014 – Facebook, Cornell</a:t>
            </a:r>
          </a:p>
        </p:txBody>
      </p:sp>
      <p:sp>
        <p:nvSpPr>
          <p:cNvPr id="3" name="Content Placeholder 2"/>
          <p:cNvSpPr>
            <a:spLocks noGrp="1"/>
          </p:cNvSpPr>
          <p:nvPr>
            <p:ph idx="1"/>
          </p:nvPr>
        </p:nvSpPr>
        <p:spPr/>
        <p:txBody>
          <a:bodyPr>
            <a:normAutofit/>
          </a:bodyPr>
          <a:lstStyle/>
          <a:p>
            <a:r>
              <a:rPr lang="en-US" b="1" dirty="0"/>
              <a:t>Emotional contagion: </a:t>
            </a:r>
            <a:r>
              <a:rPr lang="en-US" dirty="0"/>
              <a:t>Being around happy people makes you experience happiness; being around sad people makes you sad.</a:t>
            </a:r>
          </a:p>
          <a:p>
            <a:r>
              <a:rPr lang="en-US" b="1" dirty="0"/>
              <a:t>Question:</a:t>
            </a:r>
            <a:r>
              <a:rPr lang="en-US" dirty="0"/>
              <a:t> Does this happen in social media spaces</a:t>
            </a:r>
            <a:r>
              <a:rPr lang="en-US" dirty="0" smtClean="0"/>
              <a:t>?</a:t>
            </a:r>
            <a:endParaRPr lang="en-US" dirty="0"/>
          </a:p>
        </p:txBody>
      </p:sp>
    </p:spTree>
    <p:extLst>
      <p:ext uri="{BB962C8B-B14F-4D97-AF65-F5344CB8AC3E}">
        <p14:creationId xmlns:p14="http://schemas.microsoft.com/office/powerpoint/2010/main" val="99166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9890445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an online tool</a:t>
            </a:r>
            <a:r>
              <a:rPr lang="mr-IN" dirty="0"/>
              <a:t>…</a:t>
            </a:r>
            <a:endParaRPr lang="en-US" dirty="0"/>
          </a:p>
        </p:txBody>
      </p:sp>
      <p:sp>
        <p:nvSpPr>
          <p:cNvPr id="3" name="Content Placeholder 2"/>
          <p:cNvSpPr>
            <a:spLocks noGrp="1"/>
          </p:cNvSpPr>
          <p:nvPr>
            <p:ph idx="1"/>
          </p:nvPr>
        </p:nvSpPr>
        <p:spPr/>
        <p:txBody>
          <a:bodyPr/>
          <a:lstStyle/>
          <a:p>
            <a:r>
              <a:rPr lang="en-US" dirty="0"/>
              <a:t>Alice’s traces</a:t>
            </a:r>
          </a:p>
        </p:txBody>
      </p:sp>
      <p:pic>
        <p:nvPicPr>
          <p:cNvPr id="4" name="Picture 3"/>
          <p:cNvPicPr>
            <a:picLocks noChangeAspect="1"/>
          </p:cNvPicPr>
          <p:nvPr/>
        </p:nvPicPr>
        <p:blipFill rotWithShape="1">
          <a:blip r:embed="rId3"/>
          <a:srcRect b="30000"/>
          <a:stretch/>
        </p:blipFill>
        <p:spPr>
          <a:xfrm>
            <a:off x="1" y="-76201"/>
            <a:ext cx="12192000" cy="6874933"/>
          </a:xfrm>
          <a:prstGeom prst="rect">
            <a:avLst/>
          </a:prstGeom>
        </p:spPr>
      </p:pic>
    </p:spTree>
    <p:extLst>
      <p:ext uri="{BB962C8B-B14F-4D97-AF65-F5344CB8AC3E}">
        <p14:creationId xmlns:p14="http://schemas.microsoft.com/office/powerpoint/2010/main" val="19992245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Practically</a:t>
            </a:r>
            <a:r>
              <a:rPr lang="mr-IN" dirty="0"/>
              <a:t>…</a:t>
            </a:r>
            <a:endParaRPr lang="en-US" dirty="0"/>
          </a:p>
        </p:txBody>
      </p:sp>
      <p:sp>
        <p:nvSpPr>
          <p:cNvPr id="3" name="Content Placeholder 2"/>
          <p:cNvSpPr>
            <a:spLocks noGrp="1"/>
          </p:cNvSpPr>
          <p:nvPr>
            <p:ph idx="1"/>
          </p:nvPr>
        </p:nvSpPr>
        <p:spPr/>
        <p:txBody>
          <a:bodyPr>
            <a:normAutofit/>
          </a:bodyPr>
          <a:lstStyle/>
          <a:p>
            <a:r>
              <a:rPr lang="en-US" dirty="0"/>
              <a:t>Proportionate approach to REB review</a:t>
            </a:r>
          </a:p>
          <a:p>
            <a:endParaRPr lang="en-US" dirty="0"/>
          </a:p>
          <a:p>
            <a:r>
              <a:rPr lang="en-US" dirty="0"/>
              <a:t>It’s all about context: what is the nature of the research, what is the nature of the data, etc.</a:t>
            </a:r>
          </a:p>
          <a:p>
            <a:endParaRPr lang="en-US" dirty="0"/>
          </a:p>
          <a:p>
            <a:r>
              <a:rPr lang="en-US" dirty="0"/>
              <a:t>Ellard Litmus Test for Consent?</a:t>
            </a:r>
          </a:p>
        </p:txBody>
      </p:sp>
    </p:spTree>
    <p:extLst>
      <p:ext uri="{BB962C8B-B14F-4D97-AF65-F5344CB8AC3E}">
        <p14:creationId xmlns:p14="http://schemas.microsoft.com/office/powerpoint/2010/main" val="9452881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838200" y="1825625"/>
            <a:ext cx="10515600" cy="4351338"/>
          </a:xfrm>
        </p:spPr>
        <p:txBody>
          <a:bodyPr/>
          <a:lstStyle/>
          <a:p>
            <a:r>
              <a:rPr lang="en-US" dirty="0"/>
              <a:t>TCPS Framework – “first principles”</a:t>
            </a:r>
          </a:p>
          <a:p>
            <a:r>
              <a:rPr lang="en-US" dirty="0"/>
              <a:t>Is research in online spaces archival research?</a:t>
            </a:r>
          </a:p>
          <a:p>
            <a:r>
              <a:rPr lang="en-US" dirty="0"/>
              <a:t>Users’ perspectives</a:t>
            </a:r>
          </a:p>
          <a:p>
            <a:r>
              <a:rPr lang="en-US" dirty="0"/>
              <a:t>Technology perspective</a:t>
            </a:r>
          </a:p>
          <a:p>
            <a:r>
              <a:rPr lang="en-US" dirty="0"/>
              <a:t>How do we protect participants? Are we being paternalistic?</a:t>
            </a:r>
          </a:p>
          <a:p>
            <a:r>
              <a:rPr lang="en-US" dirty="0"/>
              <a:t>Things we know about users</a:t>
            </a:r>
          </a:p>
        </p:txBody>
      </p:sp>
    </p:spTree>
    <p:extLst>
      <p:ext uri="{BB962C8B-B14F-4D97-AF65-F5344CB8AC3E}">
        <p14:creationId xmlns:p14="http://schemas.microsoft.com/office/powerpoint/2010/main" val="20618709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Message</a:t>
            </a:r>
          </a:p>
        </p:txBody>
      </p:sp>
      <p:sp>
        <p:nvSpPr>
          <p:cNvPr id="3" name="Content Placeholder 2"/>
          <p:cNvSpPr>
            <a:spLocks noGrp="1"/>
          </p:cNvSpPr>
          <p:nvPr>
            <p:ph idx="1"/>
          </p:nvPr>
        </p:nvSpPr>
        <p:spPr/>
        <p:txBody>
          <a:bodyPr>
            <a:normAutofit lnSpcReduction="10000"/>
          </a:bodyPr>
          <a:lstStyle/>
          <a:p>
            <a:r>
              <a:rPr lang="en-US" dirty="0"/>
              <a:t>Humans have, for millennia, developed conventions for determining how ephemeral our interactions with others are.</a:t>
            </a:r>
          </a:p>
          <a:p>
            <a:r>
              <a:rPr lang="en-US" dirty="0"/>
              <a:t>These conventions are beginning to break because </a:t>
            </a:r>
            <a:r>
              <a:rPr lang="en-US" dirty="0" smtClean="0"/>
              <a:t>of two new technology advances:</a:t>
            </a:r>
          </a:p>
          <a:p>
            <a:pPr marL="971550" lvl="1" indent="-514350">
              <a:buAutoNum type="arabicPeriod"/>
            </a:pPr>
            <a:r>
              <a:rPr lang="en-US" dirty="0" smtClean="0"/>
              <a:t>many Internet-based interactions are </a:t>
            </a:r>
            <a:r>
              <a:rPr lang="en-US" b="1" dirty="0" smtClean="0"/>
              <a:t>automatically archived</a:t>
            </a:r>
            <a:r>
              <a:rPr lang="en-US" dirty="0" smtClean="0"/>
              <a:t>, with unfettered public access, and</a:t>
            </a:r>
          </a:p>
          <a:p>
            <a:pPr marL="971550" lvl="1" indent="-514350">
              <a:buAutoNum type="arabicPeriod"/>
            </a:pPr>
            <a:r>
              <a:rPr lang="en-US" b="1" dirty="0" smtClean="0"/>
              <a:t>working search engines</a:t>
            </a:r>
            <a:r>
              <a:rPr lang="en-US" dirty="0" smtClean="0"/>
              <a:t> mean that phrases and “</a:t>
            </a:r>
            <a:r>
              <a:rPr lang="en-US" dirty="0" err="1" smtClean="0"/>
              <a:t>dox’ing</a:t>
            </a:r>
            <a:r>
              <a:rPr lang="en-US" dirty="0" smtClean="0"/>
              <a:t>” information can be easily found with nominal expertise.</a:t>
            </a:r>
          </a:p>
          <a:p>
            <a:endParaRPr lang="en-US" dirty="0"/>
          </a:p>
          <a:p>
            <a:r>
              <a:rPr lang="en-US" dirty="0"/>
              <a:t>Protecting participants in the face of these technologies is challenging. Or… is it?</a:t>
            </a:r>
          </a:p>
        </p:txBody>
      </p:sp>
    </p:spTree>
    <p:extLst>
      <p:ext uri="{BB962C8B-B14F-4D97-AF65-F5344CB8AC3E}">
        <p14:creationId xmlns:p14="http://schemas.microsoft.com/office/powerpoint/2010/main" val="320866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r>
              <a:rPr lang="en-US" dirty="0" err="1" smtClean="0"/>
              <a:t>CanadaCreep</a:t>
            </a:r>
            <a:endParaRPr lang="en-US" dirty="0"/>
          </a:p>
        </p:txBody>
      </p:sp>
      <p:sp>
        <p:nvSpPr>
          <p:cNvPr id="3" name="Content Placeholder 2"/>
          <p:cNvSpPr>
            <a:spLocks noGrp="1"/>
          </p:cNvSpPr>
          <p:nvPr>
            <p:ph idx="1"/>
          </p:nvPr>
        </p:nvSpPr>
        <p:spPr>
          <a:xfrm>
            <a:off x="838200" y="1825625"/>
            <a:ext cx="5526741" cy="4351338"/>
          </a:xfrm>
        </p:spPr>
        <p:txBody>
          <a:bodyPr>
            <a:normAutofit fontScale="62500" lnSpcReduction="20000"/>
          </a:bodyPr>
          <a:lstStyle/>
          <a:p>
            <a:r>
              <a:rPr lang="en-US" dirty="0" smtClean="0"/>
              <a:t>Clearly not informed consent. For the women, a breach of privacy—no control over likeness, no control over who sees what, and when: ephemerality of this is taken away without consent</a:t>
            </a:r>
          </a:p>
          <a:p>
            <a:endParaRPr lang="en-US" dirty="0"/>
          </a:p>
          <a:p>
            <a:r>
              <a:rPr lang="en-US" dirty="0" smtClean="0"/>
              <a:t>Who do we ask for permission from? Should this depend on who/what we are studying?</a:t>
            </a:r>
          </a:p>
          <a:p>
            <a:endParaRPr lang="en-US" dirty="0"/>
          </a:p>
          <a:p>
            <a:r>
              <a:rPr lang="en-US" dirty="0" smtClean="0"/>
              <a:t>What if a researcher wanted to do a study of physical spaces where they took photos of how people were dressed such that the people could not be identified? Is this better? Is it because the images are available to others? Is it really a lot better if someone didn’t take photos, but had sought to answer some research question about dress?</a:t>
            </a:r>
          </a:p>
          <a:p>
            <a:endParaRPr lang="en-US" dirty="0"/>
          </a:p>
          <a:p>
            <a:r>
              <a:rPr lang="en-US" dirty="0" smtClean="0"/>
              <a:t>What is considered public?</a:t>
            </a:r>
          </a:p>
        </p:txBody>
      </p:sp>
      <p:pic>
        <p:nvPicPr>
          <p:cNvPr id="4" name="Picture 3"/>
          <p:cNvPicPr>
            <a:picLocks noChangeAspect="1"/>
          </p:cNvPicPr>
          <p:nvPr/>
        </p:nvPicPr>
        <p:blipFill>
          <a:blip r:embed="rId2"/>
          <a:stretch>
            <a:fillRect/>
          </a:stretch>
        </p:blipFill>
        <p:spPr>
          <a:xfrm>
            <a:off x="6571129" y="855476"/>
            <a:ext cx="5334000" cy="2997200"/>
          </a:xfrm>
          <a:prstGeom prst="rect">
            <a:avLst/>
          </a:prstGeom>
        </p:spPr>
      </p:pic>
      <p:pic>
        <p:nvPicPr>
          <p:cNvPr id="5" name="Picture 4"/>
          <p:cNvPicPr>
            <a:picLocks noChangeAspect="1"/>
          </p:cNvPicPr>
          <p:nvPr/>
        </p:nvPicPr>
        <p:blipFill>
          <a:blip r:embed="rId3"/>
          <a:stretch>
            <a:fillRect/>
          </a:stretch>
        </p:blipFill>
        <p:spPr>
          <a:xfrm>
            <a:off x="6571129" y="3852676"/>
            <a:ext cx="5334000" cy="2667001"/>
          </a:xfrm>
          <a:prstGeom prst="rect">
            <a:avLst/>
          </a:prstGeom>
        </p:spPr>
      </p:pic>
    </p:spTree>
    <p:extLst>
      <p:ext uri="{BB962C8B-B14F-4D97-AF65-F5344CB8AC3E}">
        <p14:creationId xmlns:p14="http://schemas.microsoft.com/office/powerpoint/2010/main" val="18716907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reading</a:t>
            </a:r>
          </a:p>
        </p:txBody>
      </p:sp>
      <p:sp>
        <p:nvSpPr>
          <p:cNvPr id="3" name="Content Placeholder 2"/>
          <p:cNvSpPr>
            <a:spLocks noGrp="1"/>
          </p:cNvSpPr>
          <p:nvPr>
            <p:ph idx="1"/>
          </p:nvPr>
        </p:nvSpPr>
        <p:spPr/>
        <p:txBody>
          <a:bodyPr/>
          <a:lstStyle/>
          <a:p>
            <a:r>
              <a:rPr lang="en-US" dirty="0"/>
              <a:t>Amy </a:t>
            </a:r>
            <a:r>
              <a:rPr lang="en-US" dirty="0" err="1"/>
              <a:t>Bruckman’s</a:t>
            </a:r>
            <a:r>
              <a:rPr lang="en-US" dirty="0"/>
              <a:t> Ethical Guidelines for Research Online</a:t>
            </a:r>
          </a:p>
          <a:p>
            <a:r>
              <a:rPr lang="en-US" dirty="0"/>
              <a:t>http://www.cc.gatech.edu/~asb/ethics/</a:t>
            </a:r>
          </a:p>
          <a:p>
            <a:endParaRPr lang="en-US" dirty="0"/>
          </a:p>
          <a:p>
            <a:r>
              <a:rPr lang="en-US" dirty="0"/>
              <a:t>Barry Brown, Alexandra </a:t>
            </a:r>
            <a:r>
              <a:rPr lang="en-US" dirty="0" err="1"/>
              <a:t>Weilenmann</a:t>
            </a:r>
            <a:r>
              <a:rPr lang="en-US" dirty="0"/>
              <a:t>, Donald McMillan, and </a:t>
            </a:r>
            <a:r>
              <a:rPr lang="en-US" dirty="0" err="1"/>
              <a:t>Airi</a:t>
            </a:r>
            <a:r>
              <a:rPr lang="en-US" dirty="0"/>
              <a:t> </a:t>
            </a:r>
            <a:r>
              <a:rPr lang="en-US" dirty="0" err="1"/>
              <a:t>Lampinen</a:t>
            </a:r>
            <a:r>
              <a:rPr lang="en-US" dirty="0"/>
              <a:t>. 2016. Five Provocations for Ethical HCI Research. In </a:t>
            </a:r>
            <a:r>
              <a:rPr lang="en-US" i="1" dirty="0"/>
              <a:t>Proceedings of the 2016 CHI Conference on Human Factors in Computing Systems</a:t>
            </a:r>
            <a:r>
              <a:rPr lang="en-US" dirty="0"/>
              <a:t> (CHI '16). ACM, New York, NY, USA, 852-863. DOI: https://doi.org/10.1145/2858036.2858313</a:t>
            </a:r>
          </a:p>
        </p:txBody>
      </p:sp>
    </p:spTree>
    <p:extLst>
      <p:ext uri="{BB962C8B-B14F-4D97-AF65-F5344CB8AC3E}">
        <p14:creationId xmlns:p14="http://schemas.microsoft.com/office/powerpoint/2010/main" val="9364995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a:t>
            </a:r>
          </a:p>
        </p:txBody>
      </p:sp>
      <p:sp>
        <p:nvSpPr>
          <p:cNvPr id="3" name="Content Placeholder 2"/>
          <p:cNvSpPr>
            <a:spLocks noGrp="1"/>
          </p:cNvSpPr>
          <p:nvPr>
            <p:ph idx="1"/>
          </p:nvPr>
        </p:nvSpPr>
        <p:spPr/>
        <p:txBody>
          <a:bodyPr>
            <a:normAutofit lnSpcReduction="10000"/>
          </a:bodyPr>
          <a:lstStyle/>
          <a:p>
            <a:r>
              <a:rPr lang="en-CA" dirty="0"/>
              <a:t>Online spaces (social media sites, online forums, chat rooms, video games) present fundamental challenges to researchers who aim to study the people inhabiting or communicating within these spaces. For instance, what are our ethical obligations when we study people’s interactions with one another in what are effectively “publicly accessible” online spaces? What are people’s expectations of ephemerality (and privacy) in these spaces? What aspects of context matter in these cases? In this talk, I describe my experiences in studying these spaces, and discuss some of the challenges our ethics board has encountered in our efforts to protect participants when researchers propose research in the online world.</a:t>
            </a:r>
            <a:endParaRPr lang="en-US" dirty="0"/>
          </a:p>
          <a:p>
            <a:endParaRPr lang="en-US" dirty="0"/>
          </a:p>
        </p:txBody>
      </p:sp>
    </p:spTree>
    <p:extLst>
      <p:ext uri="{BB962C8B-B14F-4D97-AF65-F5344CB8AC3E}">
        <p14:creationId xmlns:p14="http://schemas.microsoft.com/office/powerpoint/2010/main" val="2952909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838200" y="0"/>
            <a:ext cx="10757647" cy="6829626"/>
          </a:xfrm>
        </p:spPr>
      </p:pic>
      <p:pic>
        <p:nvPicPr>
          <p:cNvPr id="6" name="Content Placeholder 4"/>
          <p:cNvPicPr>
            <a:picLocks noChangeAspect="1"/>
          </p:cNvPicPr>
          <p:nvPr/>
        </p:nvPicPr>
        <p:blipFill rotWithShape="1">
          <a:blip r:embed="rId4">
            <a:extLst>
              <a:ext uri="{28A0092B-C50C-407E-A947-70E740481C1C}">
                <a14:useLocalDpi xmlns:a14="http://schemas.microsoft.com/office/drawing/2010/main" val="0"/>
              </a:ext>
            </a:extLst>
          </a:blip>
          <a:srcRect l="21542" t="18749" r="31625" b="416"/>
          <a:stretch/>
        </p:blipFill>
        <p:spPr>
          <a:xfrm>
            <a:off x="3155576" y="1308847"/>
            <a:ext cx="5038165" cy="5520780"/>
          </a:xfrm>
          <a:prstGeom prst="rect">
            <a:avLst/>
          </a:prstGeom>
        </p:spPr>
      </p:pic>
      <p:sp>
        <p:nvSpPr>
          <p:cNvPr id="7" name="TextBox 6"/>
          <p:cNvSpPr txBox="1"/>
          <p:nvPr/>
        </p:nvSpPr>
        <p:spPr>
          <a:xfrm>
            <a:off x="1017494" y="5583131"/>
            <a:ext cx="2651688" cy="830997"/>
          </a:xfrm>
          <a:prstGeom prst="rect">
            <a:avLst/>
          </a:prstGeom>
          <a:noFill/>
        </p:spPr>
        <p:txBody>
          <a:bodyPr wrap="none" rtlCol="0">
            <a:spAutoFit/>
          </a:bodyPr>
          <a:lstStyle/>
          <a:p>
            <a:r>
              <a:rPr lang="en-US" sz="4800" dirty="0" smtClean="0">
                <a:solidFill>
                  <a:schemeClr val="bg1"/>
                </a:solidFill>
                <a:latin typeface="Helvetica" charset="0"/>
                <a:ea typeface="Helvetica" charset="0"/>
                <a:cs typeface="Helvetica" charset="0"/>
              </a:rPr>
              <a:t>Unhappy</a:t>
            </a:r>
            <a:endParaRPr lang="en-US" sz="4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439896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a:off x="838200" y="0"/>
            <a:ext cx="10757647" cy="6829626"/>
          </a:xfrm>
        </p:spPr>
      </p:pic>
      <p:pic>
        <p:nvPicPr>
          <p:cNvPr id="3" name="Picture 2"/>
          <p:cNvPicPr>
            <a:picLocks noChangeAspect="1"/>
          </p:cNvPicPr>
          <p:nvPr/>
        </p:nvPicPr>
        <p:blipFill>
          <a:blip r:embed="rId4"/>
          <a:stretch>
            <a:fillRect/>
          </a:stretch>
        </p:blipFill>
        <p:spPr>
          <a:xfrm>
            <a:off x="3207224" y="1236918"/>
            <a:ext cx="4735505" cy="5621082"/>
          </a:xfrm>
          <a:prstGeom prst="rect">
            <a:avLst/>
          </a:prstGeom>
        </p:spPr>
      </p:pic>
      <p:sp>
        <p:nvSpPr>
          <p:cNvPr id="7" name="TextBox 6"/>
          <p:cNvSpPr txBox="1"/>
          <p:nvPr/>
        </p:nvSpPr>
        <p:spPr>
          <a:xfrm>
            <a:off x="1017494" y="5583131"/>
            <a:ext cx="1965603" cy="830997"/>
          </a:xfrm>
          <a:prstGeom prst="rect">
            <a:avLst/>
          </a:prstGeom>
          <a:noFill/>
        </p:spPr>
        <p:txBody>
          <a:bodyPr wrap="none" rtlCol="0">
            <a:spAutoFit/>
          </a:bodyPr>
          <a:lstStyle/>
          <a:p>
            <a:r>
              <a:rPr lang="en-US" sz="4800" dirty="0" smtClean="0">
                <a:solidFill>
                  <a:schemeClr val="bg1"/>
                </a:solidFill>
                <a:latin typeface="Helvetica" charset="0"/>
                <a:ea typeface="Helvetica" charset="0"/>
                <a:cs typeface="Helvetica" charset="0"/>
              </a:rPr>
              <a:t>Happy</a:t>
            </a:r>
            <a:endParaRPr lang="en-US" sz="48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6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Contagion Study</a:t>
            </a:r>
            <a:br>
              <a:rPr lang="en-US" dirty="0"/>
            </a:br>
            <a:r>
              <a:rPr lang="en-US" sz="2000" dirty="0"/>
              <a:t>Kramer et al., 2014 – Facebook, Cornell</a:t>
            </a:r>
          </a:p>
        </p:txBody>
      </p:sp>
      <p:sp>
        <p:nvSpPr>
          <p:cNvPr id="3" name="Content Placeholder 2"/>
          <p:cNvSpPr>
            <a:spLocks noGrp="1"/>
          </p:cNvSpPr>
          <p:nvPr>
            <p:ph idx="1"/>
          </p:nvPr>
        </p:nvSpPr>
        <p:spPr/>
        <p:txBody>
          <a:bodyPr>
            <a:normAutofit/>
          </a:bodyPr>
          <a:lstStyle/>
          <a:p>
            <a:r>
              <a:rPr lang="en-US" b="1" dirty="0"/>
              <a:t>Emotional contagion: </a:t>
            </a:r>
            <a:r>
              <a:rPr lang="en-US" dirty="0"/>
              <a:t>Being around happy people makes you experience happiness; being around sad people makes you sad.</a:t>
            </a:r>
          </a:p>
          <a:p>
            <a:r>
              <a:rPr lang="en-US" b="1" dirty="0"/>
              <a:t>Question:</a:t>
            </a:r>
            <a:r>
              <a:rPr lang="en-US" dirty="0"/>
              <a:t> Does this happen in social media spaces?</a:t>
            </a:r>
          </a:p>
          <a:p>
            <a:r>
              <a:rPr lang="en-US" b="1" dirty="0"/>
              <a:t>Opportunity: </a:t>
            </a:r>
            <a:r>
              <a:rPr lang="en-US" dirty="0"/>
              <a:t>Beyond correlational findings, we can </a:t>
            </a:r>
            <a:r>
              <a:rPr lang="en-US" u="sng" dirty="0"/>
              <a:t>manipulate</a:t>
            </a:r>
            <a:r>
              <a:rPr lang="en-US" dirty="0"/>
              <a:t> what people see!</a:t>
            </a:r>
          </a:p>
          <a:p>
            <a:r>
              <a:rPr lang="en-US" b="1" dirty="0"/>
              <a:t>Study: </a:t>
            </a:r>
            <a:r>
              <a:rPr lang="en-US" dirty="0"/>
              <a:t>N=600k+, manipulate “news feeds” to be more positive or more negative (by suppressing posts by others) </a:t>
            </a:r>
            <a:r>
              <a:rPr lang="en-US" dirty="0">
                <a:sym typeface="Wingdings" panose="05000000000000000000" pitchFamily="2" charset="2"/>
              </a:rPr>
              <a:t> is my next post positive or negative</a:t>
            </a:r>
            <a:r>
              <a:rPr lang="en-US" dirty="0" smtClean="0">
                <a:sym typeface="Wingdings" panose="05000000000000000000" pitchFamily="2" charset="2"/>
              </a:rPr>
              <a:t>?</a:t>
            </a:r>
            <a:endParaRPr lang="en-US" b="1" dirty="0"/>
          </a:p>
        </p:txBody>
      </p:sp>
    </p:spTree>
    <p:extLst>
      <p:ext uri="{BB962C8B-B14F-4D97-AF65-F5344CB8AC3E}">
        <p14:creationId xmlns:p14="http://schemas.microsoft.com/office/powerpoint/2010/main" val="147844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Contagion Study</a:t>
            </a:r>
            <a:br>
              <a:rPr lang="en-US" dirty="0"/>
            </a:br>
            <a:r>
              <a:rPr lang="en-US" sz="2000" dirty="0"/>
              <a:t>Kramer et al., 2014 – Facebook, Cornell</a:t>
            </a:r>
          </a:p>
        </p:txBody>
      </p:sp>
      <p:sp>
        <p:nvSpPr>
          <p:cNvPr id="3" name="Content Placeholder 2"/>
          <p:cNvSpPr>
            <a:spLocks noGrp="1"/>
          </p:cNvSpPr>
          <p:nvPr>
            <p:ph idx="1"/>
          </p:nvPr>
        </p:nvSpPr>
        <p:spPr/>
        <p:txBody>
          <a:bodyPr>
            <a:normAutofit/>
          </a:bodyPr>
          <a:lstStyle/>
          <a:p>
            <a:r>
              <a:rPr lang="en-US" b="1" dirty="0"/>
              <a:t>Emotional contagion: </a:t>
            </a:r>
            <a:r>
              <a:rPr lang="en-US" dirty="0"/>
              <a:t>Being around happy people makes you experience happiness; being around sad people makes you sad.</a:t>
            </a:r>
          </a:p>
          <a:p>
            <a:r>
              <a:rPr lang="en-US" b="1" dirty="0"/>
              <a:t>Question:</a:t>
            </a:r>
            <a:r>
              <a:rPr lang="en-US" dirty="0"/>
              <a:t> Does this happen in social media spaces?</a:t>
            </a:r>
          </a:p>
          <a:p>
            <a:r>
              <a:rPr lang="en-US" b="1" dirty="0"/>
              <a:t>Opportunity: </a:t>
            </a:r>
            <a:r>
              <a:rPr lang="en-US" dirty="0"/>
              <a:t>Beyond correlational findings, we can </a:t>
            </a:r>
            <a:r>
              <a:rPr lang="en-US" u="sng" dirty="0"/>
              <a:t>manipulate</a:t>
            </a:r>
            <a:r>
              <a:rPr lang="en-US" dirty="0"/>
              <a:t> what people see!</a:t>
            </a:r>
          </a:p>
          <a:p>
            <a:r>
              <a:rPr lang="en-US" b="1" dirty="0"/>
              <a:t>Study: </a:t>
            </a:r>
            <a:r>
              <a:rPr lang="en-US" dirty="0"/>
              <a:t>N=600k+, manipulate “news feeds” to be more positive or more negative (by suppressing posts by others) </a:t>
            </a:r>
            <a:r>
              <a:rPr lang="en-US" dirty="0">
                <a:sym typeface="Wingdings" panose="05000000000000000000" pitchFamily="2" charset="2"/>
              </a:rPr>
              <a:t> is my next post positive or negative?</a:t>
            </a:r>
            <a:endParaRPr lang="en-US" b="1" dirty="0"/>
          </a:p>
          <a:p>
            <a:r>
              <a:rPr lang="en-US" b="1" dirty="0"/>
              <a:t>Finding:</a:t>
            </a:r>
            <a:r>
              <a:rPr lang="en-US" dirty="0"/>
              <a:t> Yes!</a:t>
            </a:r>
            <a:endParaRPr lang="en-US" b="1" dirty="0"/>
          </a:p>
        </p:txBody>
      </p:sp>
    </p:spTree>
    <p:extLst>
      <p:ext uri="{BB962C8B-B14F-4D97-AF65-F5344CB8AC3E}">
        <p14:creationId xmlns:p14="http://schemas.microsoft.com/office/powerpoint/2010/main" val="50078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Emotionally Contagious Backlash</a:t>
            </a:r>
          </a:p>
        </p:txBody>
      </p:sp>
      <p:sp>
        <p:nvSpPr>
          <p:cNvPr id="3" name="Content Placeholder 2"/>
          <p:cNvSpPr>
            <a:spLocks noGrp="1"/>
          </p:cNvSpPr>
          <p:nvPr>
            <p:ph idx="1"/>
          </p:nvPr>
        </p:nvSpPr>
        <p:spPr/>
        <p:txBody>
          <a:bodyPr>
            <a:normAutofit fontScale="85000" lnSpcReduction="20000"/>
          </a:bodyPr>
          <a:lstStyle/>
          <a:p>
            <a:r>
              <a:rPr lang="en-US" dirty="0"/>
              <a:t>Facebook fiasco: was Cornell's study of ‘emotional contagion’ an ethics breach?</a:t>
            </a:r>
            <a:br>
              <a:rPr lang="en-US" dirty="0"/>
            </a:br>
            <a:r>
              <a:rPr lang="en-US" sz="2100" dirty="0"/>
              <a:t> - Guardian, 7/1/2014</a:t>
            </a:r>
          </a:p>
          <a:p>
            <a:pPr lvl="1"/>
            <a:r>
              <a:rPr lang="en-US" dirty="0"/>
              <a:t>"A covert experiment to influence the emotions of more than 600,000 people. A major scientific journal behaving like a rabbit in the headlights. A university in a PR tailspin"</a:t>
            </a:r>
          </a:p>
          <a:p>
            <a:r>
              <a:rPr lang="en-US" dirty="0"/>
              <a:t>Facebook Manipulated User News Feeds To Create Emotional Responses</a:t>
            </a:r>
            <a:br>
              <a:rPr lang="en-US" dirty="0"/>
            </a:br>
            <a:r>
              <a:rPr lang="en-US" dirty="0"/>
              <a:t> - Forbes, 6/24/2014</a:t>
            </a:r>
          </a:p>
          <a:p>
            <a:r>
              <a:rPr lang="en-US" dirty="0"/>
              <a:t>Everything We Know About Facebook's Secret Mood Manipulation Experiment</a:t>
            </a:r>
            <a:br>
              <a:rPr lang="en-US" dirty="0"/>
            </a:br>
            <a:r>
              <a:rPr lang="en-US" sz="2100" dirty="0"/>
              <a:t> - The Atlantic, 6/28/2014</a:t>
            </a:r>
          </a:p>
          <a:p>
            <a:r>
              <a:rPr lang="en-US" dirty="0"/>
              <a:t>Facebook’s Unethical Experiment</a:t>
            </a:r>
            <a:br>
              <a:rPr lang="en-US" dirty="0"/>
            </a:br>
            <a:r>
              <a:rPr lang="en-US" sz="2300" dirty="0"/>
              <a:t> - Slate, 6/28/2014</a:t>
            </a:r>
          </a:p>
          <a:p>
            <a:r>
              <a:rPr lang="en-US" dirty="0"/>
              <a:t>Facebook Tinkers With Users’ Emotions in News Feed Experiment, Stirring Outcry</a:t>
            </a:r>
            <a:br>
              <a:rPr lang="en-US" dirty="0"/>
            </a:br>
            <a:r>
              <a:rPr lang="en-US" sz="2300" dirty="0"/>
              <a:t> - New York Times, 6/29/2014</a:t>
            </a:r>
            <a:endParaRPr lang="en-US" dirty="0"/>
          </a:p>
        </p:txBody>
      </p:sp>
    </p:spTree>
    <p:extLst>
      <p:ext uri="{BB962C8B-B14F-4D97-AF65-F5344CB8AC3E}">
        <p14:creationId xmlns:p14="http://schemas.microsoft.com/office/powerpoint/2010/main" val="13940070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8441</TotalTime>
  <Words>2265</Words>
  <Application>Microsoft Macintosh PowerPoint</Application>
  <PresentationFormat>Widescreen</PresentationFormat>
  <Paragraphs>288</Paragraphs>
  <Slides>47</Slides>
  <Notes>21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Calibri</vt:lpstr>
      <vt:lpstr>Helvetica</vt:lpstr>
      <vt:lpstr>Helvetica Neue</vt:lpstr>
      <vt:lpstr>Wingdings</vt:lpstr>
      <vt:lpstr>Arial</vt:lpstr>
      <vt:lpstr>Office Theme</vt:lpstr>
      <vt:lpstr>Ephemerality and Context Ethical Dilemmas in Research in Online Spaces</vt:lpstr>
      <vt:lpstr>PowerPoint Presentation</vt:lpstr>
      <vt:lpstr>Message</vt:lpstr>
      <vt:lpstr>Emotional Contagion Study Kramer et al., 2014 – Facebook, Cornell</vt:lpstr>
      <vt:lpstr>PowerPoint Presentation</vt:lpstr>
      <vt:lpstr>PowerPoint Presentation</vt:lpstr>
      <vt:lpstr>Emotional Contagion Study Kramer et al., 2014 – Facebook, Cornell</vt:lpstr>
      <vt:lpstr>Emotional Contagion Study Kramer et al., 2014 – Facebook, Cornell</vt:lpstr>
      <vt:lpstr>Emotionally Contagious Backlash</vt:lpstr>
      <vt:lpstr>Emotionally Contagious Backlash</vt:lpstr>
      <vt:lpstr>Emotionally Contagious Backlash</vt:lpstr>
      <vt:lpstr>Post-Mortem</vt:lpstr>
      <vt:lpstr>Ellard Litmus Test of Informed Consent</vt:lpstr>
      <vt:lpstr>PowerPoint Presentation</vt:lpstr>
      <vt:lpstr>Tony Tang (not a lawyer)</vt:lpstr>
      <vt:lpstr>PowerPoint Presentation</vt:lpstr>
      <vt:lpstr>Focus today “Observational methods”</vt:lpstr>
      <vt:lpstr>Outline</vt:lpstr>
      <vt:lpstr>TCPS Ethical Framework</vt:lpstr>
      <vt:lpstr>TCPS Ethical Framework</vt:lpstr>
      <vt:lpstr>TCPS Ethical Framework</vt:lpstr>
      <vt:lpstr>TCPS Ethical Framework</vt:lpstr>
      <vt:lpstr>TCPS Ethical Framework</vt:lpstr>
      <vt:lpstr>Is research in online spaces “archival research”?</vt:lpstr>
      <vt:lpstr>Is research in online spaces “archival research”?</vt:lpstr>
      <vt:lpstr>“Ephemeral reactions” can have real consequences</vt:lpstr>
      <vt:lpstr>Users’ Perspective: “Interactions are Ephemeral”</vt:lpstr>
      <vt:lpstr>Technologist Perspective “Storage is cheap! Let’s store all the things!”</vt:lpstr>
      <vt:lpstr>Should we be protecting participants?</vt:lpstr>
      <vt:lpstr>Should we be protecting participants?</vt:lpstr>
      <vt:lpstr>Case study Understanding Domestic Abuse Survivors</vt:lpstr>
      <vt:lpstr>Undue Paranoia?</vt:lpstr>
      <vt:lpstr>Research Activities Affect Ephemerality</vt:lpstr>
      <vt:lpstr>Research Activities Affect Ephemerality</vt:lpstr>
      <vt:lpstr>Celebrities Read Mean Tweets</vt:lpstr>
      <vt:lpstr>PowerPoint Presentation</vt:lpstr>
      <vt:lpstr>Celebrities Read Mean Tweets</vt:lpstr>
      <vt:lpstr>Archival research does exist</vt:lpstr>
      <vt:lpstr>Archival research does exist</vt:lpstr>
      <vt:lpstr>PowerPoint Presentation</vt:lpstr>
      <vt:lpstr>Introducing an online tool…</vt:lpstr>
      <vt:lpstr>Practically…</vt:lpstr>
      <vt:lpstr>Outline</vt:lpstr>
      <vt:lpstr>Message</vt:lpstr>
      <vt:lpstr>@CanadaCreep</vt:lpstr>
      <vt:lpstr>Further reading</vt:lpstr>
      <vt:lpstr>Abstract</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Ephemerality and Context Ethical Dilemmas in Research in Online Spaces</dc:title>
  <dc:creator>Anthony Tang</dc:creator>
  <cp:lastModifiedBy>Anthony Tang</cp:lastModifiedBy>
  <cp:revision>56</cp:revision>
  <dcterms:created xsi:type="dcterms:W3CDTF">2017-04-21T20:52:08Z</dcterms:created>
  <dcterms:modified xsi:type="dcterms:W3CDTF">2017-06-16T18:02:26Z</dcterms:modified>
</cp:coreProperties>
</file>