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256" r:id="rId2"/>
    <p:sldId id="307" r:id="rId3"/>
    <p:sldId id="303" r:id="rId4"/>
    <p:sldId id="302" r:id="rId5"/>
    <p:sldId id="346" r:id="rId6"/>
    <p:sldId id="317" r:id="rId7"/>
    <p:sldId id="318" r:id="rId8"/>
    <p:sldId id="319" r:id="rId9"/>
    <p:sldId id="320" r:id="rId10"/>
    <p:sldId id="321" r:id="rId11"/>
    <p:sldId id="322" r:id="rId12"/>
    <p:sldId id="324" r:id="rId13"/>
    <p:sldId id="347" r:id="rId14"/>
    <p:sldId id="348" r:id="rId15"/>
    <p:sldId id="339" r:id="rId16"/>
    <p:sldId id="340" r:id="rId17"/>
    <p:sldId id="260" r:id="rId18"/>
    <p:sldId id="284" r:id="rId19"/>
    <p:sldId id="349" r:id="rId20"/>
    <p:sldId id="289" r:id="rId21"/>
    <p:sldId id="288" r:id="rId22"/>
    <p:sldId id="287" r:id="rId23"/>
    <p:sldId id="341" r:id="rId24"/>
    <p:sldId id="261" r:id="rId25"/>
    <p:sldId id="350" r:id="rId26"/>
    <p:sldId id="352" r:id="rId27"/>
    <p:sldId id="351" r:id="rId28"/>
    <p:sldId id="292" r:id="rId29"/>
    <p:sldId id="264" r:id="rId30"/>
    <p:sldId id="291" r:id="rId31"/>
    <p:sldId id="294" r:id="rId32"/>
    <p:sldId id="293" r:id="rId33"/>
    <p:sldId id="342" r:id="rId34"/>
    <p:sldId id="343" r:id="rId35"/>
    <p:sldId id="267" r:id="rId36"/>
    <p:sldId id="295" r:id="rId37"/>
    <p:sldId id="296" r:id="rId38"/>
    <p:sldId id="297" r:id="rId39"/>
    <p:sldId id="298" r:id="rId40"/>
    <p:sldId id="335" r:id="rId41"/>
    <p:sldId id="336" r:id="rId42"/>
    <p:sldId id="337" r:id="rId43"/>
    <p:sldId id="272" r:id="rId44"/>
    <p:sldId id="338" r:id="rId45"/>
    <p:sldId id="304" r:id="rId46"/>
    <p:sldId id="305" r:id="rId47"/>
    <p:sldId id="306" r:id="rId48"/>
    <p:sldId id="308" r:id="rId49"/>
    <p:sldId id="309" r:id="rId50"/>
    <p:sldId id="325" r:id="rId51"/>
    <p:sldId id="326" r:id="rId52"/>
    <p:sldId id="327" r:id="rId53"/>
    <p:sldId id="328" r:id="rId54"/>
    <p:sldId id="329" r:id="rId55"/>
    <p:sldId id="330" r:id="rId56"/>
    <p:sldId id="331" r:id="rId57"/>
    <p:sldId id="332" r:id="rId58"/>
    <p:sldId id="333" r:id="rId59"/>
    <p:sldId id="33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85" autoAdjust="0"/>
  </p:normalViewPr>
  <p:slideViewPr>
    <p:cSldViewPr>
      <p:cViewPr>
        <p:scale>
          <a:sx n="50" d="100"/>
          <a:sy n="50" d="100"/>
        </p:scale>
        <p:origin x="-372"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83B04-34F5-4505-A50C-7521CE91CE45}" type="datetimeFigureOut">
              <a:rPr lang="en-US" smtClean="0"/>
              <a:pPr/>
              <a:t>11/7/2010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3D913-8DFC-4691-B215-0D9AED07227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or video of video coding]</a:t>
            </a:r>
          </a:p>
          <a:p>
            <a:r>
              <a:rPr lang="en-US" dirty="0" smtClean="0"/>
              <a:t>[or an </a:t>
            </a:r>
            <a:r>
              <a:rPr lang="en-US" dirty="0" err="1" smtClean="0"/>
              <a:t>eventlog</a:t>
            </a:r>
            <a:r>
              <a:rPr lang="en-US" dirty="0" smtClean="0"/>
              <a:t> of an annotation approach]</a:t>
            </a:r>
          </a:p>
          <a:p>
            <a:endParaRPr lang="en-US" dirty="0" smtClean="0"/>
          </a:p>
          <a:p>
            <a:r>
              <a:rPr lang="en-US" dirty="0" smtClean="0"/>
              <a:t>Something happening quickly</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15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a:t>
            </a:r>
            <a:r>
              <a:rPr lang="en-US" baseline="0" dirty="0" smtClean="0"/>
              <a:t> a cool system – describe the system</a:t>
            </a:r>
          </a:p>
          <a:p>
            <a:r>
              <a:rPr lang="en-US" baseline="0" dirty="0" smtClean="0"/>
              <a:t>Unleash the beast</a:t>
            </a:r>
          </a:p>
          <a:p>
            <a:r>
              <a:rPr lang="en-US" baseline="0" dirty="0" smtClean="0"/>
              <a:t>What is going on</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I want to point out that these were designed to be early observational studies to explore the design space: see what was obviously wrong, and try to see what was probably going to be correct. We also took note of the kinds of things that stuck out and were interesting</a:t>
            </a:r>
          </a:p>
          <a:p>
            <a:endParaRPr lang="en-CA" baseline="0" dirty="0" smtClean="0"/>
          </a:p>
          <a:p>
            <a:r>
              <a:rPr lang="en-CA" dirty="0" smtClean="0"/>
              <a:t>Now, to kind of describe the kinds of things we saw, </a:t>
            </a:r>
            <a:r>
              <a:rPr lang="en-CA" dirty="0" err="1" smtClean="0"/>
              <a:t>i’m</a:t>
            </a:r>
            <a:r>
              <a:rPr lang="en-CA" dirty="0" smtClean="0"/>
              <a:t> going to play a bunch</a:t>
            </a:r>
            <a:r>
              <a:rPr lang="en-CA" baseline="0" dirty="0" smtClean="0"/>
              <a:t> of videos.</a:t>
            </a:r>
          </a:p>
          <a:p>
            <a:r>
              <a:rPr lang="en-CA" baseline="0" dirty="0" smtClean="0"/>
              <a:t>I’ll give you a precursor as we go through the video, and then play them.</a:t>
            </a:r>
          </a:p>
          <a:p>
            <a:endParaRPr lang="en-CA" dirty="0" smtClean="0"/>
          </a:p>
          <a:p>
            <a:r>
              <a:rPr lang="en-CA" dirty="0" smtClean="0"/>
              <a:t>Notice the role that the reference space (the video</a:t>
            </a:r>
            <a:r>
              <a:rPr lang="en-CA" baseline="0" dirty="0" smtClean="0"/>
              <a:t> of the arms) play.  The behaviours that we see are a consequence of the presence of reference space, and in many cases, the equivalent behaviour would have been missing in conditions where reference space was missing.</a:t>
            </a:r>
            <a:endParaRPr lang="en-CA" dirty="0"/>
          </a:p>
        </p:txBody>
      </p:sp>
      <p:sp>
        <p:nvSpPr>
          <p:cNvPr id="4" name="Slide Number Placeholder 3"/>
          <p:cNvSpPr>
            <a:spLocks noGrp="1"/>
          </p:cNvSpPr>
          <p:nvPr>
            <p:ph type="sldNum" sz="quarter" idx="10"/>
          </p:nvPr>
        </p:nvSpPr>
        <p:spPr/>
        <p:txBody>
          <a:bodyPr/>
          <a:lstStyle/>
          <a:p>
            <a:fld id="{C8E4F4CE-0BEF-4108-9248-5664C6DFB8F7}"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we looked</a:t>
            </a:r>
            <a:r>
              <a:rPr lang="en-CA" baseline="0" dirty="0" smtClean="0"/>
              <a:t> at four different conditions--- these are images as from your perspective as if you were a participant working with the </a:t>
            </a:r>
            <a:r>
              <a:rPr lang="en-CA" baseline="0" dirty="0" err="1" smtClean="0"/>
              <a:t>microsoft</a:t>
            </a:r>
            <a:r>
              <a:rPr lang="en-CA" baseline="0" dirty="0" smtClean="0"/>
              <a:t> surface.</a:t>
            </a:r>
          </a:p>
          <a:p>
            <a:r>
              <a:rPr lang="en-CA" baseline="0" dirty="0" smtClean="0"/>
              <a:t>The first has both a reference space and person space. </a:t>
            </a:r>
          </a:p>
          <a:p>
            <a:r>
              <a:rPr lang="en-CA" baseline="0" dirty="0" smtClean="0"/>
              <a:t>Then we added a face-to-face condition to see what the big differences were</a:t>
            </a:r>
          </a:p>
          <a:p>
            <a:r>
              <a:rPr lang="en-CA" baseline="0" dirty="0" smtClean="0"/>
              <a:t>Then we added a reference space only condition – no person space</a:t>
            </a:r>
          </a:p>
          <a:p>
            <a:r>
              <a:rPr lang="en-CA" baseline="0" dirty="0" smtClean="0"/>
              <a:t>Finally, we added a person-space only condition – no reference space</a:t>
            </a:r>
          </a:p>
        </p:txBody>
      </p:sp>
      <p:sp>
        <p:nvSpPr>
          <p:cNvPr id="4" name="Slide Number Placeholder 3"/>
          <p:cNvSpPr>
            <a:spLocks noGrp="1"/>
          </p:cNvSpPr>
          <p:nvPr>
            <p:ph type="sldNum" sz="quarter" idx="10"/>
          </p:nvPr>
        </p:nvSpPr>
        <p:spPr/>
        <p:txBody>
          <a:bodyPr/>
          <a:lstStyle/>
          <a:p>
            <a:fld id="{C8E4F4CE-0BEF-4108-9248-5664C6DFB8F7}" type="slidenum">
              <a:rPr lang="en-US" smtClean="0"/>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we looked</a:t>
            </a:r>
            <a:r>
              <a:rPr lang="en-CA" baseline="0" dirty="0" smtClean="0"/>
              <a:t> at four different conditions--- these are images as from your perspective as if you were a participant working with the </a:t>
            </a:r>
            <a:r>
              <a:rPr lang="en-CA" baseline="0" dirty="0" err="1" smtClean="0"/>
              <a:t>microsoft</a:t>
            </a:r>
            <a:r>
              <a:rPr lang="en-CA" baseline="0" dirty="0" smtClean="0"/>
              <a:t> surface.</a:t>
            </a:r>
          </a:p>
          <a:p>
            <a:r>
              <a:rPr lang="en-CA" baseline="0" dirty="0" smtClean="0"/>
              <a:t>The first has both a reference space and person space. </a:t>
            </a:r>
          </a:p>
          <a:p>
            <a:r>
              <a:rPr lang="en-CA" baseline="0" dirty="0" smtClean="0"/>
              <a:t>Then we added a face-to-face condition to see what the big differences were</a:t>
            </a:r>
          </a:p>
          <a:p>
            <a:r>
              <a:rPr lang="en-CA" baseline="0" dirty="0" smtClean="0"/>
              <a:t>Then we added a reference space only condition – no person space</a:t>
            </a:r>
          </a:p>
          <a:p>
            <a:r>
              <a:rPr lang="en-CA" baseline="0" dirty="0" smtClean="0"/>
              <a:t>Finally, we added a person-space only condition – no reference space</a:t>
            </a:r>
          </a:p>
        </p:txBody>
      </p:sp>
      <p:sp>
        <p:nvSpPr>
          <p:cNvPr id="4" name="Slide Number Placeholder 3"/>
          <p:cNvSpPr>
            <a:spLocks noGrp="1"/>
          </p:cNvSpPr>
          <p:nvPr>
            <p:ph type="sldNum" sz="quarter" idx="10"/>
          </p:nvPr>
        </p:nvSpPr>
        <p:spPr/>
        <p:txBody>
          <a:bodyPr/>
          <a:lstStyle/>
          <a:p>
            <a:fld id="{C8E4F4CE-0BEF-4108-9248-5664C6DFB8F7}"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 we looked</a:t>
            </a:r>
            <a:r>
              <a:rPr lang="en-CA" baseline="0" dirty="0" smtClean="0"/>
              <a:t> at four different conditions--- these are images as from your perspective as if you were a participant working with the </a:t>
            </a:r>
            <a:r>
              <a:rPr lang="en-CA" baseline="0" dirty="0" err="1" smtClean="0"/>
              <a:t>microsoft</a:t>
            </a:r>
            <a:r>
              <a:rPr lang="en-CA" baseline="0" dirty="0" smtClean="0"/>
              <a:t> surface.</a:t>
            </a:r>
          </a:p>
          <a:p>
            <a:r>
              <a:rPr lang="en-CA" baseline="0" dirty="0" smtClean="0"/>
              <a:t>The first has both a reference space and person space. </a:t>
            </a:r>
          </a:p>
          <a:p>
            <a:r>
              <a:rPr lang="en-CA" baseline="0" dirty="0" smtClean="0"/>
              <a:t>Then we added a face-to-face condition to see what the big differences were</a:t>
            </a:r>
          </a:p>
          <a:p>
            <a:r>
              <a:rPr lang="en-CA" baseline="0" dirty="0" smtClean="0"/>
              <a:t>Then we added a reference space only condition – no person space</a:t>
            </a:r>
          </a:p>
          <a:p>
            <a:r>
              <a:rPr lang="en-CA" baseline="0" dirty="0" smtClean="0"/>
              <a:t>Finally, we added a person-space only condition – no reference space</a:t>
            </a:r>
          </a:p>
        </p:txBody>
      </p:sp>
      <p:sp>
        <p:nvSpPr>
          <p:cNvPr id="4" name="Slide Number Placeholder 3"/>
          <p:cNvSpPr>
            <a:spLocks noGrp="1"/>
          </p:cNvSpPr>
          <p:nvPr>
            <p:ph type="sldNum" sz="quarter" idx="10"/>
          </p:nvPr>
        </p:nvSpPr>
        <p:spPr/>
        <p:txBody>
          <a:bodyPr/>
          <a:lstStyle/>
          <a:p>
            <a:fld id="{C8E4F4CE-0BEF-4108-9248-5664C6DFB8F7}"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or video of video coding]</a:t>
            </a:r>
          </a:p>
          <a:p>
            <a:r>
              <a:rPr lang="en-US" dirty="0" smtClean="0"/>
              <a:t>[or an </a:t>
            </a:r>
            <a:r>
              <a:rPr lang="en-US" dirty="0" err="1" smtClean="0"/>
              <a:t>eventlog</a:t>
            </a:r>
            <a:r>
              <a:rPr lang="en-US" dirty="0" smtClean="0"/>
              <a:t> of an annotation approach]</a:t>
            </a:r>
          </a:p>
          <a:p>
            <a:endParaRPr lang="en-US" dirty="0" smtClean="0"/>
          </a:p>
          <a:p>
            <a:r>
              <a:rPr lang="en-US" dirty="0" smtClean="0"/>
              <a:t>Something happening quickly</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16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 we had two</a:t>
            </a:r>
            <a:r>
              <a:rPr lang="en-CA" baseline="0" dirty="0" smtClean="0"/>
              <a:t> types of tasks</a:t>
            </a:r>
          </a:p>
          <a:p>
            <a:r>
              <a:rPr lang="en-CA" baseline="0" dirty="0" smtClean="0"/>
              <a:t>The logo task that we used earlier doesn’t have a particular alignment – it has “multiple baselines”</a:t>
            </a:r>
          </a:p>
          <a:p>
            <a:endParaRPr lang="en-CA" baseline="0" dirty="0" smtClean="0"/>
          </a:p>
          <a:p>
            <a:r>
              <a:rPr lang="en-CA" baseline="0" dirty="0" smtClean="0"/>
              <a:t>In this study, we added a text-based tasks where participants were to read a bunch of text (on tiles), and then to make decisions about the tiles – selecting only a subset of them. Notice that there is a “right way up” for this kind of task – it has a “single baseline”</a:t>
            </a:r>
          </a:p>
        </p:txBody>
      </p:sp>
      <p:sp>
        <p:nvSpPr>
          <p:cNvPr id="4" name="Slide Number Placeholder 3"/>
          <p:cNvSpPr>
            <a:spLocks noGrp="1"/>
          </p:cNvSpPr>
          <p:nvPr>
            <p:ph type="sldNum" sz="quarter" idx="10"/>
          </p:nvPr>
        </p:nvSpPr>
        <p:spPr/>
        <p:txBody>
          <a:bodyPr/>
          <a:lstStyle/>
          <a:p>
            <a:fld id="{C8E4F4CE-0BEF-4108-9248-5664C6DFB8F7}"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 setup</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a:t>
            </a:r>
            <a:r>
              <a:rPr lang="en-US" baseline="0" dirty="0" smtClean="0"/>
              <a:t> a cool system – describe the system</a:t>
            </a:r>
          </a:p>
          <a:p>
            <a:r>
              <a:rPr lang="en-US" baseline="0" dirty="0" smtClean="0"/>
              <a:t>Unleash the beast</a:t>
            </a:r>
          </a:p>
          <a:p>
            <a:r>
              <a:rPr lang="en-US" baseline="0" dirty="0" smtClean="0"/>
              <a:t>What is going on</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45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a:t>
            </a:r>
            <a:r>
              <a:rPr lang="en-US" baseline="0" dirty="0" smtClean="0"/>
              <a:t> a cool system – describe the system</a:t>
            </a:r>
          </a:p>
          <a:p>
            <a:r>
              <a:rPr lang="en-US" baseline="0" dirty="0" smtClean="0"/>
              <a:t>Unleash the beast</a:t>
            </a:r>
          </a:p>
          <a:p>
            <a:r>
              <a:rPr lang="en-US" baseline="0" dirty="0" smtClean="0"/>
              <a:t>What is going on</a:t>
            </a:r>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Play the video</a:t>
            </a:r>
          </a:p>
          <a:p>
            <a:r>
              <a:rPr lang="en-US" dirty="0" smtClean="0"/>
              <a:t>What is going on, what is going on</a:t>
            </a:r>
          </a:p>
          <a:p>
            <a:r>
              <a:rPr lang="en-US" dirty="0" smtClean="0"/>
              <a:t>What is interesting</a:t>
            </a:r>
            <a:r>
              <a:rPr lang="en-US" baseline="0" dirty="0" smtClean="0"/>
              <a:t> to pay attention to</a:t>
            </a:r>
          </a:p>
          <a:p>
            <a:r>
              <a:rPr lang="en-US" baseline="0" dirty="0" smtClean="0"/>
              <a:t>Make sure to show some brief things</a:t>
            </a:r>
          </a:p>
        </p:txBody>
      </p:sp>
      <p:sp>
        <p:nvSpPr>
          <p:cNvPr id="4" name="Slide Number Placeholder 3"/>
          <p:cNvSpPr>
            <a:spLocks noGrp="1"/>
          </p:cNvSpPr>
          <p:nvPr>
            <p:ph type="sldNum" sz="quarter" idx="10"/>
          </p:nvPr>
        </p:nvSpPr>
        <p:spPr/>
        <p:txBody>
          <a:bodyPr/>
          <a:lstStyle/>
          <a:p>
            <a:fld id="{25D3D913-8DFC-4691-B215-0D9AED07227F}" type="slidenum">
              <a:rPr lang="en-US" smtClean="0"/>
              <a:pPr/>
              <a:t>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System setup</a:t>
            </a:r>
            <a:endParaRPr lang="en-US"/>
          </a:p>
        </p:txBody>
      </p:sp>
      <p:sp>
        <p:nvSpPr>
          <p:cNvPr id="4" name="Slide Number Placeholder 3"/>
          <p:cNvSpPr>
            <a:spLocks noGrp="1"/>
          </p:cNvSpPr>
          <p:nvPr>
            <p:ph type="sldNum" sz="quarter" idx="10"/>
          </p:nvPr>
        </p:nvSpPr>
        <p:spPr/>
        <p:txBody>
          <a:bodyPr/>
          <a:lstStyle/>
          <a:p>
            <a:fld id="{25D3D913-8DFC-4691-B215-0D9AED07227F}" type="slidenum">
              <a:rPr lang="en-US" smtClean="0"/>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System setup</a:t>
            </a:r>
            <a:endParaRPr lang="en-US"/>
          </a:p>
        </p:txBody>
      </p:sp>
      <p:sp>
        <p:nvSpPr>
          <p:cNvPr id="4" name="Slide Number Placeholder 3"/>
          <p:cNvSpPr>
            <a:spLocks noGrp="1"/>
          </p:cNvSpPr>
          <p:nvPr>
            <p:ph type="sldNum" sz="quarter" idx="10"/>
          </p:nvPr>
        </p:nvSpPr>
        <p:spPr/>
        <p:txBody>
          <a:bodyPr/>
          <a:lstStyle/>
          <a:p>
            <a:fld id="{25D3D913-8DFC-4691-B215-0D9AED07227F}" type="slidenum">
              <a:rPr lang="en-US" smtClean="0"/>
              <a:pPr/>
              <a:t>51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System setup</a:t>
            </a:r>
            <a:endParaRPr lang="en-US"/>
          </a:p>
        </p:txBody>
      </p:sp>
      <p:sp>
        <p:nvSpPr>
          <p:cNvPr id="4" name="Slide Number Placeholder 3"/>
          <p:cNvSpPr>
            <a:spLocks noGrp="1"/>
          </p:cNvSpPr>
          <p:nvPr>
            <p:ph type="sldNum" sz="quarter" idx="10"/>
          </p:nvPr>
        </p:nvSpPr>
        <p:spPr/>
        <p:txBody>
          <a:bodyPr/>
          <a:lstStyle/>
          <a:p>
            <a:fld id="{25D3D913-8DFC-4691-B215-0D9AED07227F}" type="slidenum">
              <a:rPr lang="en-US" smtClean="0"/>
              <a:pPr/>
              <a:t>52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System setup</a:t>
            </a:r>
            <a:endParaRPr lang="en-US"/>
          </a:p>
        </p:txBody>
      </p:sp>
      <p:sp>
        <p:nvSpPr>
          <p:cNvPr id="4" name="Slide Number Placeholder 3"/>
          <p:cNvSpPr>
            <a:spLocks noGrp="1"/>
          </p:cNvSpPr>
          <p:nvPr>
            <p:ph type="sldNum" sz="quarter" idx="10"/>
          </p:nvPr>
        </p:nvSpPr>
        <p:spPr/>
        <p:txBody>
          <a:bodyPr/>
          <a:lstStyle/>
          <a:p>
            <a:fld id="{25D3D913-8DFC-4691-B215-0D9AED07227F}" type="slidenum">
              <a:rPr lang="en-US" smtClean="0"/>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17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seen a number</a:t>
            </a:r>
            <a:r>
              <a:rPr lang="en-US" baseline="0" dirty="0" smtClean="0"/>
              <a:t> of great visualizations of tabletop activity in the recent past</a:t>
            </a:r>
          </a:p>
          <a:p>
            <a:endParaRPr lang="en-US" dirty="0"/>
          </a:p>
        </p:txBody>
      </p:sp>
      <p:sp>
        <p:nvSpPr>
          <p:cNvPr id="4" name="Slide Number Placeholder 3"/>
          <p:cNvSpPr>
            <a:spLocks noGrp="1"/>
          </p:cNvSpPr>
          <p:nvPr>
            <p:ph type="sldNum" sz="quarter" idx="10"/>
          </p:nvPr>
        </p:nvSpPr>
        <p:spPr/>
        <p:txBody>
          <a:bodyPr/>
          <a:lstStyle/>
          <a:p>
            <a:fld id="{25D3D913-8DFC-4691-B215-0D9AED07227F}" type="slidenum">
              <a:rPr lang="en-US" smtClean="0"/>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VisTACO</a:t>
            </a:r>
            <a:r>
              <a:rPr lang="en-US" dirty="0" smtClean="0"/>
              <a:t> is a system that we designed to aid in this</a:t>
            </a:r>
            <a:r>
              <a:rPr lang="en-US" baseline="0" dirty="0" smtClean="0"/>
              <a:t> quick hypothesis generation/testing cycle</a:t>
            </a:r>
          </a:p>
          <a:p>
            <a:r>
              <a:rPr lang="en-US" dirty="0" smtClean="0"/>
              <a:t>It</a:t>
            </a:r>
            <a:r>
              <a:rPr lang="en-US" baseline="0" dirty="0" smtClean="0"/>
              <a:t> supplements an analysis process by allowing us to </a:t>
            </a:r>
            <a:r>
              <a:rPr lang="en-US" baseline="0" dirty="0" err="1" smtClean="0"/>
              <a:t>quikly</a:t>
            </a:r>
            <a:r>
              <a:rPr lang="en-US" baseline="0" dirty="0" smtClean="0"/>
              <a:t> generate hypotheses and test them out</a:t>
            </a:r>
          </a:p>
          <a:p>
            <a:endParaRPr lang="en-US" baseline="0" dirty="0" smtClean="0"/>
          </a:p>
          <a:p>
            <a:r>
              <a:rPr lang="en-US" baseline="0" dirty="0" smtClean="0"/>
              <a:t>Allow me to describe this interface really quickly, and then we’ll move to a series of examples that allows us to demonstrate how the system worked to help us</a:t>
            </a:r>
          </a:p>
          <a:p>
            <a:endParaRPr lang="en-US" baseline="0" dirty="0" smtClean="0"/>
          </a:p>
        </p:txBody>
      </p:sp>
      <p:sp>
        <p:nvSpPr>
          <p:cNvPr id="4" name="Slide Number Placeholder 3"/>
          <p:cNvSpPr>
            <a:spLocks noGrp="1"/>
          </p:cNvSpPr>
          <p:nvPr>
            <p:ph type="sldNum" sz="quarter" idx="10"/>
          </p:nvPr>
        </p:nvSpPr>
        <p:spPr/>
        <p:txBody>
          <a:bodyPr/>
          <a:lstStyle/>
          <a:p>
            <a:fld id="{25D3D913-8DFC-4691-B215-0D9AED07227F}"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gn="l">
              <a:buNone/>
              <a:defRPr/>
            </a:lvl1pPr>
            <a:lvl2pPr algn="l">
              <a:buNone/>
              <a:defRPr/>
            </a:lvl2pPr>
            <a:lvl3pPr algn="l">
              <a:buNone/>
              <a:defRPr/>
            </a:lvl3pPr>
            <a:lvl4pPr algn="l">
              <a:buNone/>
              <a:defRPr/>
            </a:lvl4pPr>
            <a:lvl5pPr algn="l">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l">
              <a:defRPr/>
            </a:lvl1p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gn="l">
              <a:buNone/>
              <a:defRPr/>
            </a:lvl1pPr>
            <a:lvl2pPr algn="l">
              <a:buNone/>
              <a:defRPr/>
            </a:lvl2pPr>
            <a:lvl3pPr algn="l">
              <a:buNone/>
              <a:defRPr/>
            </a:lvl3pPr>
            <a:lvl4pPr algn="l">
              <a:buNone/>
              <a:defRPr/>
            </a:lvl4pPr>
            <a:lvl5pPr algn="l">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l">
              <a:defRPr/>
            </a:lvl1p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
        <p:nvSpPr>
          <p:cNvPr id="18" name="Content Placeholder 17"/>
          <p:cNvSpPr>
            <a:spLocks noGrp="1"/>
          </p:cNvSpPr>
          <p:nvPr>
            <p:ph sz="quarter" idx="13"/>
          </p:nvPr>
        </p:nvSpPr>
        <p:spPr>
          <a:xfrm>
            <a:off x="457200" y="0"/>
            <a:ext cx="8229600" cy="533400"/>
          </a:xfrm>
        </p:spPr>
        <p:txBody>
          <a:bodyPr>
            <a:no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E5110A-23FD-44FD-BC35-800E89FF1D1A}" type="datetimeFigureOut">
              <a:rPr lang="en-US" smtClean="0"/>
              <a:pPr/>
              <a:t>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E5110A-23FD-44FD-BC35-800E89FF1D1A}" type="datetimeFigureOut">
              <a:rPr lang="en-US" smtClean="0"/>
              <a:pPr/>
              <a:t>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D81CD-B565-4545-8686-F5D46979B11C}" type="slidenum">
              <a:rPr lang="en-US" smtClean="0"/>
              <a:pPr/>
              <a:t>‹#›</a:t>
            </a:fld>
            <a:endParaRPr lang="en-US"/>
          </a:p>
        </p:txBody>
      </p:sp>
      <p:sp>
        <p:nvSpPr>
          <p:cNvPr id="8" name="Content Placeholder 8"/>
          <p:cNvSpPr>
            <a:spLocks noGrp="1"/>
          </p:cNvSpPr>
          <p:nvPr>
            <p:ph sz="quarter" idx="13"/>
          </p:nvPr>
        </p:nvSpPr>
        <p:spPr>
          <a:xfrm>
            <a:off x="457200" y="0"/>
            <a:ext cx="8229600" cy="533400"/>
          </a:xfrm>
        </p:spPr>
        <p:txBody>
          <a:bodyPr>
            <a:noAutofit/>
          </a:bodyPr>
          <a:lstStyle>
            <a:lvl1pPr>
              <a:defRPr sz="2400" b="0"/>
            </a:lvl1pPr>
            <a:lvl2pPr>
              <a:defRPr sz="2000" b="0"/>
            </a:lvl2pPr>
            <a:lvl3pPr>
              <a:defRPr sz="1800" b="0"/>
            </a:lvl3pPr>
            <a:lvl4pPr>
              <a:defRPr sz="1600" b="0"/>
            </a:lvl4pPr>
            <a:lvl5pPr>
              <a:defRPr sz="16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E5110A-23FD-44FD-BC35-800E89FF1D1A}" type="datetimeFigureOut">
              <a:rPr lang="en-US" smtClean="0"/>
              <a:pPr/>
              <a:t>11/7/2010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E5110A-23FD-44FD-BC35-800E89FF1D1A}" type="datetimeFigureOut">
              <a:rPr lang="en-US" smtClean="0"/>
              <a:pPr/>
              <a:t>11/7/2010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5110A-23FD-44FD-BC35-800E89FF1D1A}" type="datetimeFigureOut">
              <a:rPr lang="en-US" smtClean="0"/>
              <a:pPr/>
              <a:t>11/7/2010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5110A-23FD-44FD-BC35-800E89FF1D1A}" type="datetimeFigureOut">
              <a:rPr lang="en-US" smtClean="0"/>
              <a:pPr/>
              <a:t>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E5110A-23FD-44FD-BC35-800E89FF1D1A}" type="datetimeFigureOut">
              <a:rPr lang="en-US" smtClean="0"/>
              <a:pPr/>
              <a:t>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D81CD-B565-4545-8686-F5D46979B1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5110A-23FD-44FD-BC35-800E89FF1D1A}" type="datetimeFigureOut">
              <a:rPr lang="en-US" smtClean="0"/>
              <a:pPr/>
              <a:t>11/7/2010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D81CD-B565-4545-8686-F5D46979B11C}" type="slidenum">
              <a:rPr lang="en-US" smtClean="0"/>
              <a:pPr/>
              <a:t>‹#›</a:t>
            </a:fld>
            <a:endParaRPr lang="en-US"/>
          </a:p>
        </p:txBody>
      </p:sp>
      <p:sp>
        <p:nvSpPr>
          <p:cNvPr id="8" name="TextBox 7"/>
          <p:cNvSpPr txBox="1"/>
          <p:nvPr userDrawn="1"/>
        </p:nvSpPr>
        <p:spPr>
          <a:xfrm>
            <a:off x="457200" y="0"/>
            <a:ext cx="82296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file:///C:\Users\Tony\Desktop\My%20Dropbox\Talks\puzzle-construction.wm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2.xml"/><Relationship Id="rId5" Type="http://schemas.openxmlformats.org/officeDocument/2006/relationships/image" Target="../media/image35.gif"/><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file:///C:\Users\Tony\Desktop\My%20Dropbox\Talks\video1-warmup.wmv" TargetMode="Externa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VisTACO</a:t>
            </a:r>
            <a:r>
              <a:rPr lang="en-US" dirty="0" smtClean="0"/>
              <a:t>: Visualizing Tabletop Collaboration</a:t>
            </a:r>
            <a:endParaRPr lang="en-US" dirty="0"/>
          </a:p>
        </p:txBody>
      </p:sp>
      <p:pic>
        <p:nvPicPr>
          <p:cNvPr id="4" name="Picture 2" descr="http://www.fotosearch.com/bthumb/TBZ/TBZ182/Taco014.jpg"/>
          <p:cNvPicPr>
            <a:picLocks noChangeAspect="1" noChangeArrowheads="1"/>
          </p:cNvPicPr>
          <p:nvPr/>
        </p:nvPicPr>
        <p:blipFill>
          <a:blip r:embed="rId2" cstate="print"/>
          <a:srcRect/>
          <a:stretch>
            <a:fillRect/>
          </a:stretch>
        </p:blipFill>
        <p:spPr bwMode="auto">
          <a:xfrm>
            <a:off x="5867400" y="3307076"/>
            <a:ext cx="2971799" cy="3368046"/>
          </a:xfrm>
          <a:prstGeom prst="rect">
            <a:avLst/>
          </a:prstGeom>
          <a:noFill/>
        </p:spPr>
      </p:pic>
      <p:sp>
        <p:nvSpPr>
          <p:cNvPr id="5" name="Rectangle 4"/>
          <p:cNvSpPr/>
          <p:nvPr/>
        </p:nvSpPr>
        <p:spPr>
          <a:xfrm>
            <a:off x="8571471" y="6400800"/>
            <a:ext cx="457200" cy="304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ubtitle 2"/>
          <p:cNvSpPr>
            <a:spLocks noGrp="1"/>
          </p:cNvSpPr>
          <p:nvPr>
            <p:ph type="subTitle" idx="1"/>
          </p:nvPr>
        </p:nvSpPr>
        <p:spPr>
          <a:xfrm>
            <a:off x="685800" y="4648200"/>
            <a:ext cx="7772400" cy="1752600"/>
          </a:xfrm>
        </p:spPr>
        <p:txBody>
          <a:bodyPr>
            <a:noAutofit/>
          </a:bodyPr>
          <a:lstStyle/>
          <a:p>
            <a:r>
              <a:rPr lang="en-US" sz="2400" dirty="0" err="1" smtClean="0">
                <a:solidFill>
                  <a:schemeClr val="tx1"/>
                </a:solidFill>
              </a:rPr>
              <a:t>anthony</a:t>
            </a:r>
            <a:r>
              <a:rPr lang="en-US" sz="2400" dirty="0" smtClean="0">
                <a:solidFill>
                  <a:schemeClr val="tx1"/>
                </a:solidFill>
              </a:rPr>
              <a:t> tang, </a:t>
            </a:r>
            <a:r>
              <a:rPr lang="en-US" sz="2400" i="1" dirty="0" err="1" smtClean="0">
                <a:solidFill>
                  <a:schemeClr val="tx1"/>
                </a:solidFill>
              </a:rPr>
              <a:t>georgiatech</a:t>
            </a:r>
            <a:endParaRPr lang="en-US" sz="2400" i="1" dirty="0" smtClean="0">
              <a:solidFill>
                <a:schemeClr val="tx1"/>
              </a:solidFill>
            </a:endParaRPr>
          </a:p>
          <a:p>
            <a:r>
              <a:rPr lang="en-US" sz="2400" dirty="0" err="1" smtClean="0">
                <a:solidFill>
                  <a:schemeClr val="tx1"/>
                </a:solidFill>
              </a:rPr>
              <a:t>michel</a:t>
            </a:r>
            <a:r>
              <a:rPr lang="en-US" sz="2400" dirty="0" smtClean="0">
                <a:solidFill>
                  <a:schemeClr val="tx1"/>
                </a:solidFill>
              </a:rPr>
              <a:t> </a:t>
            </a:r>
            <a:r>
              <a:rPr lang="en-US" sz="2400" dirty="0" err="1" smtClean="0">
                <a:solidFill>
                  <a:schemeClr val="tx1"/>
                </a:solidFill>
              </a:rPr>
              <a:t>pahud</a:t>
            </a:r>
            <a:r>
              <a:rPr lang="en-US" sz="2400" dirty="0" smtClean="0">
                <a:solidFill>
                  <a:schemeClr val="tx1"/>
                </a:solidFill>
              </a:rPr>
              <a:t>, </a:t>
            </a:r>
            <a:r>
              <a:rPr lang="en-US" sz="2400" i="1" dirty="0" err="1" smtClean="0">
                <a:solidFill>
                  <a:schemeClr val="tx1"/>
                </a:solidFill>
              </a:rPr>
              <a:t>microsoft</a:t>
            </a:r>
            <a:r>
              <a:rPr lang="en-US" sz="2400" i="1" dirty="0" smtClean="0">
                <a:solidFill>
                  <a:schemeClr val="tx1"/>
                </a:solidFill>
              </a:rPr>
              <a:t> research</a:t>
            </a:r>
          </a:p>
          <a:p>
            <a:r>
              <a:rPr lang="en-US" sz="2400" dirty="0" err="1" smtClean="0">
                <a:solidFill>
                  <a:schemeClr val="tx1"/>
                </a:solidFill>
              </a:rPr>
              <a:t>sheelagh</a:t>
            </a:r>
            <a:r>
              <a:rPr lang="en-US" sz="2400" dirty="0" smtClean="0">
                <a:solidFill>
                  <a:schemeClr val="tx1"/>
                </a:solidFill>
              </a:rPr>
              <a:t> </a:t>
            </a:r>
            <a:r>
              <a:rPr lang="en-US" sz="2400" dirty="0" err="1" smtClean="0">
                <a:solidFill>
                  <a:schemeClr val="tx1"/>
                </a:solidFill>
              </a:rPr>
              <a:t>carpendale</a:t>
            </a:r>
            <a:r>
              <a:rPr lang="en-US" sz="2400" dirty="0" smtClean="0">
                <a:solidFill>
                  <a:schemeClr val="tx1"/>
                </a:solidFill>
              </a:rPr>
              <a:t>, </a:t>
            </a:r>
            <a:r>
              <a:rPr lang="en-US" sz="2400" i="1" dirty="0" smtClean="0">
                <a:solidFill>
                  <a:schemeClr val="tx1"/>
                </a:solidFill>
              </a:rPr>
              <a:t>university of </a:t>
            </a:r>
            <a:r>
              <a:rPr lang="en-US" sz="2400" i="1" dirty="0" err="1" smtClean="0">
                <a:solidFill>
                  <a:schemeClr val="tx1"/>
                </a:solidFill>
              </a:rPr>
              <a:t>calgary</a:t>
            </a:r>
            <a:endParaRPr lang="en-US" sz="2400" i="1" dirty="0" smtClean="0">
              <a:solidFill>
                <a:schemeClr val="tx1"/>
              </a:solidFill>
            </a:endParaRPr>
          </a:p>
          <a:p>
            <a:r>
              <a:rPr lang="en-US" sz="2400" dirty="0" smtClean="0">
                <a:solidFill>
                  <a:schemeClr val="tx1"/>
                </a:solidFill>
              </a:rPr>
              <a:t>bill </a:t>
            </a:r>
            <a:r>
              <a:rPr lang="en-US" sz="2400" dirty="0" err="1" smtClean="0">
                <a:solidFill>
                  <a:schemeClr val="tx1"/>
                </a:solidFill>
              </a:rPr>
              <a:t>buxton</a:t>
            </a:r>
            <a:r>
              <a:rPr lang="en-US" sz="2400" dirty="0" smtClean="0">
                <a:solidFill>
                  <a:schemeClr val="tx1"/>
                </a:solidFill>
              </a:rPr>
              <a:t>, </a:t>
            </a:r>
            <a:r>
              <a:rPr lang="en-US" sz="2400" i="1" dirty="0" err="1" smtClean="0">
                <a:solidFill>
                  <a:schemeClr val="tx1"/>
                </a:solidFill>
              </a:rPr>
              <a:t>microsoft</a:t>
            </a:r>
            <a:r>
              <a:rPr lang="en-US" sz="2400" i="1" dirty="0" smtClean="0">
                <a:solidFill>
                  <a:schemeClr val="tx1"/>
                </a:solidFill>
              </a:rPr>
              <a:t> research</a:t>
            </a:r>
            <a:endParaRPr lang="en-US" sz="2400" i="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entities</a:t>
            </a:r>
            <a:endParaRPr lang="en-US" b="1" dirty="0"/>
          </a:p>
        </p:txBody>
      </p:sp>
      <p:sp>
        <p:nvSpPr>
          <p:cNvPr id="3" name="Content Placeholder 2"/>
          <p:cNvSpPr>
            <a:spLocks noGrp="1"/>
          </p:cNvSpPr>
          <p:nvPr>
            <p:ph sz="half" idx="1"/>
          </p:nvPr>
        </p:nvSpPr>
        <p:spPr/>
        <p:txBody>
          <a:bodyPr>
            <a:normAutofit/>
          </a:bodyPr>
          <a:lstStyle/>
          <a:p>
            <a:pPr marL="347472" indent="-274320"/>
            <a:endParaRPr lang="en-US" dirty="0" smtClean="0"/>
          </a:p>
          <a:p>
            <a:pPr marL="347472" indent="-274320"/>
            <a:r>
              <a:rPr lang="en-US" dirty="0" smtClean="0">
                <a:solidFill>
                  <a:schemeClr val="tx1">
                    <a:lumMod val="50000"/>
                    <a:lumOff val="50000"/>
                  </a:schemeClr>
                </a:solidFill>
              </a:rPr>
              <a:t>» what is happening to the objects on the table?</a:t>
            </a:r>
          </a:p>
          <a:p>
            <a:pPr marL="347472" indent="-274320"/>
            <a:endParaRPr lang="en-US" dirty="0" smtClean="0"/>
          </a:p>
          <a:p>
            <a:pPr marL="347472" indent="-274320"/>
            <a:r>
              <a:rPr lang="en-US" dirty="0" smtClean="0">
                <a:solidFill>
                  <a:schemeClr val="tx1">
                    <a:lumMod val="50000"/>
                    <a:lumOff val="50000"/>
                  </a:schemeClr>
                </a:solidFill>
              </a:rPr>
              <a:t>» what are people doing?</a:t>
            </a:r>
          </a:p>
          <a:p>
            <a:pPr marL="347472" indent="-274320"/>
            <a:endParaRPr lang="en-US" dirty="0" smtClean="0"/>
          </a:p>
          <a:p>
            <a:pPr marL="347472" indent="-274320"/>
            <a:r>
              <a:rPr lang="en-US" dirty="0" smtClean="0"/>
              <a:t>» what is this person doing?</a:t>
            </a:r>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1"/>
            <a:ext cx="3531819" cy="4525960"/>
          </a:xfrm>
        </p:spPr>
      </p:pic>
      <p:sp>
        <p:nvSpPr>
          <p:cNvPr id="6" name="Content Placeholder 5"/>
          <p:cNvSpPr>
            <a:spLocks noGrp="1"/>
          </p:cNvSpPr>
          <p:nvPr>
            <p:ph sz="quarter" idx="13"/>
          </p:nvPr>
        </p:nvSpPr>
        <p:spPr/>
        <p:txBody>
          <a:bodyPr/>
          <a:lstStyle/>
          <a:p>
            <a:r>
              <a:rPr lang="en-US" dirty="0" smtClean="0"/>
              <a:t>analytic tabletop collaboration framework</a:t>
            </a:r>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temporal</a:t>
            </a:r>
            <a:endParaRPr lang="en-US" b="1" dirty="0"/>
          </a:p>
        </p:txBody>
      </p:sp>
      <p:sp>
        <p:nvSpPr>
          <p:cNvPr id="3" name="Content Placeholder 2"/>
          <p:cNvSpPr>
            <a:spLocks noGrp="1"/>
          </p:cNvSpPr>
          <p:nvPr>
            <p:ph sz="half" idx="1"/>
          </p:nvPr>
        </p:nvSpPr>
        <p:spPr/>
        <p:txBody>
          <a:bodyPr>
            <a:normAutofit/>
          </a:bodyPr>
          <a:lstStyle/>
          <a:p>
            <a:pPr marL="0" indent="0"/>
            <a:endParaRPr lang="en-US" dirty="0" smtClean="0"/>
          </a:p>
          <a:p>
            <a:pPr marL="347472" indent="-274320"/>
            <a:r>
              <a:rPr lang="en-US" dirty="0" smtClean="0"/>
              <a:t>» how does collaboration change over time?</a:t>
            </a:r>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1"/>
            <a:ext cx="3531818" cy="4525960"/>
          </a:xfrm>
        </p:spPr>
      </p:pic>
      <p:sp>
        <p:nvSpPr>
          <p:cNvPr id="6" name="Content Placeholder 5"/>
          <p:cNvSpPr>
            <a:spLocks noGrp="1"/>
          </p:cNvSpPr>
          <p:nvPr>
            <p:ph sz="quarter" idx="13"/>
          </p:nvPr>
        </p:nvSpPr>
        <p:spPr/>
        <p:txBody>
          <a:bodyPr/>
          <a:lstStyle/>
          <a:p>
            <a:r>
              <a:rPr lang="en-US" dirty="0" smtClean="0"/>
              <a:t>analytic tabletop collaboration framework</a:t>
            </a:r>
          </a:p>
          <a:p>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r>
              <a:rPr lang="en-US" b="1" dirty="0" smtClean="0"/>
              <a:t>spatial</a:t>
            </a:r>
          </a:p>
          <a:p>
            <a:pPr marL="182880" indent="0"/>
            <a:r>
              <a:rPr lang="en-US" dirty="0" smtClean="0"/>
              <a:t>global </a:t>
            </a:r>
            <a:r>
              <a:rPr lang="en-US" i="1" dirty="0" smtClean="0"/>
              <a:t>vs</a:t>
            </a:r>
            <a:r>
              <a:rPr lang="en-US" dirty="0" smtClean="0"/>
              <a:t>. local</a:t>
            </a:r>
          </a:p>
          <a:p>
            <a:r>
              <a:rPr lang="en-US" b="1" dirty="0" smtClean="0"/>
              <a:t>subject</a:t>
            </a:r>
          </a:p>
          <a:p>
            <a:pPr marL="182880" indent="0"/>
            <a:r>
              <a:rPr lang="en-US" dirty="0" smtClean="0"/>
              <a:t>group </a:t>
            </a:r>
            <a:r>
              <a:rPr lang="en-US" i="1" dirty="0" smtClean="0"/>
              <a:t>vs</a:t>
            </a:r>
            <a:r>
              <a:rPr lang="en-US" dirty="0" smtClean="0"/>
              <a:t>. individual </a:t>
            </a:r>
            <a:r>
              <a:rPr lang="en-US" i="1" dirty="0" smtClean="0"/>
              <a:t>vs</a:t>
            </a:r>
            <a:r>
              <a:rPr lang="en-US" dirty="0" smtClean="0"/>
              <a:t>. objects</a:t>
            </a:r>
          </a:p>
          <a:p>
            <a:r>
              <a:rPr lang="en-US" b="1" dirty="0" smtClean="0"/>
              <a:t>temporal</a:t>
            </a:r>
          </a:p>
          <a:p>
            <a:pPr marL="182880" indent="0"/>
            <a:r>
              <a:rPr lang="en-US" dirty="0" smtClean="0"/>
              <a:t>aggregate </a:t>
            </a:r>
            <a:r>
              <a:rPr lang="en-US" i="1" dirty="0" smtClean="0"/>
              <a:t>vs</a:t>
            </a:r>
            <a:r>
              <a:rPr lang="en-US" dirty="0" smtClean="0"/>
              <a:t>. specific</a:t>
            </a:r>
            <a:endParaRPr lang="en-US" dirty="0"/>
          </a:p>
        </p:txBody>
      </p:sp>
      <p:sp>
        <p:nvSpPr>
          <p:cNvPr id="4" name="Content Placeholder 3"/>
          <p:cNvSpPr>
            <a:spLocks noGrp="1"/>
          </p:cNvSpPr>
          <p:nvPr>
            <p:ph sz="quarter" idx="13"/>
          </p:nvPr>
        </p:nvSpPr>
        <p:spPr/>
        <p:txBody>
          <a:bodyPr/>
          <a:lstStyle/>
          <a:p>
            <a:r>
              <a:rPr lang="en-US" dirty="0" smtClean="0"/>
              <a:t>analytic tabletop collaboration framework</a:t>
            </a:r>
            <a:endParaRPr lang="en-US" dirty="0"/>
          </a:p>
        </p:txBody>
      </p:sp>
      <p:pic>
        <p:nvPicPr>
          <p:cNvPr id="5" name="Content Placeholder 6" descr="tables.png"/>
          <p:cNvPicPr>
            <a:picLocks noChangeAspect="1"/>
          </p:cNvPicPr>
          <p:nvPr/>
        </p:nvPicPr>
        <p:blipFill>
          <a:blip r:embed="rId2" cstate="print"/>
          <a:stretch>
            <a:fillRect/>
          </a:stretch>
        </p:blipFill>
        <p:spPr>
          <a:xfrm>
            <a:off x="4901589" y="1600200"/>
            <a:ext cx="3531821" cy="452596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4495800" cy="4525963"/>
          </a:xfrm>
        </p:spPr>
        <p:txBody>
          <a:bodyPr>
            <a:normAutofit/>
          </a:bodyPr>
          <a:lstStyle/>
          <a:p>
            <a:r>
              <a:rPr lang="en-US" b="1" dirty="0" smtClean="0"/>
              <a:t>spatial</a:t>
            </a:r>
          </a:p>
          <a:p>
            <a:pPr marL="182880" indent="0"/>
            <a:r>
              <a:rPr lang="en-US" dirty="0" smtClean="0"/>
              <a:t> </a:t>
            </a:r>
            <a:endParaRPr lang="en-US" dirty="0" smtClean="0"/>
          </a:p>
          <a:p>
            <a:r>
              <a:rPr lang="en-US" b="1" dirty="0" smtClean="0"/>
              <a:t>subject</a:t>
            </a:r>
          </a:p>
          <a:p>
            <a:pPr marL="182880" indent="0"/>
            <a:r>
              <a:rPr lang="en-US" dirty="0" smtClean="0">
                <a:solidFill>
                  <a:schemeClr val="bg1"/>
                </a:solidFill>
              </a:rPr>
              <a:t>………………………………………..</a:t>
            </a:r>
            <a:endParaRPr lang="en-US" dirty="0" smtClean="0">
              <a:solidFill>
                <a:schemeClr val="bg1"/>
              </a:solidFill>
            </a:endParaRPr>
          </a:p>
          <a:p>
            <a:r>
              <a:rPr lang="en-US" b="1" dirty="0" smtClean="0"/>
              <a:t>temporal</a:t>
            </a:r>
            <a:endParaRPr lang="en-US" b="1" dirty="0" smtClean="0"/>
          </a:p>
        </p:txBody>
      </p:sp>
      <p:sp>
        <p:nvSpPr>
          <p:cNvPr id="4" name="Content Placeholder 3"/>
          <p:cNvSpPr>
            <a:spLocks noGrp="1"/>
          </p:cNvSpPr>
          <p:nvPr>
            <p:ph sz="quarter" idx="13"/>
          </p:nvPr>
        </p:nvSpPr>
        <p:spPr/>
        <p:txBody>
          <a:bodyPr/>
          <a:lstStyle/>
          <a:p>
            <a:r>
              <a:rPr lang="en-US" dirty="0" smtClean="0"/>
              <a:t>analytic tabletop collaboration framework</a:t>
            </a:r>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638800" y="1600200"/>
            <a:ext cx="2057400" cy="2286000"/>
          </a:xfrm>
          <a:prstGeom prst="roundRect">
            <a:avLst>
              <a:gd name="adj" fmla="val 87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sz="quarter" idx="13"/>
          </p:nvPr>
        </p:nvSpPr>
        <p:spPr/>
        <p:txBody>
          <a:bodyPr/>
          <a:lstStyle/>
          <a:p>
            <a:r>
              <a:rPr lang="en-US" dirty="0" smtClean="0"/>
              <a:t>analytic tabletop collaboration framework</a:t>
            </a:r>
            <a:endParaRPr lang="en-US" dirty="0"/>
          </a:p>
        </p:txBody>
      </p:sp>
      <p:sp>
        <p:nvSpPr>
          <p:cNvPr id="5" name="Content Placeholder 2"/>
          <p:cNvSpPr txBox="1">
            <a:spLocks/>
          </p:cNvSpPr>
          <p:nvPr/>
        </p:nvSpPr>
        <p:spPr>
          <a:xfrm>
            <a:off x="457200" y="1600201"/>
            <a:ext cx="15240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spatial</a:t>
            </a:r>
          </a:p>
          <a:p>
            <a:pPr marL="18288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457200" y="2772228"/>
            <a:ext cx="2286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subject</a:t>
            </a:r>
          </a:p>
        </p:txBody>
      </p:sp>
      <p:sp>
        <p:nvSpPr>
          <p:cNvPr id="7" name="Content Placeholder 2"/>
          <p:cNvSpPr txBox="1">
            <a:spLocks/>
          </p:cNvSpPr>
          <p:nvPr/>
        </p:nvSpPr>
        <p:spPr>
          <a:xfrm>
            <a:off x="453570" y="4430485"/>
            <a:ext cx="2213430" cy="75111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temporal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4.21965E-6 L 0.60834 0.02774 " pathEditMode="relative" rAng="0" ptsTypes="AA">
                                      <p:cBhvr>
                                        <p:cTn id="6" dur="2000" fill="hold"/>
                                        <p:tgtEl>
                                          <p:spTgt spid="5"/>
                                        </p:tgtEl>
                                        <p:attrNameLst>
                                          <p:attrName>ppt_x</p:attrName>
                                          <p:attrName>ppt_y</p:attrName>
                                        </p:attrNameLst>
                                      </p:cBhvr>
                                      <p:rCtr x="304" y="14"/>
                                    </p:animMotion>
                                  </p:childTnLst>
                                </p:cTn>
                              </p:par>
                              <p:par>
                                <p:cTn id="7" presetID="0" presetClass="path" presetSubtype="0" accel="50000" decel="50000" fill="hold" grpId="0" nodeType="withEffect">
                                  <p:stCondLst>
                                    <p:cond delay="0"/>
                                  </p:stCondLst>
                                  <p:childTnLst>
                                    <p:animMotion origin="layout" path="M 0 -2.48555E-6 L 0.6 -0.03745 " pathEditMode="relative" rAng="0" ptsTypes="AA">
                                      <p:cBhvr>
                                        <p:cTn id="8" dur="2000" fill="hold"/>
                                        <p:tgtEl>
                                          <p:spTgt spid="6"/>
                                        </p:tgtEl>
                                        <p:attrNameLst>
                                          <p:attrName>ppt_x</p:attrName>
                                          <p:attrName>ppt_y</p:attrName>
                                        </p:attrNameLst>
                                      </p:cBhvr>
                                      <p:rCtr x="300" y="-19"/>
                                    </p:animMotion>
                                  </p:childTnLst>
                                </p:cTn>
                              </p:par>
                              <p:par>
                                <p:cTn id="9" presetID="0" presetClass="path" presetSubtype="0" accel="50000" decel="50000" fill="hold" grpId="0" nodeType="withEffect">
                                  <p:stCondLst>
                                    <p:cond delay="0"/>
                                  </p:stCondLst>
                                  <p:childTnLst>
                                    <p:animMotion origin="layout" path="M 2.77778E-7 -4.39306E-6 L 0.57934 -0.18936 " pathEditMode="relative" rAng="0" ptsTypes="AA">
                                      <p:cBhvr>
                                        <p:cTn id="10" dur="2000" fill="hold"/>
                                        <p:tgtEl>
                                          <p:spTgt spid="7"/>
                                        </p:tgtEl>
                                        <p:attrNameLst>
                                          <p:attrName>ppt_x</p:attrName>
                                          <p:attrName>ppt_y</p:attrName>
                                        </p:attrNameLst>
                                      </p:cBhvr>
                                      <p:rCtr x="290" y="-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874838"/>
            <a:ext cx="5979234" cy="41910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t>tedious work</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analysis as</a:t>
            </a:r>
            <a:r>
              <a:rPr kumimoji="0" lang="en-US" sz="2400" b="0" i="0" u="none" strike="noStrike" kern="1200" cap="none" spc="0" normalizeH="0" noProof="0" dirty="0" smtClean="0">
                <a:ln>
                  <a:noFill/>
                </a:ln>
                <a:solidFill>
                  <a:schemeClr val="tx1"/>
                </a:solidFill>
                <a:effectLst/>
                <a:uLnTx/>
                <a:uFillTx/>
                <a:latin typeface="+mn-lt"/>
                <a:ea typeface="+mn-ea"/>
                <a:cs typeface="+mn-cs"/>
              </a:rPr>
              <a:t> we know it</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ext Placeholder 7"/>
          <p:cNvSpPr>
            <a:spLocks noGrp="1"/>
          </p:cNvSpPr>
          <p:nvPr>
            <p:ph type="body" idx="1"/>
          </p:nvPr>
        </p:nvSpPr>
        <p:spPr>
          <a:xfrm>
            <a:off x="228600" y="5684838"/>
            <a:ext cx="5715000" cy="639762"/>
          </a:xfrm>
        </p:spPr>
        <p:txBody>
          <a:bodyPr/>
          <a:lstStyle/>
          <a:p>
            <a:pPr algn="ctr"/>
            <a:r>
              <a:rPr lang="en-US" dirty="0" smtClean="0"/>
              <a:t>video data</a:t>
            </a:r>
            <a:endParaRPr lang="en-US" dirty="0"/>
          </a:p>
        </p:txBody>
      </p:sp>
      <p:sp>
        <p:nvSpPr>
          <p:cNvPr id="6" name="Rounded Rectangle 5"/>
          <p:cNvSpPr/>
          <p:nvPr/>
        </p:nvSpPr>
        <p:spPr>
          <a:xfrm>
            <a:off x="64008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b="45831"/>
          <a:stretch>
            <a:fillRect/>
          </a:stretch>
        </p:blipFill>
        <p:spPr bwMode="auto">
          <a:xfrm>
            <a:off x="6019800" y="1874838"/>
            <a:ext cx="3124200" cy="3962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1874838"/>
            <a:ext cx="5979234" cy="41910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t>tedious work</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indent="-342900">
              <a:spcBef>
                <a:spcPct val="20000"/>
              </a:spcBef>
            </a:pPr>
            <a:r>
              <a:rPr lang="en-US" sz="2400" dirty="0" smtClean="0"/>
              <a:t>analysis as we know it</a:t>
            </a:r>
          </a:p>
        </p:txBody>
      </p:sp>
      <p:sp>
        <p:nvSpPr>
          <p:cNvPr id="12" name="Text Placeholder 7"/>
          <p:cNvSpPr>
            <a:spLocks noGrp="1"/>
          </p:cNvSpPr>
          <p:nvPr>
            <p:ph type="body" idx="1"/>
          </p:nvPr>
        </p:nvSpPr>
        <p:spPr>
          <a:xfrm>
            <a:off x="228600" y="5684838"/>
            <a:ext cx="5715000" cy="639762"/>
          </a:xfrm>
        </p:spPr>
        <p:txBody>
          <a:bodyPr/>
          <a:lstStyle/>
          <a:p>
            <a:pPr algn="ctr"/>
            <a:r>
              <a:rPr lang="en-US" dirty="0" smtClean="0"/>
              <a:t>video data</a:t>
            </a:r>
            <a:endParaRPr lang="en-US" dirty="0"/>
          </a:p>
        </p:txBody>
      </p:sp>
      <p:sp>
        <p:nvSpPr>
          <p:cNvPr id="13" name="Text Placeholder 9"/>
          <p:cNvSpPr>
            <a:spLocks noGrp="1"/>
          </p:cNvSpPr>
          <p:nvPr>
            <p:ph type="body" sz="quarter" idx="3"/>
          </p:nvPr>
        </p:nvSpPr>
        <p:spPr>
          <a:xfrm>
            <a:off x="6096000" y="5684838"/>
            <a:ext cx="3048000" cy="639762"/>
          </a:xfrm>
        </p:spPr>
        <p:txBody>
          <a:bodyPr/>
          <a:lstStyle/>
          <a:p>
            <a:pPr algn="ctr"/>
            <a:r>
              <a:rPr lang="en-US" dirty="0" smtClean="0"/>
              <a:t>log data</a:t>
            </a:r>
            <a:endParaRPr lang="en-US" dirty="0"/>
          </a:p>
        </p:txBody>
      </p:sp>
      <p:sp>
        <p:nvSpPr>
          <p:cNvPr id="8" name="Rounded Rectangle 7"/>
          <p:cNvSpPr/>
          <p:nvPr/>
        </p:nvSpPr>
        <p:spPr>
          <a:xfrm>
            <a:off x="64008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VisTACO</a:t>
            </a:r>
            <a:endParaRPr lang="en-US" dirty="0"/>
          </a:p>
        </p:txBody>
      </p:sp>
      <p:sp>
        <p:nvSpPr>
          <p:cNvPr id="3" name="Content Placeholder 2"/>
          <p:cNvSpPr>
            <a:spLocks noGrp="1"/>
          </p:cNvSpPr>
          <p:nvPr>
            <p:ph idx="1"/>
          </p:nvPr>
        </p:nvSpPr>
        <p:spPr/>
        <p:txBody>
          <a:bodyPr/>
          <a:lstStyle/>
          <a:p>
            <a:endParaRPr lang="en-US" dirty="0"/>
          </a:p>
        </p:txBody>
      </p:sp>
      <p:pic>
        <p:nvPicPr>
          <p:cNvPr id="7" name="Picture 2" descr="http://www.fotosearch.com/bthumb/TBZ/TBZ182/Taco014.jpg"/>
          <p:cNvPicPr>
            <a:picLocks noChangeAspect="1" noChangeArrowheads="1"/>
          </p:cNvPicPr>
          <p:nvPr/>
        </p:nvPicPr>
        <p:blipFill>
          <a:blip r:embed="rId3"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4" cstate="print"/>
          <a:srcRect/>
          <a:stretch>
            <a:fillRect/>
          </a:stretch>
        </p:blipFill>
        <p:spPr bwMode="auto">
          <a:xfrm>
            <a:off x="0" y="1371601"/>
            <a:ext cx="9144000" cy="5486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3" cstate="print"/>
          <a:srcRect l="15000" t="4167" r="24167"/>
          <a:stretch>
            <a:fillRect/>
          </a:stretch>
        </p:blipFill>
        <p:spPr bwMode="auto">
          <a:xfrm>
            <a:off x="1371600" y="1600200"/>
            <a:ext cx="5562600" cy="5257801"/>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ounded Rectangle 9"/>
          <p:cNvSpPr/>
          <p:nvPr/>
        </p:nvSpPr>
        <p:spPr>
          <a:xfrm>
            <a:off x="1371600" y="1600200"/>
            <a:ext cx="5562600" cy="5257800"/>
          </a:xfrm>
          <a:prstGeom prst="roundRect">
            <a:avLst>
              <a:gd name="adj" fmla="val 3741"/>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7086600" y="5410200"/>
            <a:ext cx="2057400" cy="14478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dirty="0" smtClean="0"/>
              <a:t>main visualization pane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3" cstate="print"/>
          <a:srcRect l="15000" t="4167" r="24167"/>
          <a:stretch>
            <a:fillRect/>
          </a:stretch>
        </p:blipFill>
        <p:spPr bwMode="auto">
          <a:xfrm>
            <a:off x="1371600" y="1600200"/>
            <a:ext cx="5562600" cy="5257801"/>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ounded Rectangle 9"/>
          <p:cNvSpPr/>
          <p:nvPr/>
        </p:nvSpPr>
        <p:spPr>
          <a:xfrm>
            <a:off x="1371600" y="1600200"/>
            <a:ext cx="5562600" cy="5257800"/>
          </a:xfrm>
          <a:prstGeom prst="roundRect">
            <a:avLst>
              <a:gd name="adj" fmla="val 3741"/>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7086600" y="5410200"/>
            <a:ext cx="2057400" cy="14478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dirty="0" smtClean="0"/>
              <a:t>main visualization pane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ounded Rectangle 11"/>
          <p:cNvSpPr/>
          <p:nvPr/>
        </p:nvSpPr>
        <p:spPr>
          <a:xfrm>
            <a:off x="51816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data-driven insight</a:t>
            </a:r>
            <a:endParaRPr lang="en-US" dirty="0"/>
          </a:p>
        </p:txBody>
      </p:sp>
      <p:sp>
        <p:nvSpPr>
          <p:cNvPr id="4" name="Content Placeholder 3"/>
          <p:cNvSpPr>
            <a:spLocks noGrp="1"/>
          </p:cNvSpPr>
          <p:nvPr>
            <p:ph sz="quarter" idx="13"/>
          </p:nvPr>
        </p:nvSpPr>
        <p:spPr/>
        <p:txBody>
          <a:bodyPr/>
          <a:lstStyle/>
          <a:p>
            <a:r>
              <a:rPr lang="en-US" dirty="0" smtClean="0"/>
              <a:t>challenge</a:t>
            </a:r>
            <a:endParaRPr lang="en-US" dirty="0"/>
          </a:p>
        </p:txBody>
      </p:sp>
      <p:pic>
        <p:nvPicPr>
          <p:cNvPr id="126981" name="Picture 5" descr="http://webtoolsandtips.com/wp-content/uploads/2007/12/heatmap.jpg"/>
          <p:cNvPicPr>
            <a:picLocks noChangeAspect="1" noChangeArrowheads="1"/>
          </p:cNvPicPr>
          <p:nvPr/>
        </p:nvPicPr>
        <p:blipFill>
          <a:blip r:embed="rId2" cstate="print"/>
          <a:srcRect/>
          <a:stretch>
            <a:fillRect/>
          </a:stretch>
        </p:blipFill>
        <p:spPr bwMode="auto">
          <a:xfrm>
            <a:off x="1143000" y="1295400"/>
            <a:ext cx="6934200" cy="514671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4038600" y="1752600"/>
            <a:ext cx="2819400" cy="27432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dirty="0" smtClean="0"/>
              <a:t>entity selection</a:t>
            </a:r>
          </a:p>
          <a:p>
            <a:pPr marR="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people</a:t>
            </a:r>
          </a:p>
          <a:p>
            <a:pPr>
              <a:spcBef>
                <a:spcPct val="20000"/>
              </a:spcBef>
            </a:pPr>
            <a:r>
              <a:rPr lang="en-US" sz="2800" dirty="0" smtClean="0"/>
              <a:t>» items</a:t>
            </a:r>
          </a:p>
          <a:p>
            <a:pPr>
              <a:spcBef>
                <a:spcPct val="20000"/>
              </a:spcBef>
            </a:pPr>
            <a:r>
              <a:rPr lang="en-US" sz="2800" dirty="0" smtClean="0"/>
              <a:t>» table gestures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Picture 2" descr="C:\Users\Tony\Documents\Archive\its2010\2-storage.PNG"/>
          <p:cNvPicPr>
            <a:picLocks noChangeAspect="1" noChangeArrowheads="1"/>
          </p:cNvPicPr>
          <p:nvPr/>
        </p:nvPicPr>
        <p:blipFill>
          <a:blip r:embed="rId5" cstate="print"/>
          <a:srcRect l="25757" t="4110" r="12759" b="2740"/>
          <a:stretch>
            <a:fillRect/>
          </a:stretch>
        </p:blipFill>
        <p:spPr bwMode="auto">
          <a:xfrm>
            <a:off x="1371600" y="1600200"/>
            <a:ext cx="5562600" cy="5204460"/>
          </a:xfrm>
          <a:prstGeom prst="rect">
            <a:avLst/>
          </a:prstGeom>
          <a:noFill/>
        </p:spPr>
      </p:pic>
      <p:sp>
        <p:nvSpPr>
          <p:cNvPr id="13" name="TextBox 12"/>
          <p:cNvSpPr txBox="1"/>
          <p:nvPr/>
        </p:nvSpPr>
        <p:spPr>
          <a:xfrm>
            <a:off x="6629400" y="3810000"/>
            <a:ext cx="2819400" cy="27432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b="1" dirty="0" smtClean="0"/>
              <a:t>spatial</a:t>
            </a:r>
            <a:r>
              <a:rPr lang="en-US" sz="2800" dirty="0" smtClean="0"/>
              <a:t> selection</a:t>
            </a:r>
          </a:p>
        </p:txBody>
      </p:sp>
      <p:sp>
        <p:nvSpPr>
          <p:cNvPr id="10" name="Rounded Rectangle 9"/>
          <p:cNvSpPr/>
          <p:nvPr/>
        </p:nvSpPr>
        <p:spPr>
          <a:xfrm>
            <a:off x="51816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spatial</a:t>
            </a:r>
          </a:p>
          <a:p>
            <a:pPr algn="ctr"/>
            <a:r>
              <a:rPr lang="en-US" sz="2800"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3" cstate="print"/>
          <a:srcRect l="75832" t="2778" r="2" b="1"/>
          <a:stretch>
            <a:fillRect/>
          </a:stretch>
        </p:blipFill>
        <p:spPr bwMode="auto">
          <a:xfrm>
            <a:off x="6934200" y="1524000"/>
            <a:ext cx="2209800" cy="5334000"/>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ounded Rectangle 9"/>
          <p:cNvSpPr/>
          <p:nvPr/>
        </p:nvSpPr>
        <p:spPr>
          <a:xfrm>
            <a:off x="6934200" y="1524000"/>
            <a:ext cx="2209800" cy="5334000"/>
          </a:xfrm>
          <a:prstGeom prst="roundRect">
            <a:avLst>
              <a:gd name="adj" fmla="val 3741"/>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4038600" y="1752600"/>
            <a:ext cx="2819400" cy="27432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b="1" dirty="0" smtClean="0"/>
              <a:t>entity</a:t>
            </a:r>
            <a:r>
              <a:rPr lang="en-US" sz="2800" dirty="0" smtClean="0"/>
              <a:t> selection</a:t>
            </a:r>
          </a:p>
          <a:p>
            <a:pPr marR="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people</a:t>
            </a:r>
          </a:p>
          <a:p>
            <a:pPr>
              <a:spcBef>
                <a:spcPct val="20000"/>
              </a:spcBef>
            </a:pPr>
            <a:r>
              <a:rPr lang="en-US" sz="2800" dirty="0" smtClean="0"/>
              <a:t>» items</a:t>
            </a:r>
          </a:p>
          <a:p>
            <a:pPr>
              <a:spcBef>
                <a:spcPct val="20000"/>
              </a:spcBef>
            </a:pPr>
            <a:r>
              <a:rPr lang="en-US" sz="2800" dirty="0" smtClean="0"/>
              <a:t>» table gestures</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Rounded Rectangle 12"/>
          <p:cNvSpPr/>
          <p:nvPr/>
        </p:nvSpPr>
        <p:spPr>
          <a:xfrm>
            <a:off x="51816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b="1"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3" cstate="print"/>
          <a:srcRect t="6945" r="84167" b="73611"/>
          <a:stretch>
            <a:fillRect/>
          </a:stretch>
        </p:blipFill>
        <p:spPr bwMode="auto">
          <a:xfrm>
            <a:off x="0" y="1752600"/>
            <a:ext cx="1447800" cy="1066800"/>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ounded Rectangle 9"/>
          <p:cNvSpPr/>
          <p:nvPr/>
        </p:nvSpPr>
        <p:spPr>
          <a:xfrm>
            <a:off x="0" y="1752600"/>
            <a:ext cx="1371600" cy="1066800"/>
          </a:xfrm>
          <a:prstGeom prst="roundRect">
            <a:avLst>
              <a:gd name="adj" fmla="val 3741"/>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1524000" y="1752600"/>
            <a:ext cx="3505200" cy="14478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b="1" dirty="0" smtClean="0"/>
              <a:t>time selection </a:t>
            </a:r>
            <a:r>
              <a:rPr lang="en-US" sz="2800" dirty="0" smtClean="0"/>
              <a:t>&amp;</a:t>
            </a:r>
          </a:p>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dirty="0" smtClean="0"/>
              <a:t>playback</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ounded Rectangle 11"/>
          <p:cNvSpPr/>
          <p:nvPr/>
        </p:nvSpPr>
        <p:spPr>
          <a:xfrm>
            <a:off x="51816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b="1" dirty="0" smtClean="0"/>
              <a:t>temporal</a:t>
            </a:r>
            <a:endParaRPr lang="en-US" sz="28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ony\Documents\Archive\its2010\8-mid.PN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p:spPr>
      </p:pic>
      <p:sp>
        <p:nvSpPr>
          <p:cNvPr id="2" name="Title 1"/>
          <p:cNvSpPr>
            <a:spLocks noGrp="1"/>
          </p:cNvSpPr>
          <p:nvPr>
            <p:ph type="title"/>
          </p:nvPr>
        </p:nvSpPr>
        <p:spPr/>
        <p:txBody>
          <a:bodyPr/>
          <a:lstStyle/>
          <a:p>
            <a:pPr algn="l"/>
            <a:r>
              <a:rPr lang="en-US" dirty="0" smtClean="0"/>
              <a:t>feature tour</a:t>
            </a:r>
            <a:endParaRPr lang="en-US" dirty="0"/>
          </a:p>
        </p:txBody>
      </p:sp>
      <p:pic>
        <p:nvPicPr>
          <p:cNvPr id="7" name="Picture 2" descr="http://www.fotosearch.com/bthumb/TBZ/TBZ182/Taco014.jpg"/>
          <p:cNvPicPr>
            <a:picLocks noChangeAspect="1" noChangeArrowheads="1"/>
          </p:cNvPicPr>
          <p:nvPr/>
        </p:nvPicPr>
        <p:blipFill>
          <a:blip r:embed="rId4" cstate="print"/>
          <a:srcRect/>
          <a:stretch>
            <a:fillRect/>
          </a:stretch>
        </p:blipFill>
        <p:spPr bwMode="auto">
          <a:xfrm>
            <a:off x="8077200" y="152400"/>
            <a:ext cx="914399" cy="1036321"/>
          </a:xfrm>
          <a:prstGeom prst="rect">
            <a:avLst/>
          </a:prstGeom>
          <a:noFill/>
        </p:spPr>
      </p:pic>
      <p:pic>
        <p:nvPicPr>
          <p:cNvPr id="50180" name="Picture 4" descr="C:\Users\Tony\Documents\Archive\its2010\8-mid.PNG"/>
          <p:cNvPicPr>
            <a:picLocks noChangeAspect="1" noChangeArrowheads="1"/>
          </p:cNvPicPr>
          <p:nvPr/>
        </p:nvPicPr>
        <p:blipFill>
          <a:blip r:embed="rId3" cstate="print"/>
          <a:srcRect t="6945" r="84167" b="73611"/>
          <a:stretch>
            <a:fillRect/>
          </a:stretch>
        </p:blipFill>
        <p:spPr bwMode="auto">
          <a:xfrm>
            <a:off x="0" y="1752600"/>
            <a:ext cx="1447800" cy="1066800"/>
          </a:xfrm>
          <a:prstGeom prst="rect">
            <a:avLst/>
          </a:prstGeom>
          <a:noFill/>
        </p:spPr>
      </p:pic>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ounded Rectangle 9"/>
          <p:cNvSpPr/>
          <p:nvPr/>
        </p:nvSpPr>
        <p:spPr>
          <a:xfrm>
            <a:off x="0" y="1676400"/>
            <a:ext cx="1371600" cy="1066800"/>
          </a:xfrm>
          <a:prstGeom prst="roundRect">
            <a:avLst>
              <a:gd name="adj" fmla="val 3741"/>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1524000" y="1752600"/>
            <a:ext cx="3505200" cy="1447800"/>
          </a:xfrm>
          <a:prstGeom prst="rect">
            <a:avLst/>
          </a:prstGeom>
        </p:spPr>
        <p:txBody>
          <a:bodyPr wrap="square" rtlCol="0">
            <a:no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b="1" dirty="0" smtClean="0"/>
              <a:t>time selection </a:t>
            </a:r>
            <a:r>
              <a:rPr lang="en-US" sz="2800" dirty="0" smtClean="0"/>
              <a:t>&amp;</a:t>
            </a:r>
          </a:p>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US" sz="2800" dirty="0" smtClean="0"/>
              <a:t>playback</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Picture 4" descr="C:\Users\Tony\Documents\Archive\its2010\8-mid.PNG"/>
          <p:cNvPicPr>
            <a:picLocks noChangeAspect="1" noChangeArrowheads="1"/>
          </p:cNvPicPr>
          <p:nvPr/>
        </p:nvPicPr>
        <p:blipFill>
          <a:blip r:embed="rId3" cstate="print"/>
          <a:srcRect t="6945" r="84167" b="73611"/>
          <a:stretch>
            <a:fillRect/>
          </a:stretch>
        </p:blipFill>
        <p:spPr bwMode="auto">
          <a:xfrm>
            <a:off x="1828800" y="3352800"/>
            <a:ext cx="3886200" cy="2863516"/>
          </a:xfrm>
          <a:prstGeom prst="rect">
            <a:avLst/>
          </a:prstGeom>
          <a:noFill/>
        </p:spPr>
      </p:pic>
      <p:sp>
        <p:nvSpPr>
          <p:cNvPr id="13" name="Rounded Rectangle 12"/>
          <p:cNvSpPr/>
          <p:nvPr/>
        </p:nvSpPr>
        <p:spPr>
          <a:xfrm>
            <a:off x="1828800" y="3352800"/>
            <a:ext cx="3581400" cy="2819400"/>
          </a:xfrm>
          <a:prstGeom prst="roundRect">
            <a:avLst>
              <a:gd name="adj" fmla="val 3741"/>
            </a:avLst>
          </a:prstGeom>
          <a:solidFill>
            <a:schemeClr val="accent1">
              <a:alpha val="16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5" name="Straight Connector 14"/>
          <p:cNvCxnSpPr/>
          <p:nvPr/>
        </p:nvCxnSpPr>
        <p:spPr>
          <a:xfrm rot="16200000" flipH="1">
            <a:off x="-762000" y="3505200"/>
            <a:ext cx="3352800" cy="182880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600" y="1676400"/>
            <a:ext cx="3962400" cy="167640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181600" y="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b="1" dirty="0" smtClean="0"/>
              <a:t>temporal</a:t>
            </a:r>
            <a:endParaRPr lang="en-US" sz="28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feature summary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a:spLocks noGrp="1"/>
          </p:cNvSpPr>
          <p:nvPr>
            <p:ph idx="1"/>
          </p:nvPr>
        </p:nvSpPr>
        <p:spPr/>
        <p:txBody>
          <a:bodyPr>
            <a:normAutofit lnSpcReduction="10000"/>
          </a:bodyPr>
          <a:lstStyle/>
          <a:p>
            <a:r>
              <a:rPr lang="en-US" dirty="0" smtClean="0"/>
              <a:t>see traces of users’ touches</a:t>
            </a:r>
          </a:p>
          <a:p>
            <a:r>
              <a:rPr lang="en-US" dirty="0" smtClean="0"/>
              <a:t>highlight subsets of traces</a:t>
            </a:r>
          </a:p>
          <a:p>
            <a:endParaRPr lang="en-US" dirty="0" smtClean="0"/>
          </a:p>
          <a:p>
            <a:r>
              <a:rPr lang="en-US" dirty="0" smtClean="0"/>
              <a:t>playback</a:t>
            </a:r>
            <a:endParaRPr lang="en-US" dirty="0" smtClean="0"/>
          </a:p>
          <a:p>
            <a:endParaRPr lang="en-US" dirty="0" smtClean="0"/>
          </a:p>
          <a:p>
            <a:r>
              <a:rPr lang="en-US" dirty="0" smtClean="0"/>
              <a:t>visualize and compare different </a:t>
            </a:r>
            <a:r>
              <a:rPr lang="en-US" dirty="0" smtClean="0"/>
              <a:t>conditions</a:t>
            </a:r>
            <a:endParaRPr lang="en-US" dirty="0" smtClean="0"/>
          </a:p>
          <a:p>
            <a:r>
              <a:rPr lang="en-US" dirty="0" smtClean="0"/>
              <a:t>nothing conclusive; but gives you something to look into</a:t>
            </a:r>
            <a:endParaRPr lang="en-US" dirty="0"/>
          </a:p>
        </p:txBody>
      </p:sp>
      <p:sp>
        <p:nvSpPr>
          <p:cNvPr id="6" name="TextBox 5"/>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VisTACO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ounded Rectangle 6"/>
          <p:cNvSpPr/>
          <p:nvPr/>
        </p:nvSpPr>
        <p:spPr>
          <a:xfrm>
            <a:off x="5638800" y="1676400"/>
            <a:ext cx="27432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spatial</a:t>
            </a:r>
          </a:p>
          <a:p>
            <a:pPr algn="ctr"/>
            <a:r>
              <a:rPr lang="en-US" sz="2800" dirty="0" smtClean="0"/>
              <a:t>subject</a:t>
            </a:r>
          </a:p>
          <a:p>
            <a:pPr algn="ctr"/>
            <a:r>
              <a:rPr lang="en-US" sz="2800" dirty="0" smtClean="0"/>
              <a:t>temporal</a:t>
            </a:r>
            <a:endParaRPr 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task”</a:t>
            </a:r>
            <a:endParaRPr lang="en-US" dirty="0"/>
          </a:p>
        </p:txBody>
      </p:sp>
      <p:sp>
        <p:nvSpPr>
          <p:cNvPr id="3" name="Content Placeholder 2"/>
          <p:cNvSpPr>
            <a:spLocks noGrp="1"/>
          </p:cNvSpPr>
          <p:nvPr>
            <p:ph idx="1"/>
          </p:nvPr>
        </p:nvSpPr>
        <p:spPr/>
        <p:txBody>
          <a:bodyPr/>
          <a:lstStyle/>
          <a:p>
            <a:endParaRPr lang="en-US" dirty="0"/>
          </a:p>
        </p:txBody>
      </p:sp>
      <p:sp>
        <p:nvSpPr>
          <p:cNvPr id="4" name="Content Placeholder 3"/>
          <p:cNvSpPr>
            <a:spLocks noGrp="1"/>
          </p:cNvSpPr>
          <p:nvPr>
            <p:ph sz="quarter" idx="13"/>
          </p:nvPr>
        </p:nvSpPr>
        <p:spPr/>
        <p:txBody>
          <a:bodyPr/>
          <a:lstStyle/>
          <a:p>
            <a:r>
              <a:rPr lang="en-US" dirty="0" smtClean="0"/>
              <a:t>demo</a:t>
            </a:r>
            <a:endParaRPr lang="en-US" dirty="0"/>
          </a:p>
        </p:txBody>
      </p:sp>
      <p:grpSp>
        <p:nvGrpSpPr>
          <p:cNvPr id="42" name="Group 41"/>
          <p:cNvGrpSpPr/>
          <p:nvPr/>
        </p:nvGrpSpPr>
        <p:grpSpPr>
          <a:xfrm>
            <a:off x="3191150" y="1880550"/>
            <a:ext cx="2342870" cy="2041914"/>
            <a:chOff x="3191150" y="1880550"/>
            <a:chExt cx="2342870" cy="2041914"/>
          </a:xfrm>
        </p:grpSpPr>
        <p:grpSp>
          <p:nvGrpSpPr>
            <p:cNvPr id="7" name="Group 27"/>
            <p:cNvGrpSpPr/>
            <p:nvPr/>
          </p:nvGrpSpPr>
          <p:grpSpPr>
            <a:xfrm rot="10800000">
              <a:off x="3191150" y="1880550"/>
              <a:ext cx="2342870" cy="2018170"/>
              <a:chOff x="304800" y="152400"/>
              <a:chExt cx="1295401" cy="1066802"/>
            </a:xfrm>
          </p:grpSpPr>
          <p:grpSp>
            <p:nvGrpSpPr>
              <p:cNvPr id="11" name="Group 76"/>
              <p:cNvGrpSpPr/>
              <p:nvPr/>
            </p:nvGrpSpPr>
            <p:grpSpPr>
              <a:xfrm rot="10800000">
                <a:off x="533400" y="152400"/>
                <a:ext cx="533400" cy="304801"/>
                <a:chOff x="1371600" y="1371600"/>
                <a:chExt cx="914400" cy="533400"/>
              </a:xfrm>
            </p:grpSpPr>
            <p:sp>
              <p:nvSpPr>
                <p:cNvPr id="21" name="Oval 20"/>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21"/>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44"/>
              <p:cNvGrpSpPr/>
              <p:nvPr/>
            </p:nvGrpSpPr>
            <p:grpSpPr>
              <a:xfrm>
                <a:off x="1295400" y="457201"/>
                <a:ext cx="304801" cy="533400"/>
                <a:chOff x="2133600" y="1676399"/>
                <a:chExt cx="304801" cy="533400"/>
              </a:xfrm>
            </p:grpSpPr>
            <p:sp>
              <p:nvSpPr>
                <p:cNvPr id="18" name="Oval 17"/>
                <p:cNvSpPr/>
                <p:nvPr/>
              </p:nvSpPr>
              <p:spPr>
                <a:xfrm rot="16200000">
                  <a:off x="2154918" y="1888681"/>
                  <a:ext cx="44450" cy="870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rot="16200000">
                  <a:off x="2041072" y="1812470"/>
                  <a:ext cx="5334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Oval 19"/>
                <p:cNvSpPr/>
                <p:nvPr/>
              </p:nvSpPr>
              <p:spPr>
                <a:xfrm rot="16200000">
                  <a:off x="2174422" y="1812470"/>
                  <a:ext cx="2667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 name="Group 52"/>
              <p:cNvGrpSpPr/>
              <p:nvPr/>
            </p:nvGrpSpPr>
            <p:grpSpPr>
              <a:xfrm>
                <a:off x="533400" y="914401"/>
                <a:ext cx="533400" cy="304801"/>
                <a:chOff x="1371600" y="1371600"/>
                <a:chExt cx="914400" cy="533400"/>
              </a:xfrm>
            </p:grpSpPr>
            <p:sp>
              <p:nvSpPr>
                <p:cNvPr id="15" name="Oval 14"/>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p:cNvSpPr/>
                <p:nvPr/>
              </p:nvSpPr>
              <p:spPr>
                <a:xfrm>
                  <a:off x="1563471"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4" name="Rectangle 13"/>
              <p:cNvSpPr/>
              <p:nvPr/>
            </p:nvSpPr>
            <p:spPr>
              <a:xfrm>
                <a:off x="304800" y="457200"/>
                <a:ext cx="990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TextBox 9"/>
            <p:cNvSpPr txBox="1"/>
            <p:nvPr/>
          </p:nvSpPr>
          <p:spPr>
            <a:xfrm>
              <a:off x="4471375" y="3399244"/>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grpSp>
      <p:grpSp>
        <p:nvGrpSpPr>
          <p:cNvPr id="46" name="Group 45"/>
          <p:cNvGrpSpPr/>
          <p:nvPr/>
        </p:nvGrpSpPr>
        <p:grpSpPr>
          <a:xfrm>
            <a:off x="914400" y="4648200"/>
            <a:ext cx="7436292" cy="1219200"/>
            <a:chOff x="914400" y="4648200"/>
            <a:chExt cx="7436292" cy="1219200"/>
          </a:xfrm>
        </p:grpSpPr>
        <p:grpSp>
          <p:nvGrpSpPr>
            <p:cNvPr id="25" name="Group 49"/>
            <p:cNvGrpSpPr/>
            <p:nvPr/>
          </p:nvGrpSpPr>
          <p:grpSpPr>
            <a:xfrm>
              <a:off x="914400" y="4943466"/>
              <a:ext cx="7436292" cy="809344"/>
              <a:chOff x="1285852" y="2643180"/>
              <a:chExt cx="7436292" cy="809344"/>
            </a:xfrm>
          </p:grpSpPr>
          <p:grpSp>
            <p:nvGrpSpPr>
              <p:cNvPr id="27" name="Group 23"/>
              <p:cNvGrpSpPr/>
              <p:nvPr/>
            </p:nvGrpSpPr>
            <p:grpSpPr>
              <a:xfrm>
                <a:off x="6429389" y="2643180"/>
                <a:ext cx="2292755" cy="809344"/>
                <a:chOff x="4632928" y="2418357"/>
                <a:chExt cx="2649944" cy="935434"/>
              </a:xfrm>
            </p:grpSpPr>
            <p:grpSp>
              <p:nvGrpSpPr>
                <p:cNvPr id="30" name="Group 11"/>
                <p:cNvGrpSpPr/>
                <p:nvPr/>
              </p:nvGrpSpPr>
              <p:grpSpPr>
                <a:xfrm rot="693840">
                  <a:off x="5208715" y="2494079"/>
                  <a:ext cx="723912" cy="723912"/>
                  <a:chOff x="1752600" y="152400"/>
                  <a:chExt cx="1524000" cy="1524000"/>
                </a:xfrm>
              </p:grpSpPr>
              <p:sp>
                <p:nvSpPr>
                  <p:cNvPr id="40" name="Rectangle 39"/>
                  <p:cNvSpPr/>
                  <p:nvPr/>
                </p:nvSpPr>
                <p:spPr>
                  <a:xfrm>
                    <a:off x="1752600" y="152400"/>
                    <a:ext cx="152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1752600" y="152400"/>
                    <a:ext cx="1524000" cy="1524000"/>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31" name="Group 14"/>
                <p:cNvGrpSpPr/>
                <p:nvPr/>
              </p:nvGrpSpPr>
              <p:grpSpPr>
                <a:xfrm rot="19803102">
                  <a:off x="4632928" y="2418357"/>
                  <a:ext cx="723912" cy="723912"/>
                  <a:chOff x="3352800" y="1752600"/>
                  <a:chExt cx="1524000" cy="1524000"/>
                </a:xfrm>
              </p:grpSpPr>
              <p:sp>
                <p:nvSpPr>
                  <p:cNvPr id="38" name="Rectangle 37"/>
                  <p:cNvSpPr/>
                  <p:nvPr/>
                </p:nvSpPr>
                <p:spPr>
                  <a:xfrm>
                    <a:off x="3352800" y="1752600"/>
                    <a:ext cx="1524000" cy="152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ight Triangle 38"/>
                  <p:cNvSpPr/>
                  <p:nvPr/>
                </p:nvSpPr>
                <p:spPr>
                  <a:xfrm>
                    <a:off x="3352800" y="1752600"/>
                    <a:ext cx="1524000" cy="1524000"/>
                  </a:xfrm>
                  <a:prstGeom prst="r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2" name="Group 17"/>
                <p:cNvGrpSpPr/>
                <p:nvPr/>
              </p:nvGrpSpPr>
              <p:grpSpPr>
                <a:xfrm rot="7497397">
                  <a:off x="5886834" y="2457819"/>
                  <a:ext cx="723912" cy="723912"/>
                  <a:chOff x="4953000" y="3352800"/>
                  <a:chExt cx="1524000" cy="1524000"/>
                </a:xfrm>
              </p:grpSpPr>
              <p:sp>
                <p:nvSpPr>
                  <p:cNvPr id="36" name="Rectangle 35"/>
                  <p:cNvSpPr/>
                  <p:nvPr/>
                </p:nvSpPr>
                <p:spPr>
                  <a:xfrm>
                    <a:off x="4953000" y="3352800"/>
                    <a:ext cx="1524000" cy="1524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Diamond 36"/>
                  <p:cNvSpPr/>
                  <p:nvPr/>
                </p:nvSpPr>
                <p:spPr>
                  <a:xfrm>
                    <a:off x="4953000" y="3352800"/>
                    <a:ext cx="1524000" cy="1524000"/>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3" name="Group 20"/>
                <p:cNvGrpSpPr/>
                <p:nvPr/>
              </p:nvGrpSpPr>
              <p:grpSpPr>
                <a:xfrm rot="20990844">
                  <a:off x="6558960" y="2629879"/>
                  <a:ext cx="723912" cy="723912"/>
                  <a:chOff x="6553200" y="4953000"/>
                  <a:chExt cx="1524000" cy="1524000"/>
                </a:xfrm>
              </p:grpSpPr>
              <p:sp>
                <p:nvSpPr>
                  <p:cNvPr id="34" name="Rectangle 33"/>
                  <p:cNvSpPr/>
                  <p:nvPr/>
                </p:nvSpPr>
                <p:spPr>
                  <a:xfrm>
                    <a:off x="6553200" y="4953000"/>
                    <a:ext cx="15240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Parallelogram 34"/>
                  <p:cNvSpPr/>
                  <p:nvPr/>
                </p:nvSpPr>
                <p:spPr>
                  <a:xfrm>
                    <a:off x="6553200" y="4953000"/>
                    <a:ext cx="1524000" cy="1524000"/>
                  </a:xfrm>
                  <a:prstGeom prst="parallelogram">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8" name="TextBox 27"/>
              <p:cNvSpPr txBox="1"/>
              <p:nvPr/>
            </p:nvSpPr>
            <p:spPr>
              <a:xfrm>
                <a:off x="1285852" y="2857496"/>
                <a:ext cx="1571636" cy="369332"/>
              </a:xfrm>
              <a:prstGeom prst="rect">
                <a:avLst/>
              </a:prstGeom>
              <a:noFill/>
            </p:spPr>
            <p:txBody>
              <a:bodyPr wrap="square" rtlCol="0">
                <a:spAutoFit/>
              </a:bodyPr>
              <a:lstStyle/>
              <a:p>
                <a:r>
                  <a:rPr lang="en-CA" i="1" dirty="0" smtClean="0"/>
                  <a:t>make this...</a:t>
                </a:r>
                <a:endParaRPr lang="en-CA" i="1" dirty="0"/>
              </a:p>
            </p:txBody>
          </p:sp>
          <p:sp>
            <p:nvSpPr>
              <p:cNvPr id="29" name="TextBox 28"/>
              <p:cNvSpPr txBox="1"/>
              <p:nvPr/>
            </p:nvSpPr>
            <p:spPr>
              <a:xfrm>
                <a:off x="4071934" y="2857496"/>
                <a:ext cx="2428892" cy="369332"/>
              </a:xfrm>
              <a:prstGeom prst="rect">
                <a:avLst/>
              </a:prstGeom>
              <a:noFill/>
            </p:spPr>
            <p:txBody>
              <a:bodyPr wrap="square" rtlCol="0">
                <a:spAutoFit/>
              </a:bodyPr>
              <a:lstStyle/>
              <a:p>
                <a:r>
                  <a:rPr lang="en-CA" i="1" dirty="0" smtClean="0"/>
                  <a:t>... with (lots of) these...</a:t>
                </a:r>
                <a:endParaRPr lang="en-CA" i="1" dirty="0"/>
              </a:p>
            </p:txBody>
          </p:sp>
        </p:grpSp>
        <p:grpSp>
          <p:nvGrpSpPr>
            <p:cNvPr id="45" name="Group 44"/>
            <p:cNvGrpSpPr/>
            <p:nvPr/>
          </p:nvGrpSpPr>
          <p:grpSpPr>
            <a:xfrm>
              <a:off x="2133600" y="4648200"/>
              <a:ext cx="1371600" cy="1219200"/>
              <a:chOff x="6400800" y="990600"/>
              <a:chExt cx="1371600" cy="1219200"/>
            </a:xfrm>
          </p:grpSpPr>
          <p:sp>
            <p:nvSpPr>
              <p:cNvPr id="43" name="Isosceles Triangle 42"/>
              <p:cNvSpPr/>
              <p:nvPr/>
            </p:nvSpPr>
            <p:spPr>
              <a:xfrm>
                <a:off x="6400800" y="990600"/>
                <a:ext cx="1371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0800000">
                <a:off x="6745223" y="1600200"/>
                <a:ext cx="679705" cy="609600"/>
              </a:xfrm>
              <a:prstGeom prst="triangle">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your fingers…</a:t>
            </a:r>
            <a:endParaRPr lang="en-US" dirty="0"/>
          </a:p>
        </p:txBody>
      </p:sp>
      <p:sp>
        <p:nvSpPr>
          <p:cNvPr id="4" name="Content Placeholder 3"/>
          <p:cNvSpPr>
            <a:spLocks noGrp="1"/>
          </p:cNvSpPr>
          <p:nvPr>
            <p:ph sz="quarter" idx="13"/>
          </p:nvPr>
        </p:nvSpPr>
        <p:spPr/>
        <p:txBody>
          <a:bodyPr/>
          <a:lstStyle/>
          <a:p>
            <a:r>
              <a:rPr lang="en-US" dirty="0" smtClean="0"/>
              <a:t>demo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your fingers…</a:t>
            </a:r>
            <a:endParaRPr lang="en-US" dirty="0"/>
          </a:p>
        </p:txBody>
      </p:sp>
      <p:sp>
        <p:nvSpPr>
          <p:cNvPr id="4" name="Content Placeholder 3"/>
          <p:cNvSpPr>
            <a:spLocks noGrp="1"/>
          </p:cNvSpPr>
          <p:nvPr>
            <p:ph sz="quarter" idx="13"/>
          </p:nvPr>
        </p:nvSpPr>
        <p:spPr/>
        <p:txBody>
          <a:bodyPr/>
          <a:lstStyle/>
          <a:p>
            <a:r>
              <a:rPr lang="en-US" dirty="0" smtClean="0"/>
              <a:t>demo</a:t>
            </a:r>
            <a:endParaRPr lang="en-US" dirty="0"/>
          </a:p>
        </p:txBody>
      </p:sp>
      <p:pic>
        <p:nvPicPr>
          <p:cNvPr id="176130" name="Picture 2"/>
          <p:cNvPicPr>
            <a:picLocks noChangeAspect="1" noChangeArrowheads="1"/>
          </p:cNvPicPr>
          <p:nvPr/>
        </p:nvPicPr>
        <p:blipFill>
          <a:blip r:embed="rId2" cstate="print"/>
          <a:srcRect t="5626" r="24562"/>
          <a:stretch>
            <a:fillRect/>
          </a:stretch>
        </p:blipFill>
        <p:spPr bwMode="auto">
          <a:xfrm>
            <a:off x="685800" y="1371600"/>
            <a:ext cx="3276600" cy="2556581"/>
          </a:xfrm>
          <a:prstGeom prst="rect">
            <a:avLst/>
          </a:prstGeom>
          <a:noFill/>
          <a:ln w="9525">
            <a:solidFill>
              <a:schemeClr val="accent1">
                <a:shade val="50000"/>
              </a:schemeClr>
            </a:solidFill>
            <a:miter lim="800000"/>
            <a:headEnd/>
            <a:tailEnd/>
          </a:ln>
          <a:effectLst/>
        </p:spPr>
      </p:pic>
      <p:pic>
        <p:nvPicPr>
          <p:cNvPr id="176131" name="Picture 3"/>
          <p:cNvPicPr>
            <a:picLocks noChangeAspect="1" noChangeArrowheads="1"/>
          </p:cNvPicPr>
          <p:nvPr/>
        </p:nvPicPr>
        <p:blipFill>
          <a:blip r:embed="rId3" cstate="print"/>
          <a:srcRect t="5714" r="25156"/>
          <a:stretch>
            <a:fillRect/>
          </a:stretch>
        </p:blipFill>
        <p:spPr bwMode="auto">
          <a:xfrm>
            <a:off x="5181600" y="1371600"/>
            <a:ext cx="3200400" cy="2514600"/>
          </a:xfrm>
          <a:prstGeom prst="rect">
            <a:avLst/>
          </a:prstGeom>
          <a:noFill/>
          <a:ln w="9525">
            <a:solidFill>
              <a:schemeClr val="accent1">
                <a:shade val="50000"/>
              </a:schemeClr>
            </a:solidFill>
            <a:miter lim="800000"/>
            <a:headEnd/>
            <a:tailEnd/>
          </a:ln>
          <a:effectLst/>
        </p:spPr>
      </p:pic>
      <p:pic>
        <p:nvPicPr>
          <p:cNvPr id="176132" name="Picture 4"/>
          <p:cNvPicPr>
            <a:picLocks noChangeAspect="1" noChangeArrowheads="1"/>
          </p:cNvPicPr>
          <p:nvPr/>
        </p:nvPicPr>
        <p:blipFill>
          <a:blip r:embed="rId4" cstate="print"/>
          <a:srcRect t="5714" r="28512"/>
          <a:stretch>
            <a:fillRect/>
          </a:stretch>
        </p:blipFill>
        <p:spPr bwMode="auto">
          <a:xfrm>
            <a:off x="3048000" y="4343400"/>
            <a:ext cx="3056890" cy="2514600"/>
          </a:xfrm>
          <a:prstGeom prst="rect">
            <a:avLst/>
          </a:prstGeom>
          <a:noFill/>
          <a:ln w="9525">
            <a:solidFill>
              <a:schemeClr val="accent1">
                <a:shade val="50000"/>
              </a:schemeClr>
            </a:solidFill>
            <a:miter lim="800000"/>
            <a:headEnd/>
            <a:tailEnd/>
          </a:ln>
          <a:effectLst/>
        </p:spPr>
      </p:pic>
      <p:sp>
        <p:nvSpPr>
          <p:cNvPr id="8" name="Right Arrow 7"/>
          <p:cNvSpPr/>
          <p:nvPr/>
        </p:nvSpPr>
        <p:spPr>
          <a:xfrm>
            <a:off x="4343400" y="25146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7995858">
            <a:off x="6431634" y="4609362"/>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case study: 3-way collaboration</a:t>
            </a:r>
            <a:endParaRPr lang="en-US" dirty="0"/>
          </a:p>
        </p:txBody>
      </p:sp>
      <p:sp>
        <p:nvSpPr>
          <p:cNvPr id="3" name="Content Placeholder 2"/>
          <p:cNvSpPr>
            <a:spLocks noGrp="1"/>
          </p:cNvSpPr>
          <p:nvPr>
            <p:ph idx="1"/>
          </p:nvPr>
        </p:nvSpPr>
        <p:spPr/>
        <p:txBody>
          <a:bodyPr/>
          <a:lstStyle/>
          <a:p>
            <a:endParaRPr lang="en-US" dirty="0"/>
          </a:p>
        </p:txBody>
      </p:sp>
      <p:grpSp>
        <p:nvGrpSpPr>
          <p:cNvPr id="4" name="Group 84"/>
          <p:cNvGrpSpPr/>
          <p:nvPr/>
        </p:nvGrpSpPr>
        <p:grpSpPr>
          <a:xfrm>
            <a:off x="716678" y="1571612"/>
            <a:ext cx="3643338" cy="2500330"/>
            <a:chOff x="142844" y="1500174"/>
            <a:chExt cx="3643338" cy="2500330"/>
          </a:xfrm>
        </p:grpSpPr>
        <p:sp>
          <p:nvSpPr>
            <p:cNvPr id="5" name="Rectangle 4"/>
            <p:cNvSpPr/>
            <p:nvPr/>
          </p:nvSpPr>
          <p:spPr>
            <a:xfrm>
              <a:off x="142844" y="1500174"/>
              <a:ext cx="3643338" cy="25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27"/>
            <p:cNvGrpSpPr/>
            <p:nvPr/>
          </p:nvGrpSpPr>
          <p:grpSpPr>
            <a:xfrm>
              <a:off x="857224" y="1716254"/>
              <a:ext cx="2342870" cy="2018170"/>
              <a:chOff x="304800" y="152400"/>
              <a:chExt cx="1295401" cy="1066802"/>
            </a:xfrm>
          </p:grpSpPr>
          <p:grpSp>
            <p:nvGrpSpPr>
              <p:cNvPr id="10" name="Group 76"/>
              <p:cNvGrpSpPr/>
              <p:nvPr/>
            </p:nvGrpSpPr>
            <p:grpSpPr>
              <a:xfrm rot="10800000">
                <a:off x="533400" y="152400"/>
                <a:ext cx="533400" cy="304801"/>
                <a:chOff x="1371600" y="1371600"/>
                <a:chExt cx="914400" cy="533400"/>
              </a:xfrm>
            </p:grpSpPr>
            <p:sp>
              <p:nvSpPr>
                <p:cNvPr id="20" name="Oval 19"/>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21"/>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 name="Group 44"/>
              <p:cNvGrpSpPr/>
              <p:nvPr/>
            </p:nvGrpSpPr>
            <p:grpSpPr>
              <a:xfrm>
                <a:off x="1295400" y="457201"/>
                <a:ext cx="304801" cy="533400"/>
                <a:chOff x="2133600" y="1676399"/>
                <a:chExt cx="304801" cy="533400"/>
              </a:xfrm>
            </p:grpSpPr>
            <p:sp>
              <p:nvSpPr>
                <p:cNvPr id="17" name="Oval 16"/>
                <p:cNvSpPr/>
                <p:nvPr/>
              </p:nvSpPr>
              <p:spPr>
                <a:xfrm rot="16200000">
                  <a:off x="2154918" y="1888681"/>
                  <a:ext cx="44450" cy="870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rot="16200000">
                  <a:off x="2041072" y="1812470"/>
                  <a:ext cx="5334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rot="16200000">
                  <a:off x="2174422" y="1812470"/>
                  <a:ext cx="2667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52"/>
              <p:cNvGrpSpPr/>
              <p:nvPr/>
            </p:nvGrpSpPr>
            <p:grpSpPr>
              <a:xfrm>
                <a:off x="533400" y="914401"/>
                <a:ext cx="533400" cy="304801"/>
                <a:chOff x="1371600" y="1371600"/>
                <a:chExt cx="914400" cy="533400"/>
              </a:xfrm>
            </p:grpSpPr>
            <p:sp>
              <p:nvSpPr>
                <p:cNvPr id="14" name="Oval 13"/>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3" name="Rectangle 12"/>
              <p:cNvSpPr/>
              <p:nvPr/>
            </p:nvSpPr>
            <p:spPr>
              <a:xfrm>
                <a:off x="304800" y="457200"/>
                <a:ext cx="990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TextBox 6"/>
            <p:cNvSpPr txBox="1"/>
            <p:nvPr/>
          </p:nvSpPr>
          <p:spPr>
            <a:xfrm>
              <a:off x="1571926" y="3189682"/>
              <a:ext cx="64150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A</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8" name="TextBox 7"/>
            <p:cNvSpPr txBox="1"/>
            <p:nvPr/>
          </p:nvSpPr>
          <p:spPr>
            <a:xfrm>
              <a:off x="2765730" y="2551424"/>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C</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9" name="TextBox 8"/>
            <p:cNvSpPr txBox="1"/>
            <p:nvPr/>
          </p:nvSpPr>
          <p:spPr>
            <a:xfrm>
              <a:off x="1571604" y="1714488"/>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B</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grpSp>
      <p:grpSp>
        <p:nvGrpSpPr>
          <p:cNvPr id="23" name="Group 23"/>
          <p:cNvGrpSpPr/>
          <p:nvPr/>
        </p:nvGrpSpPr>
        <p:grpSpPr>
          <a:xfrm>
            <a:off x="4555870" y="1516042"/>
            <a:ext cx="3855322" cy="2571744"/>
            <a:chOff x="2357422" y="500042"/>
            <a:chExt cx="2423160" cy="1526586"/>
          </a:xfrm>
        </p:grpSpPr>
        <p:pic>
          <p:nvPicPr>
            <p:cNvPr id="24" name="Picture 2" descr="C:\Documents and Settings\Tony\Desktop\MSR Paper\Figure Sources\jack-2.png"/>
            <p:cNvPicPr>
              <a:picLocks noChangeAspect="1" noChangeArrowheads="1"/>
            </p:cNvPicPr>
            <p:nvPr/>
          </p:nvPicPr>
          <p:blipFill>
            <a:blip r:embed="rId3" cstate="print"/>
            <a:srcRect t="6057" r="4966" b="11067"/>
            <a:stretch>
              <a:fillRect/>
            </a:stretch>
          </p:blipFill>
          <p:spPr bwMode="auto">
            <a:xfrm>
              <a:off x="2418382" y="542448"/>
              <a:ext cx="2273864" cy="1484180"/>
            </a:xfrm>
            <a:prstGeom prst="rect">
              <a:avLst/>
            </a:prstGeom>
            <a:noFill/>
            <a:ln w="9525">
              <a:solidFill>
                <a:schemeClr val="tx1"/>
              </a:solidFill>
            </a:ln>
          </p:spPr>
        </p:pic>
        <p:sp>
          <p:nvSpPr>
            <p:cNvPr id="25" name="TextBox 24"/>
            <p:cNvSpPr txBox="1"/>
            <p:nvPr/>
          </p:nvSpPr>
          <p:spPr>
            <a:xfrm>
              <a:off x="2357422" y="1368722"/>
              <a:ext cx="533400" cy="547717"/>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26" name="TextBox 25"/>
            <p:cNvSpPr txBox="1"/>
            <p:nvPr/>
          </p:nvSpPr>
          <p:spPr>
            <a:xfrm>
              <a:off x="3332782" y="5000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27" name="TextBox 26"/>
            <p:cNvSpPr txBox="1"/>
            <p:nvPr/>
          </p:nvSpPr>
          <p:spPr>
            <a:xfrm>
              <a:off x="4399582" y="11096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nvGrpSpPr>
          <p:cNvPr id="28" name="Group 67"/>
          <p:cNvGrpSpPr/>
          <p:nvPr/>
        </p:nvGrpSpPr>
        <p:grpSpPr>
          <a:xfrm>
            <a:off x="716678" y="4214817"/>
            <a:ext cx="7537920" cy="2500331"/>
            <a:chOff x="428596" y="4214817"/>
            <a:chExt cx="7537920" cy="2500331"/>
          </a:xfrm>
        </p:grpSpPr>
        <p:grpSp>
          <p:nvGrpSpPr>
            <p:cNvPr id="29" name="Group 24"/>
            <p:cNvGrpSpPr/>
            <p:nvPr/>
          </p:nvGrpSpPr>
          <p:grpSpPr>
            <a:xfrm>
              <a:off x="428596" y="4214818"/>
              <a:ext cx="3633829" cy="2500330"/>
              <a:chOff x="4932982" y="500042"/>
              <a:chExt cx="2200370" cy="1526603"/>
            </a:xfrm>
          </p:grpSpPr>
          <p:pic>
            <p:nvPicPr>
              <p:cNvPr id="35" name="Picture 4" descr="C:\Documents and Settings\Tony\Desktop\MSR Paper\Figure Sources\chrissy.png"/>
              <p:cNvPicPr>
                <a:picLocks noChangeAspect="1" noChangeArrowheads="1"/>
              </p:cNvPicPr>
              <p:nvPr/>
            </p:nvPicPr>
            <p:blipFill>
              <a:blip r:embed="rId4" cstate="print"/>
              <a:srcRect t="14756" r="8048"/>
              <a:stretch>
                <a:fillRect/>
              </a:stretch>
            </p:blipFill>
            <p:spPr bwMode="auto">
              <a:xfrm>
                <a:off x="4932982" y="500042"/>
                <a:ext cx="2200104" cy="1526603"/>
              </a:xfrm>
              <a:prstGeom prst="rect">
                <a:avLst/>
              </a:prstGeom>
              <a:noFill/>
              <a:ln w="9525">
                <a:solidFill>
                  <a:schemeClr val="tx1"/>
                </a:solidFill>
              </a:ln>
            </p:spPr>
          </p:pic>
          <p:sp>
            <p:nvSpPr>
              <p:cNvPr id="36" name="TextBox 35"/>
              <p:cNvSpPr txBox="1"/>
              <p:nvPr/>
            </p:nvSpPr>
            <p:spPr>
              <a:xfrm>
                <a:off x="6799882" y="827702"/>
                <a:ext cx="333470" cy="507374"/>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7" name="TextBox 36"/>
              <p:cNvSpPr txBox="1"/>
              <p:nvPr/>
            </p:nvSpPr>
            <p:spPr>
              <a:xfrm>
                <a:off x="5009182" y="11096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8" name="TextBox 37"/>
              <p:cNvSpPr txBox="1"/>
              <p:nvPr/>
            </p:nvSpPr>
            <p:spPr>
              <a:xfrm>
                <a:off x="5847382" y="5000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nvGrpSpPr>
            <p:cNvPr id="30" name="Group 25"/>
            <p:cNvGrpSpPr/>
            <p:nvPr/>
          </p:nvGrpSpPr>
          <p:grpSpPr>
            <a:xfrm>
              <a:off x="4289430" y="4214817"/>
              <a:ext cx="3677086" cy="2500330"/>
              <a:chOff x="7348985" y="2161345"/>
              <a:chExt cx="2437937" cy="1571503"/>
            </a:xfrm>
          </p:grpSpPr>
          <p:pic>
            <p:nvPicPr>
              <p:cNvPr id="31" name="Picture 3" descr="C:\Documents and Settings\Tony\Desktop\MSR Paper\Figure Sources\larry.png"/>
              <p:cNvPicPr>
                <a:picLocks noChangeAspect="1" noChangeArrowheads="1"/>
              </p:cNvPicPr>
              <p:nvPr/>
            </p:nvPicPr>
            <p:blipFill>
              <a:blip r:embed="rId5" cstate="print"/>
              <a:srcRect t="14756"/>
              <a:stretch>
                <a:fillRect/>
              </a:stretch>
            </p:blipFill>
            <p:spPr bwMode="auto">
              <a:xfrm>
                <a:off x="7394242" y="2161345"/>
                <a:ext cx="2392680" cy="1571503"/>
              </a:xfrm>
              <a:prstGeom prst="rect">
                <a:avLst/>
              </a:prstGeom>
              <a:noFill/>
              <a:ln w="9525">
                <a:solidFill>
                  <a:schemeClr val="tx1"/>
                </a:solidFill>
              </a:ln>
            </p:spPr>
          </p:pic>
          <p:sp>
            <p:nvSpPr>
              <p:cNvPr id="32" name="TextBox 31"/>
              <p:cNvSpPr txBox="1"/>
              <p:nvPr/>
            </p:nvSpPr>
            <p:spPr>
              <a:xfrm>
                <a:off x="7348985" y="2513746"/>
                <a:ext cx="533400" cy="522297"/>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3" name="TextBox 32"/>
              <p:cNvSpPr txBox="1"/>
              <p:nvPr/>
            </p:nvSpPr>
            <p:spPr>
              <a:xfrm>
                <a:off x="8104699" y="2251146"/>
                <a:ext cx="381000" cy="328853"/>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4" name="TextBox 33"/>
              <p:cNvSpPr txBox="1"/>
              <p:nvPr/>
            </p:nvSpPr>
            <p:spPr>
              <a:xfrm>
                <a:off x="9383525" y="2655247"/>
                <a:ext cx="381000" cy="328853"/>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concept</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grpSp>
        <p:nvGrpSpPr>
          <p:cNvPr id="5" name="Group 4"/>
          <p:cNvGrpSpPr/>
          <p:nvPr/>
        </p:nvGrpSpPr>
        <p:grpSpPr>
          <a:xfrm flipH="1">
            <a:off x="5857884" y="1071546"/>
            <a:ext cx="2206509" cy="2643206"/>
            <a:chOff x="714348" y="1928802"/>
            <a:chExt cx="3429024" cy="4107672"/>
          </a:xfrm>
        </p:grpSpPr>
        <p:grpSp>
          <p:nvGrpSpPr>
            <p:cNvPr id="6" name="Group 42"/>
            <p:cNvGrpSpPr/>
            <p:nvPr/>
          </p:nvGrpSpPr>
          <p:grpSpPr>
            <a:xfrm>
              <a:off x="714348" y="2143117"/>
              <a:ext cx="3429024" cy="3893357"/>
              <a:chOff x="714348" y="2143117"/>
              <a:chExt cx="3429024" cy="3893357"/>
            </a:xfrm>
          </p:grpSpPr>
          <p:grpSp>
            <p:nvGrpSpPr>
              <p:cNvPr id="10" name="Group 34"/>
              <p:cNvGrpSpPr/>
              <p:nvPr/>
            </p:nvGrpSpPr>
            <p:grpSpPr>
              <a:xfrm>
                <a:off x="714348" y="2143117"/>
                <a:ext cx="3429024" cy="3893357"/>
                <a:chOff x="714348" y="2143117"/>
                <a:chExt cx="3429024" cy="3893357"/>
              </a:xfrm>
            </p:grpSpPr>
            <p:sp>
              <p:nvSpPr>
                <p:cNvPr id="12" name="Trapezoid 11"/>
                <p:cNvSpPr/>
                <p:nvPr/>
              </p:nvSpPr>
              <p:spPr>
                <a:xfrm rot="5400000">
                  <a:off x="482181" y="2375284"/>
                  <a:ext cx="3893357" cy="3429024"/>
                </a:xfrm>
                <a:prstGeom prst="trapezoid">
                  <a:avLst>
                    <a:gd name="adj" fmla="val 6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5400000">
                  <a:off x="688154" y="2474113"/>
                  <a:ext cx="3490936" cy="3133748"/>
                </a:xfrm>
                <a:prstGeom prst="trapezoid">
                  <a:avLst>
                    <a:gd name="adj" fmla="val 6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silhouette-face.png"/>
              <p:cNvPicPr>
                <a:picLocks noChangeAspect="1"/>
              </p:cNvPicPr>
              <p:nvPr/>
            </p:nvPicPr>
            <p:blipFill>
              <a:blip r:embed="rId3" cstate="print"/>
              <a:srcRect t="4906" r="12562" b="11689"/>
              <a:stretch>
                <a:fillRect/>
              </a:stretch>
            </p:blipFill>
            <p:spPr>
              <a:xfrm flipH="1">
                <a:off x="1142976" y="2643182"/>
                <a:ext cx="2895340" cy="278608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pic>
        </p:grpSp>
        <p:grpSp>
          <p:nvGrpSpPr>
            <p:cNvPr id="7" name="Group 33"/>
            <p:cNvGrpSpPr/>
            <p:nvPr/>
          </p:nvGrpSpPr>
          <p:grpSpPr>
            <a:xfrm>
              <a:off x="2214546" y="1928802"/>
              <a:ext cx="357190" cy="357190"/>
              <a:chOff x="2428860" y="1857364"/>
              <a:chExt cx="357190" cy="357190"/>
            </a:xfrm>
          </p:grpSpPr>
          <p:sp>
            <p:nvSpPr>
              <p:cNvPr id="8" name="Oval 7"/>
              <p:cNvSpPr/>
              <p:nvPr/>
            </p:nvSpPr>
            <p:spPr>
              <a:xfrm>
                <a:off x="2428860" y="1857364"/>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71736" y="1928802"/>
                <a:ext cx="204790" cy="20479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Picture 13" descr="silhouette-face.png"/>
          <p:cNvPicPr>
            <a:picLocks noChangeAspect="1"/>
          </p:cNvPicPr>
          <p:nvPr/>
        </p:nvPicPr>
        <p:blipFill>
          <a:blip r:embed="rId3" cstate="print"/>
          <a:srcRect t="4906" r="12562" b="11689"/>
          <a:stretch>
            <a:fillRect/>
          </a:stretch>
        </p:blipFill>
        <p:spPr>
          <a:xfrm flipH="1">
            <a:off x="1214414" y="1643050"/>
            <a:ext cx="1863094" cy="179278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pic>
      <p:grpSp>
        <p:nvGrpSpPr>
          <p:cNvPr id="15" name="Group 23"/>
          <p:cNvGrpSpPr/>
          <p:nvPr/>
        </p:nvGrpSpPr>
        <p:grpSpPr>
          <a:xfrm>
            <a:off x="357158" y="5072074"/>
            <a:ext cx="3429024" cy="1571636"/>
            <a:chOff x="500034" y="4500570"/>
            <a:chExt cx="3429024" cy="2071702"/>
          </a:xfrm>
        </p:grpSpPr>
        <p:sp>
          <p:nvSpPr>
            <p:cNvPr id="16" name="Trapezoid 15"/>
            <p:cNvSpPr/>
            <p:nvPr/>
          </p:nvSpPr>
          <p:spPr>
            <a:xfrm>
              <a:off x="500034" y="4500570"/>
              <a:ext cx="3429024" cy="2071702"/>
            </a:xfrm>
            <a:prstGeom prst="trapezoid">
              <a:avLst>
                <a:gd name="adj" fmla="val 22892"/>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857224" y="4643446"/>
              <a:ext cx="1276360" cy="776294"/>
            </a:xfrm>
            <a:prstGeom prst="trapezoid">
              <a:avLst>
                <a:gd name="adj" fmla="val 22892"/>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71736" y="5000636"/>
              <a:ext cx="928694" cy="857256"/>
            </a:xfrm>
            <a:prstGeom prst="ellipse">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153547" y="4794250"/>
              <a:ext cx="751453" cy="165603"/>
            </a:xfrm>
            <a:custGeom>
              <a:avLst/>
              <a:gdLst>
                <a:gd name="connsiteX0" fmla="*/ 46603 w 751453"/>
                <a:gd name="connsiteY0" fmla="*/ 44450 h 165603"/>
                <a:gd name="connsiteX1" fmla="*/ 8503 w 751453"/>
                <a:gd name="connsiteY1" fmla="*/ 101600 h 165603"/>
                <a:gd name="connsiteX2" fmla="*/ 160903 w 751453"/>
                <a:gd name="connsiteY2" fmla="*/ 158750 h 165603"/>
                <a:gd name="connsiteX3" fmla="*/ 256153 w 751453"/>
                <a:gd name="connsiteY3" fmla="*/ 139700 h 165603"/>
                <a:gd name="connsiteX4" fmla="*/ 160903 w 751453"/>
                <a:gd name="connsiteY4" fmla="*/ 44450 h 165603"/>
                <a:gd name="connsiteX5" fmla="*/ 103753 w 751453"/>
                <a:gd name="connsiteY5" fmla="*/ 63500 h 165603"/>
                <a:gd name="connsiteX6" fmla="*/ 160903 w 751453"/>
                <a:gd name="connsiteY6" fmla="*/ 120650 h 165603"/>
                <a:gd name="connsiteX7" fmla="*/ 351403 w 751453"/>
                <a:gd name="connsiteY7" fmla="*/ 101600 h 165603"/>
                <a:gd name="connsiteX8" fmla="*/ 446653 w 751453"/>
                <a:gd name="connsiteY8" fmla="*/ 120650 h 165603"/>
                <a:gd name="connsiteX9" fmla="*/ 503803 w 751453"/>
                <a:gd name="connsiteY9" fmla="*/ 82550 h 165603"/>
                <a:gd name="connsiteX10" fmla="*/ 560953 w 751453"/>
                <a:gd name="connsiteY10" fmla="*/ 63500 h 165603"/>
                <a:gd name="connsiteX11" fmla="*/ 656203 w 751453"/>
                <a:gd name="connsiteY11" fmla="*/ 82550 h 165603"/>
                <a:gd name="connsiteX12" fmla="*/ 713353 w 751453"/>
                <a:gd name="connsiteY12" fmla="*/ 63500 h 165603"/>
                <a:gd name="connsiteX13" fmla="*/ 751453 w 751453"/>
                <a:gd name="connsiteY13" fmla="*/ 120650 h 1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453" h="165603">
                  <a:moveTo>
                    <a:pt x="46603" y="44450"/>
                  </a:moveTo>
                  <a:cubicBezTo>
                    <a:pt x="33903" y="63500"/>
                    <a:pt x="0" y="80342"/>
                    <a:pt x="8503" y="101600"/>
                  </a:cubicBezTo>
                  <a:cubicBezTo>
                    <a:pt x="19572" y="129272"/>
                    <a:pt x="138791" y="153222"/>
                    <a:pt x="160903" y="158750"/>
                  </a:cubicBezTo>
                  <a:cubicBezTo>
                    <a:pt x="192653" y="152400"/>
                    <a:pt x="236726" y="165603"/>
                    <a:pt x="256153" y="139700"/>
                  </a:cubicBezTo>
                  <a:cubicBezTo>
                    <a:pt x="277320" y="111478"/>
                    <a:pt x="165136" y="47272"/>
                    <a:pt x="160903" y="44450"/>
                  </a:cubicBezTo>
                  <a:cubicBezTo>
                    <a:pt x="141853" y="50800"/>
                    <a:pt x="103753" y="43420"/>
                    <a:pt x="103753" y="63500"/>
                  </a:cubicBezTo>
                  <a:cubicBezTo>
                    <a:pt x="103753" y="90441"/>
                    <a:pt x="134276" y="116553"/>
                    <a:pt x="160903" y="120650"/>
                  </a:cubicBezTo>
                  <a:cubicBezTo>
                    <a:pt x="223978" y="130354"/>
                    <a:pt x="287903" y="107950"/>
                    <a:pt x="351403" y="101600"/>
                  </a:cubicBezTo>
                  <a:cubicBezTo>
                    <a:pt x="503803" y="0"/>
                    <a:pt x="319653" y="95250"/>
                    <a:pt x="446653" y="120650"/>
                  </a:cubicBezTo>
                  <a:cubicBezTo>
                    <a:pt x="469104" y="125140"/>
                    <a:pt x="483325" y="92789"/>
                    <a:pt x="503803" y="82550"/>
                  </a:cubicBezTo>
                  <a:cubicBezTo>
                    <a:pt x="521764" y="73570"/>
                    <a:pt x="541903" y="69850"/>
                    <a:pt x="560953" y="63500"/>
                  </a:cubicBezTo>
                  <a:cubicBezTo>
                    <a:pt x="592703" y="69850"/>
                    <a:pt x="623824" y="82550"/>
                    <a:pt x="656203" y="82550"/>
                  </a:cubicBezTo>
                  <a:cubicBezTo>
                    <a:pt x="676283" y="82550"/>
                    <a:pt x="694709" y="56042"/>
                    <a:pt x="713353" y="63500"/>
                  </a:cubicBezTo>
                  <a:cubicBezTo>
                    <a:pt x="734611" y="72003"/>
                    <a:pt x="751453" y="120650"/>
                    <a:pt x="751453" y="120650"/>
                  </a:cubicBezTo>
                </a:path>
              </a:pathLst>
            </a:cu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066800" y="5092255"/>
              <a:ext cx="895350" cy="147525"/>
            </a:xfrm>
            <a:custGeom>
              <a:avLst/>
              <a:gdLst>
                <a:gd name="connsiteX0" fmla="*/ 0 w 895350"/>
                <a:gd name="connsiteY0" fmla="*/ 146495 h 147525"/>
                <a:gd name="connsiteX1" fmla="*/ 209550 w 895350"/>
                <a:gd name="connsiteY1" fmla="*/ 32195 h 147525"/>
                <a:gd name="connsiteX2" fmla="*/ 190500 w 895350"/>
                <a:gd name="connsiteY2" fmla="*/ 127445 h 147525"/>
                <a:gd name="connsiteX3" fmla="*/ 209550 w 895350"/>
                <a:gd name="connsiteY3" fmla="*/ 70295 h 147525"/>
                <a:gd name="connsiteX4" fmla="*/ 266700 w 895350"/>
                <a:gd name="connsiteY4" fmla="*/ 51245 h 147525"/>
                <a:gd name="connsiteX5" fmla="*/ 285750 w 895350"/>
                <a:gd name="connsiteY5" fmla="*/ 108395 h 147525"/>
                <a:gd name="connsiteX6" fmla="*/ 438150 w 895350"/>
                <a:gd name="connsiteY6" fmla="*/ 13145 h 147525"/>
                <a:gd name="connsiteX7" fmla="*/ 495300 w 895350"/>
                <a:gd name="connsiteY7" fmla="*/ 51245 h 147525"/>
                <a:gd name="connsiteX8" fmla="*/ 609600 w 895350"/>
                <a:gd name="connsiteY8" fmla="*/ 89345 h 147525"/>
                <a:gd name="connsiteX9" fmla="*/ 762000 w 895350"/>
                <a:gd name="connsiteY9" fmla="*/ 51245 h 147525"/>
                <a:gd name="connsiteX10" fmla="*/ 857250 w 895350"/>
                <a:gd name="connsiteY10" fmla="*/ 70295 h 147525"/>
                <a:gd name="connsiteX11" fmla="*/ 895350 w 895350"/>
                <a:gd name="connsiteY11" fmla="*/ 70295 h 1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50" h="147525">
                  <a:moveTo>
                    <a:pt x="0" y="146495"/>
                  </a:moveTo>
                  <a:cubicBezTo>
                    <a:pt x="47044" y="75929"/>
                    <a:pt x="80770" y="0"/>
                    <a:pt x="209550" y="32195"/>
                  </a:cubicBezTo>
                  <a:cubicBezTo>
                    <a:pt x="240962" y="40048"/>
                    <a:pt x="190500" y="95066"/>
                    <a:pt x="190500" y="127445"/>
                  </a:cubicBezTo>
                  <a:cubicBezTo>
                    <a:pt x="190500" y="147525"/>
                    <a:pt x="195351" y="84494"/>
                    <a:pt x="209550" y="70295"/>
                  </a:cubicBezTo>
                  <a:cubicBezTo>
                    <a:pt x="223749" y="56096"/>
                    <a:pt x="247650" y="57595"/>
                    <a:pt x="266700" y="51245"/>
                  </a:cubicBezTo>
                  <a:cubicBezTo>
                    <a:pt x="273050" y="70295"/>
                    <a:pt x="266148" y="112751"/>
                    <a:pt x="285750" y="108395"/>
                  </a:cubicBezTo>
                  <a:cubicBezTo>
                    <a:pt x="344229" y="95400"/>
                    <a:pt x="438150" y="13145"/>
                    <a:pt x="438150" y="13145"/>
                  </a:cubicBezTo>
                  <a:cubicBezTo>
                    <a:pt x="457200" y="25845"/>
                    <a:pt x="474378" y="41946"/>
                    <a:pt x="495300" y="51245"/>
                  </a:cubicBezTo>
                  <a:cubicBezTo>
                    <a:pt x="532000" y="67556"/>
                    <a:pt x="609600" y="89345"/>
                    <a:pt x="609600" y="89345"/>
                  </a:cubicBezTo>
                  <a:cubicBezTo>
                    <a:pt x="660400" y="76645"/>
                    <a:pt x="709791" y="55261"/>
                    <a:pt x="762000" y="51245"/>
                  </a:cubicBezTo>
                  <a:cubicBezTo>
                    <a:pt x="794283" y="48762"/>
                    <a:pt x="825197" y="65716"/>
                    <a:pt x="857250" y="70295"/>
                  </a:cubicBezTo>
                  <a:cubicBezTo>
                    <a:pt x="869822" y="72091"/>
                    <a:pt x="882650" y="70295"/>
                    <a:pt x="895350" y="70295"/>
                  </a:cubicBezTo>
                </a:path>
              </a:pathLst>
            </a:cu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Isosceles Triangle 20"/>
            <p:cNvSpPr/>
            <p:nvPr/>
          </p:nvSpPr>
          <p:spPr>
            <a:xfrm rot="601207">
              <a:off x="1718387" y="5484330"/>
              <a:ext cx="714380" cy="928694"/>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4"/>
          <p:cNvGrpSpPr/>
          <p:nvPr/>
        </p:nvGrpSpPr>
        <p:grpSpPr>
          <a:xfrm>
            <a:off x="5500694" y="5072074"/>
            <a:ext cx="3429024" cy="1571636"/>
            <a:chOff x="500034" y="4500570"/>
            <a:chExt cx="3429024" cy="2071702"/>
          </a:xfrm>
        </p:grpSpPr>
        <p:sp>
          <p:nvSpPr>
            <p:cNvPr id="23" name="Trapezoid 22"/>
            <p:cNvSpPr/>
            <p:nvPr/>
          </p:nvSpPr>
          <p:spPr>
            <a:xfrm>
              <a:off x="500034" y="4500570"/>
              <a:ext cx="3429024" cy="2071702"/>
            </a:xfrm>
            <a:prstGeom prst="trapezoid">
              <a:avLst>
                <a:gd name="adj" fmla="val 22892"/>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857224" y="4643446"/>
              <a:ext cx="1276360" cy="776294"/>
            </a:xfrm>
            <a:prstGeom prst="trapezoid">
              <a:avLst>
                <a:gd name="adj" fmla="val 22892"/>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71736" y="5000636"/>
              <a:ext cx="928694" cy="857256"/>
            </a:xfrm>
            <a:prstGeom prst="ellipse">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153547" y="4794250"/>
              <a:ext cx="751453" cy="165603"/>
            </a:xfrm>
            <a:custGeom>
              <a:avLst/>
              <a:gdLst>
                <a:gd name="connsiteX0" fmla="*/ 46603 w 751453"/>
                <a:gd name="connsiteY0" fmla="*/ 44450 h 165603"/>
                <a:gd name="connsiteX1" fmla="*/ 8503 w 751453"/>
                <a:gd name="connsiteY1" fmla="*/ 101600 h 165603"/>
                <a:gd name="connsiteX2" fmla="*/ 160903 w 751453"/>
                <a:gd name="connsiteY2" fmla="*/ 158750 h 165603"/>
                <a:gd name="connsiteX3" fmla="*/ 256153 w 751453"/>
                <a:gd name="connsiteY3" fmla="*/ 139700 h 165603"/>
                <a:gd name="connsiteX4" fmla="*/ 160903 w 751453"/>
                <a:gd name="connsiteY4" fmla="*/ 44450 h 165603"/>
                <a:gd name="connsiteX5" fmla="*/ 103753 w 751453"/>
                <a:gd name="connsiteY5" fmla="*/ 63500 h 165603"/>
                <a:gd name="connsiteX6" fmla="*/ 160903 w 751453"/>
                <a:gd name="connsiteY6" fmla="*/ 120650 h 165603"/>
                <a:gd name="connsiteX7" fmla="*/ 351403 w 751453"/>
                <a:gd name="connsiteY7" fmla="*/ 101600 h 165603"/>
                <a:gd name="connsiteX8" fmla="*/ 446653 w 751453"/>
                <a:gd name="connsiteY8" fmla="*/ 120650 h 165603"/>
                <a:gd name="connsiteX9" fmla="*/ 503803 w 751453"/>
                <a:gd name="connsiteY9" fmla="*/ 82550 h 165603"/>
                <a:gd name="connsiteX10" fmla="*/ 560953 w 751453"/>
                <a:gd name="connsiteY10" fmla="*/ 63500 h 165603"/>
                <a:gd name="connsiteX11" fmla="*/ 656203 w 751453"/>
                <a:gd name="connsiteY11" fmla="*/ 82550 h 165603"/>
                <a:gd name="connsiteX12" fmla="*/ 713353 w 751453"/>
                <a:gd name="connsiteY12" fmla="*/ 63500 h 165603"/>
                <a:gd name="connsiteX13" fmla="*/ 751453 w 751453"/>
                <a:gd name="connsiteY13" fmla="*/ 120650 h 1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453" h="165603">
                  <a:moveTo>
                    <a:pt x="46603" y="44450"/>
                  </a:moveTo>
                  <a:cubicBezTo>
                    <a:pt x="33903" y="63500"/>
                    <a:pt x="0" y="80342"/>
                    <a:pt x="8503" y="101600"/>
                  </a:cubicBezTo>
                  <a:cubicBezTo>
                    <a:pt x="19572" y="129272"/>
                    <a:pt x="138791" y="153222"/>
                    <a:pt x="160903" y="158750"/>
                  </a:cubicBezTo>
                  <a:cubicBezTo>
                    <a:pt x="192653" y="152400"/>
                    <a:pt x="236726" y="165603"/>
                    <a:pt x="256153" y="139700"/>
                  </a:cubicBezTo>
                  <a:cubicBezTo>
                    <a:pt x="277320" y="111478"/>
                    <a:pt x="165136" y="47272"/>
                    <a:pt x="160903" y="44450"/>
                  </a:cubicBezTo>
                  <a:cubicBezTo>
                    <a:pt x="141853" y="50800"/>
                    <a:pt x="103753" y="43420"/>
                    <a:pt x="103753" y="63500"/>
                  </a:cubicBezTo>
                  <a:cubicBezTo>
                    <a:pt x="103753" y="90441"/>
                    <a:pt x="134276" y="116553"/>
                    <a:pt x="160903" y="120650"/>
                  </a:cubicBezTo>
                  <a:cubicBezTo>
                    <a:pt x="223978" y="130354"/>
                    <a:pt x="287903" y="107950"/>
                    <a:pt x="351403" y="101600"/>
                  </a:cubicBezTo>
                  <a:cubicBezTo>
                    <a:pt x="503803" y="0"/>
                    <a:pt x="319653" y="95250"/>
                    <a:pt x="446653" y="120650"/>
                  </a:cubicBezTo>
                  <a:cubicBezTo>
                    <a:pt x="469104" y="125140"/>
                    <a:pt x="483325" y="92789"/>
                    <a:pt x="503803" y="82550"/>
                  </a:cubicBezTo>
                  <a:cubicBezTo>
                    <a:pt x="521764" y="73570"/>
                    <a:pt x="541903" y="69850"/>
                    <a:pt x="560953" y="63500"/>
                  </a:cubicBezTo>
                  <a:cubicBezTo>
                    <a:pt x="592703" y="69850"/>
                    <a:pt x="623824" y="82550"/>
                    <a:pt x="656203" y="82550"/>
                  </a:cubicBezTo>
                  <a:cubicBezTo>
                    <a:pt x="676283" y="82550"/>
                    <a:pt x="694709" y="56042"/>
                    <a:pt x="713353" y="63500"/>
                  </a:cubicBezTo>
                  <a:cubicBezTo>
                    <a:pt x="734611" y="72003"/>
                    <a:pt x="751453" y="120650"/>
                    <a:pt x="751453" y="120650"/>
                  </a:cubicBezTo>
                </a:path>
              </a:pathLst>
            </a:cu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066800" y="5092255"/>
              <a:ext cx="895350" cy="147525"/>
            </a:xfrm>
            <a:custGeom>
              <a:avLst/>
              <a:gdLst>
                <a:gd name="connsiteX0" fmla="*/ 0 w 895350"/>
                <a:gd name="connsiteY0" fmla="*/ 146495 h 147525"/>
                <a:gd name="connsiteX1" fmla="*/ 209550 w 895350"/>
                <a:gd name="connsiteY1" fmla="*/ 32195 h 147525"/>
                <a:gd name="connsiteX2" fmla="*/ 190500 w 895350"/>
                <a:gd name="connsiteY2" fmla="*/ 127445 h 147525"/>
                <a:gd name="connsiteX3" fmla="*/ 209550 w 895350"/>
                <a:gd name="connsiteY3" fmla="*/ 70295 h 147525"/>
                <a:gd name="connsiteX4" fmla="*/ 266700 w 895350"/>
                <a:gd name="connsiteY4" fmla="*/ 51245 h 147525"/>
                <a:gd name="connsiteX5" fmla="*/ 285750 w 895350"/>
                <a:gd name="connsiteY5" fmla="*/ 108395 h 147525"/>
                <a:gd name="connsiteX6" fmla="*/ 438150 w 895350"/>
                <a:gd name="connsiteY6" fmla="*/ 13145 h 147525"/>
                <a:gd name="connsiteX7" fmla="*/ 495300 w 895350"/>
                <a:gd name="connsiteY7" fmla="*/ 51245 h 147525"/>
                <a:gd name="connsiteX8" fmla="*/ 609600 w 895350"/>
                <a:gd name="connsiteY8" fmla="*/ 89345 h 147525"/>
                <a:gd name="connsiteX9" fmla="*/ 762000 w 895350"/>
                <a:gd name="connsiteY9" fmla="*/ 51245 h 147525"/>
                <a:gd name="connsiteX10" fmla="*/ 857250 w 895350"/>
                <a:gd name="connsiteY10" fmla="*/ 70295 h 147525"/>
                <a:gd name="connsiteX11" fmla="*/ 895350 w 895350"/>
                <a:gd name="connsiteY11" fmla="*/ 70295 h 1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50" h="147525">
                  <a:moveTo>
                    <a:pt x="0" y="146495"/>
                  </a:moveTo>
                  <a:cubicBezTo>
                    <a:pt x="47044" y="75929"/>
                    <a:pt x="80770" y="0"/>
                    <a:pt x="209550" y="32195"/>
                  </a:cubicBezTo>
                  <a:cubicBezTo>
                    <a:pt x="240962" y="40048"/>
                    <a:pt x="190500" y="95066"/>
                    <a:pt x="190500" y="127445"/>
                  </a:cubicBezTo>
                  <a:cubicBezTo>
                    <a:pt x="190500" y="147525"/>
                    <a:pt x="195351" y="84494"/>
                    <a:pt x="209550" y="70295"/>
                  </a:cubicBezTo>
                  <a:cubicBezTo>
                    <a:pt x="223749" y="56096"/>
                    <a:pt x="247650" y="57595"/>
                    <a:pt x="266700" y="51245"/>
                  </a:cubicBezTo>
                  <a:cubicBezTo>
                    <a:pt x="273050" y="70295"/>
                    <a:pt x="266148" y="112751"/>
                    <a:pt x="285750" y="108395"/>
                  </a:cubicBezTo>
                  <a:cubicBezTo>
                    <a:pt x="344229" y="95400"/>
                    <a:pt x="438150" y="13145"/>
                    <a:pt x="438150" y="13145"/>
                  </a:cubicBezTo>
                  <a:cubicBezTo>
                    <a:pt x="457200" y="25845"/>
                    <a:pt x="474378" y="41946"/>
                    <a:pt x="495300" y="51245"/>
                  </a:cubicBezTo>
                  <a:cubicBezTo>
                    <a:pt x="532000" y="67556"/>
                    <a:pt x="609600" y="89345"/>
                    <a:pt x="609600" y="89345"/>
                  </a:cubicBezTo>
                  <a:cubicBezTo>
                    <a:pt x="660400" y="76645"/>
                    <a:pt x="709791" y="55261"/>
                    <a:pt x="762000" y="51245"/>
                  </a:cubicBezTo>
                  <a:cubicBezTo>
                    <a:pt x="794283" y="48762"/>
                    <a:pt x="825197" y="65716"/>
                    <a:pt x="857250" y="70295"/>
                  </a:cubicBezTo>
                  <a:cubicBezTo>
                    <a:pt x="869822" y="72091"/>
                    <a:pt x="882650" y="70295"/>
                    <a:pt x="895350" y="70295"/>
                  </a:cubicBezTo>
                </a:path>
              </a:pathLst>
            </a:cu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Isosceles Triangle 27"/>
            <p:cNvSpPr/>
            <p:nvPr/>
          </p:nvSpPr>
          <p:spPr>
            <a:xfrm rot="601207">
              <a:off x="1718387" y="5484330"/>
              <a:ext cx="714380" cy="928694"/>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0"/>
          <p:cNvGrpSpPr/>
          <p:nvPr/>
        </p:nvGrpSpPr>
        <p:grpSpPr>
          <a:xfrm>
            <a:off x="52406" y="5008421"/>
            <a:ext cx="7277484" cy="992949"/>
            <a:chOff x="52406" y="5008421"/>
            <a:chExt cx="7277484" cy="992949"/>
          </a:xfrm>
        </p:grpSpPr>
        <p:pic>
          <p:nvPicPr>
            <p:cNvPr id="30" name="Picture 2" descr="C:\Users\Tony\Desktop\My Dropbox\Writing\cscw2010\Presentation\filled-arm.png"/>
            <p:cNvPicPr>
              <a:picLocks noChangeAspect="1" noChangeArrowheads="1"/>
            </p:cNvPicPr>
            <p:nvPr/>
          </p:nvPicPr>
          <p:blipFill>
            <a:blip r:embed="rId4" cstate="print"/>
            <a:srcRect/>
            <a:stretch>
              <a:fillRect/>
            </a:stretch>
          </p:blipFill>
          <p:spPr bwMode="auto">
            <a:xfrm rot="2407110">
              <a:off x="52406" y="5008421"/>
              <a:ext cx="2143172" cy="945319"/>
            </a:xfrm>
            <a:prstGeom prst="rect">
              <a:avLst/>
            </a:prstGeom>
            <a:noFill/>
          </p:spPr>
        </p:pic>
        <p:pic>
          <p:nvPicPr>
            <p:cNvPr id="31" name="Picture 3" descr="C:\Users\Tony\Desktop\My Dropbox\Writing\cscw2010\Presentation\semi-transparent-filled-arm.png"/>
            <p:cNvPicPr>
              <a:picLocks noChangeAspect="1" noChangeArrowheads="1"/>
            </p:cNvPicPr>
            <p:nvPr/>
          </p:nvPicPr>
          <p:blipFill>
            <a:blip r:embed="rId5" cstate="print"/>
            <a:srcRect/>
            <a:stretch>
              <a:fillRect/>
            </a:stretch>
          </p:blipFill>
          <p:spPr bwMode="auto">
            <a:xfrm rot="2407110">
              <a:off x="5189879" y="5021273"/>
              <a:ext cx="2140011" cy="980097"/>
            </a:xfrm>
            <a:prstGeom prst="rect">
              <a:avLst/>
            </a:prstGeom>
            <a:noFill/>
          </p:spPr>
        </p:pic>
      </p:grpSp>
      <p:sp>
        <p:nvSpPr>
          <p:cNvPr id="32" name="TextBox 31"/>
          <p:cNvSpPr txBox="1"/>
          <p:nvPr/>
        </p:nvSpPr>
        <p:spPr>
          <a:xfrm>
            <a:off x="3428992" y="2357430"/>
            <a:ext cx="2000264" cy="461665"/>
          </a:xfrm>
          <a:prstGeom prst="rect">
            <a:avLst/>
          </a:prstGeom>
          <a:noFill/>
        </p:spPr>
        <p:txBody>
          <a:bodyPr wrap="square" rtlCol="0">
            <a:spAutoFit/>
          </a:bodyPr>
          <a:lstStyle/>
          <a:p>
            <a:pPr algn="ctr"/>
            <a:r>
              <a:rPr lang="en-US" sz="2400" dirty="0" smtClean="0"/>
              <a:t>person space</a:t>
            </a:r>
            <a:endParaRPr lang="en-US" sz="2400" dirty="0"/>
          </a:p>
        </p:txBody>
      </p:sp>
      <p:sp>
        <p:nvSpPr>
          <p:cNvPr id="33" name="TextBox 32"/>
          <p:cNvSpPr txBox="1"/>
          <p:nvPr/>
        </p:nvSpPr>
        <p:spPr>
          <a:xfrm>
            <a:off x="3571868" y="5643578"/>
            <a:ext cx="2000264" cy="461665"/>
          </a:xfrm>
          <a:prstGeom prst="rect">
            <a:avLst/>
          </a:prstGeom>
          <a:noFill/>
        </p:spPr>
        <p:txBody>
          <a:bodyPr wrap="square" rtlCol="0">
            <a:spAutoFit/>
          </a:bodyPr>
          <a:lstStyle/>
          <a:p>
            <a:pPr algn="ctr"/>
            <a:r>
              <a:rPr lang="en-US" sz="2400" dirty="0" smtClean="0"/>
              <a:t>task space</a:t>
            </a:r>
            <a:endParaRPr lang="en-US" sz="2400" dirty="0"/>
          </a:p>
        </p:txBody>
      </p:sp>
      <p:sp useBgFill="1">
        <p:nvSpPr>
          <p:cNvPr id="34" name="Rectangle 33"/>
          <p:cNvSpPr/>
          <p:nvPr/>
        </p:nvSpPr>
        <p:spPr>
          <a:xfrm>
            <a:off x="5143504" y="3786190"/>
            <a:ext cx="3679985" cy="12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p:cNvSpPr txBox="1"/>
          <p:nvPr/>
        </p:nvSpPr>
        <p:spPr>
          <a:xfrm>
            <a:off x="3214678" y="4000504"/>
            <a:ext cx="2714644" cy="461665"/>
          </a:xfrm>
          <a:prstGeom prst="rect">
            <a:avLst/>
          </a:prstGeom>
          <a:noFill/>
        </p:spPr>
        <p:txBody>
          <a:bodyPr wrap="square" rtlCol="0">
            <a:spAutoFit/>
          </a:bodyPr>
          <a:lstStyle/>
          <a:p>
            <a:pPr algn="ctr"/>
            <a:r>
              <a:rPr lang="en-US" sz="2400" dirty="0" smtClean="0"/>
              <a:t>reference space</a:t>
            </a:r>
            <a:endParaRPr lang="en-US" sz="2400" dirty="0"/>
          </a:p>
        </p:txBody>
      </p:sp>
      <p:sp useBgFill="1">
        <p:nvSpPr>
          <p:cNvPr id="36" name="Isosceles Triangle 35"/>
          <p:cNvSpPr/>
          <p:nvPr/>
        </p:nvSpPr>
        <p:spPr>
          <a:xfrm rot="10800000">
            <a:off x="5143504" y="5000636"/>
            <a:ext cx="680838" cy="1642158"/>
          </a:xfrm>
          <a:prstGeom prst="triangle">
            <a:avLst>
              <a:gd name="adj" fmla="val 5276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useBgFill="1">
        <p:nvSpPr>
          <p:cNvPr id="37" name="Isosceles Triangle 36"/>
          <p:cNvSpPr/>
          <p:nvPr/>
        </p:nvSpPr>
        <p:spPr>
          <a:xfrm rot="5400000">
            <a:off x="6143636" y="3071810"/>
            <a:ext cx="1428760" cy="2428892"/>
          </a:xfrm>
          <a:prstGeom prst="triangle">
            <a:avLst>
              <a:gd name="adj" fmla="val 115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useBgFill="1">
        <p:nvSpPr>
          <p:cNvPr id="38" name="Rectangle 37"/>
          <p:cNvSpPr/>
          <p:nvPr/>
        </p:nvSpPr>
        <p:spPr>
          <a:xfrm>
            <a:off x="4643438" y="3214686"/>
            <a:ext cx="928694" cy="714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repeatCount="indefinite" accel="50000" decel="50000" fill="hold" nodeType="clickEffect">
                                  <p:stCondLst>
                                    <p:cond delay="0"/>
                                  </p:stCondLst>
                                  <p:childTnLst>
                                    <p:animMotion origin="layout" path="M -6.94444E-6 -2.22222E-6 C -0.00105 -0.00394 -0.00122 -0.00833 -0.00296 -0.01158 C -0.00452 -0.01458 -0.00713 -0.01644 -0.00886 -0.01945 C -0.01424 -0.02847 -0.01997 -0.03773 -0.02501 -0.04699 C -0.02692 -0.05394 -0.02848 -0.06019 -0.03091 -0.06667 C -0.03351 -0.08542 -0.03265 -0.075 -0.03091 -0.10579 C -0.02987 -0.12454 -0.02796 -0.14259 -0.01476 -0.15278 C -0.01407 -0.15324 -0.00365 -0.15648 -0.00296 -0.15671 C 0.00069 -0.15625 0.0111 -0.15671 0.01614 -0.15278 C 0.01926 -0.15046 0.02169 -0.1463 0.02499 -0.14491 C 0.02794 -0.14352 0.0309 -0.14236 0.03385 -0.14097 C 0.03524 -0.14028 0.03819 -0.13912 0.03819 -0.13912 C 0.04461 -0.13102 0.05103 -0.12292 0.05885 -0.11759 C 0.06128 -0.11435 0.06336 -0.11065 0.06614 -0.10764 C 0.06892 -0.10463 0.07499 -0.1 0.07499 -0.1 C 0.08037 -0.08889 0.08506 -0.08588 0.09409 -0.07824 C 0.09652 -0.07616 0.09774 -0.07269 0.09999 -0.07037 C 0.10972 -0.06019 0.12777 -0.04398 0.13975 -0.03912 C 0.13871 -0.04097 0.13801 -0.04329 0.1368 -0.04491 C 0.13558 -0.04653 0.1335 -0.04699 0.13228 -0.04884 C 0.1309 -0.05116 0.13055 -0.05417 0.12933 -0.05671 C 0.12742 -0.06088 0.12343 -0.06852 0.12343 -0.06852 C 0.12308 -0.07014 0.121 -0.08033 0.11909 -0.08033 C 0.11753 -0.08033 0.11944 -0.07593 0.12048 -0.07431 C 0.12204 -0.07176 0.12465 -0.07083 0.12638 -0.06852 C 0.13385 -0.0588 0.13992 -0.04699 0.14843 -0.03912 C 0.13194 -0.02408 0.14583 -0.03519 0.09999 -0.03519 " pathEditMode="relative" ptsTypes="ffffffffffffffffffffffffffA">
                                      <p:cBhvr>
                                        <p:cTn id="11" dur="3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our tabletop system good?</a:t>
            </a:r>
            <a:endParaRPr lang="en-US" dirty="0"/>
          </a:p>
        </p:txBody>
      </p:sp>
      <p:sp>
        <p:nvSpPr>
          <p:cNvPr id="3" name="Content Placeholder 2"/>
          <p:cNvSpPr>
            <a:spLocks noGrp="1"/>
          </p:cNvSpPr>
          <p:nvPr>
            <p:ph idx="1"/>
          </p:nvPr>
        </p:nvSpPr>
        <p:spPr/>
        <p:txBody>
          <a:bodyPr/>
          <a:lstStyle/>
          <a:p>
            <a:r>
              <a:rPr lang="en-US" dirty="0" smtClean="0"/>
              <a:t>“collaboration” metrics</a:t>
            </a:r>
          </a:p>
          <a:p>
            <a:endParaRPr lang="en-US" dirty="0" smtClean="0"/>
          </a:p>
          <a:p>
            <a:r>
              <a:rPr lang="en-US" dirty="0" smtClean="0"/>
              <a:t>working together?  working independently?</a:t>
            </a:r>
          </a:p>
          <a:p>
            <a:endParaRPr lang="en-US" dirty="0" smtClean="0"/>
          </a:p>
          <a:p>
            <a:r>
              <a:rPr lang="en-US" dirty="0" smtClean="0"/>
              <a:t>how is space being used?</a:t>
            </a:r>
          </a:p>
          <a:p>
            <a:endParaRPr lang="en-US" dirty="0" smtClean="0"/>
          </a:p>
          <a:p>
            <a:r>
              <a:rPr lang="en-US" dirty="0" smtClean="0"/>
              <a:t>how does interaction change over time?</a:t>
            </a:r>
            <a:endParaRPr lang="en-US" dirty="0"/>
          </a:p>
        </p:txBody>
      </p:sp>
      <p:sp>
        <p:nvSpPr>
          <p:cNvPr id="4" name="Content Placeholder 3"/>
          <p:cNvSpPr>
            <a:spLocks noGrp="1"/>
          </p:cNvSpPr>
          <p:nvPr>
            <p:ph sz="quarter" idx="13"/>
          </p:nvPr>
        </p:nvSpPr>
        <p:spPr/>
        <p:txBody>
          <a:bodyPr/>
          <a:lstStyle/>
          <a:p>
            <a:r>
              <a:rPr lang="en-US" dirty="0" smtClean="0"/>
              <a:t>challenge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system</a:t>
            </a:r>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sp>
        <p:nvSpPr>
          <p:cNvPr id="5" name="Oval 4"/>
          <p:cNvSpPr/>
          <p:nvPr/>
        </p:nvSpPr>
        <p:spPr>
          <a:xfrm>
            <a:off x="3929058" y="2071678"/>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rapezoid 5"/>
          <p:cNvSpPr/>
          <p:nvPr/>
        </p:nvSpPr>
        <p:spPr>
          <a:xfrm>
            <a:off x="2000232" y="3357562"/>
            <a:ext cx="4643470" cy="2357454"/>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3" descr="C:\Users\Tony\Desktop\My Dropbox\Writing\cscw2010\Presentation\semi-transparent-filled-arm.png"/>
          <p:cNvPicPr>
            <a:picLocks noChangeAspect="1" noChangeArrowheads="1"/>
          </p:cNvPicPr>
          <p:nvPr/>
        </p:nvPicPr>
        <p:blipFill>
          <a:blip r:embed="rId3" cstate="print"/>
          <a:srcRect/>
          <a:stretch>
            <a:fillRect/>
          </a:stretch>
        </p:blipFill>
        <p:spPr bwMode="auto">
          <a:xfrm rot="2407110">
            <a:off x="2850065" y="3717427"/>
            <a:ext cx="2140011" cy="980097"/>
          </a:xfrm>
          <a:prstGeom prst="rect">
            <a:avLst/>
          </a:prstGeom>
          <a:noFill/>
        </p:spPr>
      </p:pic>
      <p:pic>
        <p:nvPicPr>
          <p:cNvPr id="8" name="Picture 2" descr="C:\Users\Tony\Documents\Archive\MSR 2009 Internship\MSR Study Videos\Study Pictures\HPIM0700.JPG"/>
          <p:cNvPicPr>
            <a:picLocks noChangeAspect="1" noChangeArrowheads="1"/>
          </p:cNvPicPr>
          <p:nvPr/>
        </p:nvPicPr>
        <p:blipFill>
          <a:blip r:embed="rId4" cstate="print"/>
          <a:srcRect/>
          <a:stretch>
            <a:fillRect/>
          </a:stretch>
        </p:blipFill>
        <p:spPr bwMode="auto">
          <a:xfrm>
            <a:off x="928662" y="1142984"/>
            <a:ext cx="7358114" cy="5507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857620" y="714356"/>
            <a:ext cx="1643074" cy="1643074"/>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Oval 9"/>
          <p:cNvSpPr/>
          <p:nvPr/>
        </p:nvSpPr>
        <p:spPr>
          <a:xfrm>
            <a:off x="3857620" y="3429000"/>
            <a:ext cx="1643074" cy="1643074"/>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11" name="Group 10"/>
          <p:cNvGrpSpPr/>
          <p:nvPr/>
        </p:nvGrpSpPr>
        <p:grpSpPr>
          <a:xfrm>
            <a:off x="1714480" y="2357430"/>
            <a:ext cx="2571768" cy="3643338"/>
            <a:chOff x="1714480" y="2357430"/>
            <a:chExt cx="2571768" cy="3643338"/>
          </a:xfrm>
        </p:grpSpPr>
        <p:sp>
          <p:nvSpPr>
            <p:cNvPr id="12" name="Oval 11"/>
            <p:cNvSpPr/>
            <p:nvPr/>
          </p:nvSpPr>
          <p:spPr>
            <a:xfrm>
              <a:off x="1714480" y="3286124"/>
              <a:ext cx="1785950" cy="2714644"/>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13" name="Group 14"/>
            <p:cNvGrpSpPr/>
            <p:nvPr/>
          </p:nvGrpSpPr>
          <p:grpSpPr>
            <a:xfrm>
              <a:off x="2643174" y="2357430"/>
              <a:ext cx="1643074" cy="1643074"/>
              <a:chOff x="2643174" y="2357430"/>
              <a:chExt cx="1643074" cy="1643074"/>
            </a:xfrm>
          </p:grpSpPr>
          <p:sp>
            <p:nvSpPr>
              <p:cNvPr id="14" name="Oval 13"/>
              <p:cNvSpPr/>
              <p:nvPr/>
            </p:nvSpPr>
            <p:spPr>
              <a:xfrm>
                <a:off x="3143240" y="2643182"/>
                <a:ext cx="428628" cy="357190"/>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Oval 14"/>
              <p:cNvSpPr/>
              <p:nvPr/>
            </p:nvSpPr>
            <p:spPr>
              <a:xfrm>
                <a:off x="3428992" y="3571876"/>
                <a:ext cx="428628" cy="357190"/>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Oval 15"/>
              <p:cNvSpPr/>
              <p:nvPr/>
            </p:nvSpPr>
            <p:spPr>
              <a:xfrm>
                <a:off x="2643174" y="2357430"/>
                <a:ext cx="1643074" cy="1643074"/>
              </a:xfrm>
              <a:prstGeom prst="ellipse">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67000" contrast="-55000"/>
          </a:blip>
          <a:srcRect/>
          <a:stretch>
            <a:fillRect/>
          </a:stretch>
        </p:blipFill>
        <p:spPr bwMode="auto">
          <a:xfrm>
            <a:off x="-4740" y="1357298"/>
            <a:ext cx="9148740" cy="550070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lgn="l"/>
            <a:r>
              <a:rPr lang="en-CA" dirty="0" smtClean="0"/>
              <a:t>study details</a:t>
            </a:r>
            <a:endParaRPr lang="en-CA" sz="6600" dirty="0"/>
          </a:p>
        </p:txBody>
      </p:sp>
      <p:sp>
        <p:nvSpPr>
          <p:cNvPr id="3" name="Content Placeholder 2"/>
          <p:cNvSpPr>
            <a:spLocks noGrp="1"/>
          </p:cNvSpPr>
          <p:nvPr>
            <p:ph idx="1"/>
          </p:nvPr>
        </p:nvSpPr>
        <p:spPr>
          <a:xfrm>
            <a:off x="642910" y="1600200"/>
            <a:ext cx="8043890" cy="4525963"/>
          </a:xfrm>
        </p:spPr>
        <p:txBody>
          <a:bodyPr>
            <a:normAutofit/>
          </a:bodyPr>
          <a:lstStyle/>
          <a:p>
            <a:pPr>
              <a:buNone/>
            </a:pPr>
            <a:r>
              <a:rPr lang="en-US" dirty="0" smtClean="0"/>
              <a:t>logo task: constrained-creativity</a:t>
            </a:r>
          </a:p>
          <a:p>
            <a:pPr>
              <a:buNone/>
            </a:pPr>
            <a:endParaRPr lang="en-CA" dirty="0" smtClean="0"/>
          </a:p>
          <a:p>
            <a:pPr>
              <a:buNone/>
            </a:pPr>
            <a:r>
              <a:rPr lang="en-US" dirty="0" smtClean="0"/>
              <a:t>24 participants (groups of 3)</a:t>
            </a:r>
          </a:p>
          <a:p>
            <a:pPr>
              <a:buNone/>
            </a:pPr>
            <a:endParaRPr lang="en-US" dirty="0" smtClean="0"/>
          </a:p>
          <a:p>
            <a:pPr>
              <a:buNone/>
            </a:pPr>
            <a:r>
              <a:rPr lang="en-US" dirty="0" smtClean="0"/>
              <a:t>90 min sessions</a:t>
            </a:r>
          </a:p>
          <a:p>
            <a:pPr>
              <a:buNone/>
            </a:pPr>
            <a:endParaRPr lang="en-US" dirty="0" smtClean="0"/>
          </a:p>
          <a:p>
            <a:pPr>
              <a:buNone/>
            </a:pPr>
            <a:r>
              <a:rPr lang="en-US" dirty="0" smtClean="0"/>
              <a:t>4 trials each: 1 trial per configuration</a:t>
            </a:r>
          </a:p>
        </p:txBody>
      </p:sp>
      <p:sp>
        <p:nvSpPr>
          <p:cNvPr id="5" name="TextBox 4"/>
          <p:cNvSpPr txBox="1"/>
          <p:nvPr/>
        </p:nvSpPr>
        <p:spPr>
          <a:xfrm>
            <a:off x="457200" y="0"/>
            <a:ext cx="8305800" cy="685800"/>
          </a:xfrm>
          <a:prstGeom prst="rect">
            <a:avLst/>
          </a:prstGeom>
        </p:spPr>
        <p:txBody>
          <a:bodyPr wrap="square" rtlCol="0">
            <a:noAutofit/>
          </a:bodyPr>
          <a:lstStyle/>
          <a:p>
            <a:pPr marL="342900" indent="-342900">
              <a:spcBef>
                <a:spcPct val="20000"/>
              </a:spcBef>
            </a:pPr>
            <a:r>
              <a:rPr lang="en-US" sz="2400" dirty="0" smtClean="0"/>
              <a:t>case study » 3-way collaboration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57200" y="0"/>
            <a:ext cx="8305800" cy="685800"/>
          </a:xfrm>
          <a:prstGeom prst="rect">
            <a:avLst/>
          </a:prstGeom>
        </p:spPr>
        <p:txBody>
          <a:bodyPr wrap="square" rtlCol="0">
            <a:noAutofit/>
          </a:bodyPr>
          <a:lstStyle/>
          <a:p>
            <a:pPr marL="342900" indent="-342900">
              <a:spcBef>
                <a:spcPct val="20000"/>
              </a:spcBef>
            </a:pPr>
            <a:r>
              <a:rPr lang="en-US" sz="2400" dirty="0" smtClean="0"/>
              <a:t>case study » 3-way collaboration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q: effect of configuration?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45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 name="TextBox 102"/>
          <p:cNvSpPr txBox="1"/>
          <p:nvPr/>
        </p:nvSpPr>
        <p:spPr>
          <a:xfrm>
            <a:off x="609600" y="1565928"/>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around-the-table configuration</a:t>
            </a:r>
          </a:p>
        </p:txBody>
      </p:sp>
      <p:sp>
        <p:nvSpPr>
          <p:cNvPr id="104" name="TextBox 103"/>
          <p:cNvSpPr txBox="1"/>
          <p:nvPr/>
        </p:nvSpPr>
        <p:spPr>
          <a:xfrm>
            <a:off x="609600" y="4114800"/>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same-side configuration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57200" y="0"/>
            <a:ext cx="8305800" cy="685800"/>
          </a:xfrm>
          <a:prstGeom prst="rect">
            <a:avLst/>
          </a:prstGeom>
        </p:spPr>
        <p:txBody>
          <a:bodyPr wrap="square" rtlCol="0">
            <a:noAutofit/>
          </a:bodyPr>
          <a:lstStyle/>
          <a:p>
            <a:pPr marL="342900" indent="-342900">
              <a:spcBef>
                <a:spcPct val="20000"/>
              </a:spcBef>
            </a:pPr>
            <a:r>
              <a:rPr lang="en-US" sz="2400" dirty="0" smtClean="0"/>
              <a:t>case study » 3-way collaboration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q: effect of configuration?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45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4513" name="Object 1"/>
          <p:cNvGraphicFramePr>
            <a:graphicFrameLocks noChangeAspect="1"/>
          </p:cNvGraphicFramePr>
          <p:nvPr/>
        </p:nvGraphicFramePr>
        <p:xfrm>
          <a:off x="914400" y="2023128"/>
          <a:ext cx="6713483" cy="1863072"/>
        </p:xfrm>
        <a:graphic>
          <a:graphicData uri="http://schemas.openxmlformats.org/presentationml/2006/ole">
            <p:oleObj spid="_x0000_s114690" name="Bitmap Image" r:id="rId4" imgW="5668166" imgH="1561905" progId="PBrush">
              <p:embed/>
            </p:oleObj>
          </a:graphicData>
        </a:graphic>
      </p:graphicFrame>
      <p:sp>
        <p:nvSpPr>
          <p:cNvPr id="103" name="TextBox 102"/>
          <p:cNvSpPr txBox="1"/>
          <p:nvPr/>
        </p:nvSpPr>
        <p:spPr>
          <a:xfrm>
            <a:off x="609600" y="1565928"/>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around-the-table configuration</a:t>
            </a:r>
          </a:p>
        </p:txBody>
      </p:sp>
      <p:sp>
        <p:nvSpPr>
          <p:cNvPr id="104" name="TextBox 103"/>
          <p:cNvSpPr txBox="1"/>
          <p:nvPr/>
        </p:nvSpPr>
        <p:spPr>
          <a:xfrm>
            <a:off x="609600" y="4114800"/>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same-side configuration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457200" y="0"/>
            <a:ext cx="8305800" cy="685800"/>
          </a:xfrm>
          <a:prstGeom prst="rect">
            <a:avLst/>
          </a:prstGeom>
        </p:spPr>
        <p:txBody>
          <a:bodyPr wrap="square" rtlCol="0">
            <a:noAutofit/>
          </a:bodyPr>
          <a:lstStyle/>
          <a:p>
            <a:pPr marL="342900" indent="-342900">
              <a:spcBef>
                <a:spcPct val="20000"/>
              </a:spcBef>
            </a:pPr>
            <a:r>
              <a:rPr lang="en-US" sz="2400" dirty="0" smtClean="0"/>
              <a:t>case study » 3-way collaboration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q: effect of configuration?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45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4513" name="Object 1"/>
          <p:cNvGraphicFramePr>
            <a:graphicFrameLocks noChangeAspect="1"/>
          </p:cNvGraphicFramePr>
          <p:nvPr/>
        </p:nvGraphicFramePr>
        <p:xfrm>
          <a:off x="914400" y="2023128"/>
          <a:ext cx="6713483" cy="1863072"/>
        </p:xfrm>
        <a:graphic>
          <a:graphicData uri="http://schemas.openxmlformats.org/presentationml/2006/ole">
            <p:oleObj spid="_x0000_s115714" name="Bitmap Image" r:id="rId4" imgW="5668166" imgH="1561905" progId="PBrush">
              <p:embed/>
            </p:oleObj>
          </a:graphicData>
        </a:graphic>
      </p:graphicFrame>
      <p:pic>
        <p:nvPicPr>
          <p:cNvPr id="102" name="Picture 101"/>
          <p:cNvPicPr/>
          <p:nvPr/>
        </p:nvPicPr>
        <p:blipFill>
          <a:blip r:embed="rId5" cstate="print"/>
          <a:srcRect l="4592" t="56175" r="42299" b="18668"/>
          <a:stretch>
            <a:fillRect/>
          </a:stretch>
        </p:blipFill>
        <p:spPr bwMode="auto">
          <a:xfrm>
            <a:off x="990600" y="4648200"/>
            <a:ext cx="6984993" cy="1939119"/>
          </a:xfrm>
          <a:prstGeom prst="rect">
            <a:avLst/>
          </a:prstGeom>
          <a:noFill/>
          <a:ln w="9525">
            <a:noFill/>
            <a:miter lim="800000"/>
            <a:headEnd/>
            <a:tailEnd/>
          </a:ln>
        </p:spPr>
      </p:pic>
      <p:sp>
        <p:nvSpPr>
          <p:cNvPr id="103" name="TextBox 102"/>
          <p:cNvSpPr txBox="1"/>
          <p:nvPr/>
        </p:nvSpPr>
        <p:spPr>
          <a:xfrm>
            <a:off x="609600" y="1565928"/>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around-the-table configuration</a:t>
            </a:r>
          </a:p>
        </p:txBody>
      </p:sp>
      <p:sp>
        <p:nvSpPr>
          <p:cNvPr id="104" name="TextBox 103"/>
          <p:cNvSpPr txBox="1"/>
          <p:nvPr/>
        </p:nvSpPr>
        <p:spPr>
          <a:xfrm>
            <a:off x="609600" y="4114800"/>
            <a:ext cx="6096000" cy="4572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same-side configuration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VisTACO</a:t>
            </a:r>
            <a:r>
              <a:rPr lang="en-US" dirty="0" smtClean="0"/>
              <a:t> vs. configuration</a:t>
            </a:r>
            <a:endParaRPr lang="en-US" dirty="0"/>
          </a:p>
        </p:txBody>
      </p:sp>
      <p:sp>
        <p:nvSpPr>
          <p:cNvPr id="11" name="Content Placeholder 10"/>
          <p:cNvSpPr>
            <a:spLocks noGrp="1"/>
          </p:cNvSpPr>
          <p:nvPr>
            <p:ph sz="half" idx="1"/>
          </p:nvPr>
        </p:nvSpPr>
        <p:spPr/>
        <p:txBody>
          <a:bodyPr/>
          <a:lstStyle/>
          <a:p>
            <a:pPr algn="ctr"/>
            <a:r>
              <a:rPr lang="en-US" dirty="0" smtClean="0"/>
              <a:t>around-the-table</a:t>
            </a:r>
            <a:endParaRPr lang="en-US" dirty="0"/>
          </a:p>
        </p:txBody>
      </p:sp>
      <p:sp>
        <p:nvSpPr>
          <p:cNvPr id="12" name="Content Placeholder 11"/>
          <p:cNvSpPr>
            <a:spLocks noGrp="1"/>
          </p:cNvSpPr>
          <p:nvPr>
            <p:ph sz="half" idx="2"/>
          </p:nvPr>
        </p:nvSpPr>
        <p:spPr/>
        <p:txBody>
          <a:bodyPr/>
          <a:lstStyle/>
          <a:p>
            <a:pPr algn="ctr"/>
            <a:r>
              <a:rPr lang="en-US" dirty="0" smtClean="0"/>
              <a:t>same-side</a:t>
            </a:r>
            <a:endParaRPr lang="en-US" dirty="0"/>
          </a:p>
        </p:txBody>
      </p:sp>
      <p:sp>
        <p:nvSpPr>
          <p:cNvPr id="13" name="Content Placeholder 12"/>
          <p:cNvSpPr>
            <a:spLocks noGrp="1"/>
          </p:cNvSpPr>
          <p:nvPr>
            <p:ph sz="quarter" idx="13"/>
          </p:nvPr>
        </p:nvSpPr>
        <p:spPr/>
        <p:txBody>
          <a:bodyPr/>
          <a:lstStyle/>
          <a:p>
            <a:r>
              <a:rPr lang="en-US" dirty="0" smtClean="0"/>
              <a:t>case study » 3-way collaboration</a:t>
            </a: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685800" y="2057400"/>
          <a:ext cx="3569576" cy="990600"/>
        </p:xfrm>
        <a:graphic>
          <a:graphicData uri="http://schemas.openxmlformats.org/presentationml/2006/ole">
            <p:oleObj spid="_x0000_s41985" name="Bitmap Image" r:id="rId4" imgW="5668166" imgH="1561905" progId="PBrush">
              <p:embed/>
            </p:oleObj>
          </a:graphicData>
        </a:graphic>
      </p:graphicFrame>
      <p:pic>
        <p:nvPicPr>
          <p:cNvPr id="18" name="Picture 17"/>
          <p:cNvPicPr/>
          <p:nvPr/>
        </p:nvPicPr>
        <p:blipFill>
          <a:blip r:embed="rId5" cstate="print"/>
          <a:srcRect l="4592" t="56175" r="42299" b="18668"/>
          <a:stretch>
            <a:fillRect/>
          </a:stretch>
        </p:blipFill>
        <p:spPr bwMode="auto">
          <a:xfrm>
            <a:off x="4876800" y="2133600"/>
            <a:ext cx="3842771" cy="1066800"/>
          </a:xfrm>
          <a:prstGeom prst="rect">
            <a:avLst/>
          </a:prstGeom>
          <a:noFill/>
          <a:ln w="9525">
            <a:noFill/>
            <a:miter lim="800000"/>
            <a:headEnd/>
            <a:tailEnd/>
          </a:ln>
        </p:spPr>
      </p:pic>
      <p:cxnSp>
        <p:nvCxnSpPr>
          <p:cNvPr id="21" name="Straight Connector 20"/>
          <p:cNvCxnSpPr/>
          <p:nvPr/>
        </p:nvCxnSpPr>
        <p:spPr>
          <a:xfrm rot="5400000">
            <a:off x="2781300" y="3848100"/>
            <a:ext cx="3581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VisTACO</a:t>
            </a:r>
            <a:r>
              <a:rPr lang="en-US" dirty="0" smtClean="0"/>
              <a:t> vs. configuration</a:t>
            </a:r>
            <a:endParaRPr lang="en-US" dirty="0"/>
          </a:p>
        </p:txBody>
      </p:sp>
      <p:sp>
        <p:nvSpPr>
          <p:cNvPr id="11" name="Content Placeholder 10"/>
          <p:cNvSpPr>
            <a:spLocks noGrp="1"/>
          </p:cNvSpPr>
          <p:nvPr>
            <p:ph sz="half" idx="1"/>
          </p:nvPr>
        </p:nvSpPr>
        <p:spPr/>
        <p:txBody>
          <a:bodyPr/>
          <a:lstStyle/>
          <a:p>
            <a:pPr algn="ctr"/>
            <a:r>
              <a:rPr lang="en-US" dirty="0" smtClean="0"/>
              <a:t>around-the-table</a:t>
            </a:r>
            <a:endParaRPr lang="en-US" dirty="0"/>
          </a:p>
        </p:txBody>
      </p:sp>
      <p:sp>
        <p:nvSpPr>
          <p:cNvPr id="12" name="Content Placeholder 11"/>
          <p:cNvSpPr>
            <a:spLocks noGrp="1"/>
          </p:cNvSpPr>
          <p:nvPr>
            <p:ph sz="half" idx="2"/>
          </p:nvPr>
        </p:nvSpPr>
        <p:spPr/>
        <p:txBody>
          <a:bodyPr/>
          <a:lstStyle/>
          <a:p>
            <a:pPr algn="ctr"/>
            <a:r>
              <a:rPr lang="en-US" dirty="0" smtClean="0"/>
              <a:t>same-side</a:t>
            </a:r>
            <a:endParaRPr lang="en-US" dirty="0"/>
          </a:p>
        </p:txBody>
      </p:sp>
      <p:sp>
        <p:nvSpPr>
          <p:cNvPr id="13" name="Content Placeholder 12"/>
          <p:cNvSpPr>
            <a:spLocks noGrp="1"/>
          </p:cNvSpPr>
          <p:nvPr>
            <p:ph sz="quarter" idx="13"/>
          </p:nvPr>
        </p:nvSpPr>
        <p:spPr/>
        <p:txBody>
          <a:bodyPr/>
          <a:lstStyle/>
          <a:p>
            <a:r>
              <a:rPr lang="en-US" dirty="0" smtClean="0"/>
              <a:t>case study » 3-way collaboration</a:t>
            </a: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5" name="Object 1"/>
          <p:cNvGraphicFramePr>
            <a:graphicFrameLocks noChangeAspect="1"/>
          </p:cNvGraphicFramePr>
          <p:nvPr/>
        </p:nvGraphicFramePr>
        <p:xfrm>
          <a:off x="685800" y="2057400"/>
          <a:ext cx="3569576" cy="990600"/>
        </p:xfrm>
        <a:graphic>
          <a:graphicData uri="http://schemas.openxmlformats.org/presentationml/2006/ole">
            <p:oleObj spid="_x0000_s78850" name="Bitmap Image" r:id="rId4" imgW="5668166" imgH="1561905" progId="PBrush">
              <p:embed/>
            </p:oleObj>
          </a:graphicData>
        </a:graphic>
      </p:graphicFrame>
      <p:pic>
        <p:nvPicPr>
          <p:cNvPr id="18" name="Picture 17"/>
          <p:cNvPicPr/>
          <p:nvPr/>
        </p:nvPicPr>
        <p:blipFill>
          <a:blip r:embed="rId5" cstate="print"/>
          <a:srcRect l="4592" t="56175" r="42299" b="18668"/>
          <a:stretch>
            <a:fillRect/>
          </a:stretch>
        </p:blipFill>
        <p:spPr bwMode="auto">
          <a:xfrm>
            <a:off x="4876800" y="2133600"/>
            <a:ext cx="3842771" cy="1066800"/>
          </a:xfrm>
          <a:prstGeom prst="rect">
            <a:avLst/>
          </a:prstGeom>
          <a:noFill/>
          <a:ln w="9525">
            <a:noFill/>
            <a:miter lim="800000"/>
            <a:headEnd/>
            <a:tailEnd/>
          </a:ln>
        </p:spPr>
      </p:pic>
      <p:cxnSp>
        <p:nvCxnSpPr>
          <p:cNvPr id="21" name="Straight Connector 20"/>
          <p:cNvCxnSpPr/>
          <p:nvPr/>
        </p:nvCxnSpPr>
        <p:spPr>
          <a:xfrm rot="5400000">
            <a:off x="2781300" y="3848100"/>
            <a:ext cx="3581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04800" y="3276600"/>
            <a:ext cx="4114800" cy="2971800"/>
            <a:chOff x="304800" y="3276600"/>
            <a:chExt cx="4114800" cy="2971800"/>
          </a:xfrm>
        </p:grpSpPr>
        <p:pic>
          <p:nvPicPr>
            <p:cNvPr id="17" name="Picture 16" descr="1-around.PNG"/>
            <p:cNvPicPr/>
            <p:nvPr/>
          </p:nvPicPr>
          <p:blipFill>
            <a:blip r:embed="rId6" cstate="print"/>
            <a:srcRect l="12883" t="5806" r="12730" b="1337"/>
            <a:stretch>
              <a:fillRect/>
            </a:stretch>
          </p:blipFill>
          <p:spPr>
            <a:xfrm>
              <a:off x="304800" y="3276600"/>
              <a:ext cx="4114800" cy="2971800"/>
            </a:xfrm>
            <a:prstGeom prst="rect">
              <a:avLst/>
            </a:prstGeom>
          </p:spPr>
        </p:pic>
        <p:sp>
          <p:nvSpPr>
            <p:cNvPr id="14" name="Rectangle 13"/>
            <p:cNvSpPr/>
            <p:nvPr/>
          </p:nvSpPr>
          <p:spPr>
            <a:xfrm>
              <a:off x="381000" y="3276600"/>
              <a:ext cx="40386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648200" y="3200400"/>
            <a:ext cx="4038600" cy="3048000"/>
            <a:chOff x="4648200" y="3200400"/>
            <a:chExt cx="4038600" cy="3048000"/>
          </a:xfrm>
        </p:grpSpPr>
        <p:pic>
          <p:nvPicPr>
            <p:cNvPr id="19" name="Picture 18" descr="1-sameside.PNG"/>
            <p:cNvPicPr/>
            <p:nvPr/>
          </p:nvPicPr>
          <p:blipFill>
            <a:blip r:embed="rId7" cstate="print"/>
            <a:srcRect l="13650" t="4278" r="13957" b="1337"/>
            <a:stretch>
              <a:fillRect/>
            </a:stretch>
          </p:blipFill>
          <p:spPr>
            <a:xfrm>
              <a:off x="4648200" y="3200400"/>
              <a:ext cx="4038600" cy="3020394"/>
            </a:xfrm>
            <a:prstGeom prst="rect">
              <a:avLst/>
            </a:prstGeom>
          </p:spPr>
        </p:pic>
        <p:sp>
          <p:nvSpPr>
            <p:cNvPr id="20" name="Rectangle 19"/>
            <p:cNvSpPr/>
            <p:nvPr/>
          </p:nvSpPr>
          <p:spPr>
            <a:xfrm>
              <a:off x="4648200" y="3276600"/>
              <a:ext cx="40386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CA" dirty="0" smtClean="0"/>
              <a:t>logo task </a:t>
            </a:r>
            <a:r>
              <a:rPr lang="en-CA" dirty="0" smtClean="0">
                <a:solidFill>
                  <a:schemeClr val="bg1">
                    <a:lumMod val="65000"/>
                  </a:schemeClr>
                </a:solidFill>
              </a:rPr>
              <a:t>(no true orientation)</a:t>
            </a:r>
          </a:p>
          <a:p>
            <a:endParaRPr lang="en-CA" dirty="0" smtClean="0"/>
          </a:p>
          <a:p>
            <a:endParaRPr lang="en-CA" dirty="0" smtClean="0"/>
          </a:p>
          <a:p>
            <a:endParaRPr lang="en-CA" dirty="0" smtClean="0"/>
          </a:p>
          <a:p>
            <a:pPr>
              <a:buNone/>
            </a:pPr>
            <a:r>
              <a:rPr lang="en-CA" dirty="0" smtClean="0"/>
              <a:t>text task </a:t>
            </a:r>
            <a:r>
              <a:rPr lang="en-CA" dirty="0" smtClean="0">
                <a:solidFill>
                  <a:schemeClr val="bg1">
                    <a:lumMod val="65000"/>
                  </a:schemeClr>
                </a:solidFill>
              </a:rPr>
              <a:t>(oriented)</a:t>
            </a:r>
            <a:endParaRPr lang="en-CA" dirty="0">
              <a:solidFill>
                <a:schemeClr val="bg1">
                  <a:lumMod val="65000"/>
                </a:schemeClr>
              </a:solidFill>
            </a:endParaRPr>
          </a:p>
        </p:txBody>
      </p:sp>
      <p:grpSp>
        <p:nvGrpSpPr>
          <p:cNvPr id="4" name="Group 50"/>
          <p:cNvGrpSpPr/>
          <p:nvPr/>
        </p:nvGrpSpPr>
        <p:grpSpPr>
          <a:xfrm>
            <a:off x="1285852" y="4929198"/>
            <a:ext cx="5357850" cy="500066"/>
            <a:chOff x="1285852" y="4929198"/>
            <a:chExt cx="5357850" cy="500066"/>
          </a:xfrm>
        </p:grpSpPr>
        <p:sp>
          <p:nvSpPr>
            <p:cNvPr id="27" name="TextBox 26"/>
            <p:cNvSpPr txBox="1"/>
            <p:nvPr/>
          </p:nvSpPr>
          <p:spPr>
            <a:xfrm>
              <a:off x="1285852" y="4988494"/>
              <a:ext cx="2428892" cy="369332"/>
            </a:xfrm>
            <a:prstGeom prst="rect">
              <a:avLst/>
            </a:prstGeom>
            <a:noFill/>
          </p:spPr>
          <p:txBody>
            <a:bodyPr wrap="square" rtlCol="0">
              <a:spAutoFit/>
            </a:bodyPr>
            <a:lstStyle/>
            <a:p>
              <a:r>
                <a:rPr lang="en-CA" i="1" dirty="0" smtClean="0"/>
                <a:t>select only 10 of these:</a:t>
              </a:r>
              <a:endParaRPr lang="en-CA" i="1" dirty="0"/>
            </a:p>
          </p:txBody>
        </p:sp>
        <p:grpSp>
          <p:nvGrpSpPr>
            <p:cNvPr id="5" name="Group 32"/>
            <p:cNvGrpSpPr/>
            <p:nvPr/>
          </p:nvGrpSpPr>
          <p:grpSpPr>
            <a:xfrm>
              <a:off x="3714744" y="4929198"/>
              <a:ext cx="571504" cy="500066"/>
              <a:chOff x="3714744" y="4929198"/>
              <a:chExt cx="571504" cy="500066"/>
            </a:xfrm>
          </p:grpSpPr>
          <p:sp>
            <p:nvSpPr>
              <p:cNvPr id="28" name="Rectangle 27"/>
              <p:cNvSpPr/>
              <p:nvPr/>
            </p:nvSpPr>
            <p:spPr>
              <a:xfrm>
                <a:off x="3714744" y="4929198"/>
                <a:ext cx="571504"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A"/>
              </a:p>
            </p:txBody>
          </p:sp>
          <p:sp>
            <p:nvSpPr>
              <p:cNvPr id="29" name="Freeform 28"/>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Freeform 30"/>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2" name="Freeform 31"/>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6" name="Group 33"/>
            <p:cNvGrpSpPr/>
            <p:nvPr/>
          </p:nvGrpSpPr>
          <p:grpSpPr>
            <a:xfrm>
              <a:off x="4357686" y="4929198"/>
              <a:ext cx="571504" cy="500066"/>
              <a:chOff x="3714744" y="4929198"/>
              <a:chExt cx="571504" cy="500066"/>
            </a:xfrm>
          </p:grpSpPr>
          <p:sp>
            <p:nvSpPr>
              <p:cNvPr id="35" name="Rectangle 34"/>
              <p:cNvSpPr/>
              <p:nvPr/>
            </p:nvSpPr>
            <p:spPr>
              <a:xfrm>
                <a:off x="3714744" y="4929198"/>
                <a:ext cx="571504" cy="5000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6" name="Freeform 35"/>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7" name="Freeform 36"/>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8" name="Freeform 37"/>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grpSp>
        <p:grpSp>
          <p:nvGrpSpPr>
            <p:cNvPr id="7" name="Group 38"/>
            <p:cNvGrpSpPr/>
            <p:nvPr/>
          </p:nvGrpSpPr>
          <p:grpSpPr>
            <a:xfrm>
              <a:off x="5000628" y="4929198"/>
              <a:ext cx="571504" cy="500066"/>
              <a:chOff x="3714744" y="4929198"/>
              <a:chExt cx="571504" cy="500066"/>
            </a:xfrm>
          </p:grpSpPr>
          <p:sp>
            <p:nvSpPr>
              <p:cNvPr id="40" name="Rectangle 39"/>
              <p:cNvSpPr/>
              <p:nvPr/>
            </p:nvSpPr>
            <p:spPr>
              <a:xfrm>
                <a:off x="3714744" y="4929198"/>
                <a:ext cx="571504" cy="5000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41" name="Freeform 40"/>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42" name="Freeform 41"/>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43" name="Freeform 42"/>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grpSp>
        <p:grpSp>
          <p:nvGrpSpPr>
            <p:cNvPr id="8" name="Group 43"/>
            <p:cNvGrpSpPr/>
            <p:nvPr/>
          </p:nvGrpSpPr>
          <p:grpSpPr>
            <a:xfrm>
              <a:off x="6072198" y="4929198"/>
              <a:ext cx="571504" cy="500066"/>
              <a:chOff x="3714744" y="4929198"/>
              <a:chExt cx="571504" cy="500066"/>
            </a:xfrm>
          </p:grpSpPr>
          <p:sp>
            <p:nvSpPr>
              <p:cNvPr id="45" name="Rectangle 44"/>
              <p:cNvSpPr/>
              <p:nvPr/>
            </p:nvSpPr>
            <p:spPr>
              <a:xfrm>
                <a:off x="3714744" y="4929198"/>
                <a:ext cx="571504" cy="5000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46" name="Freeform 45"/>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47" name="Freeform 46"/>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48" name="Freeform 47"/>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grpSp>
        <p:sp>
          <p:nvSpPr>
            <p:cNvPr id="49" name="TextBox 48"/>
            <p:cNvSpPr txBox="1"/>
            <p:nvPr/>
          </p:nvSpPr>
          <p:spPr>
            <a:xfrm>
              <a:off x="5643570" y="5000636"/>
              <a:ext cx="357190" cy="369332"/>
            </a:xfrm>
            <a:prstGeom prst="rect">
              <a:avLst/>
            </a:prstGeom>
            <a:noFill/>
          </p:spPr>
          <p:txBody>
            <a:bodyPr wrap="square" rtlCol="0">
              <a:spAutoFit/>
            </a:bodyPr>
            <a:lstStyle/>
            <a:p>
              <a:r>
                <a:rPr lang="en-CA" dirty="0" smtClean="0"/>
                <a:t>...</a:t>
              </a:r>
              <a:endParaRPr lang="en-CA" dirty="0"/>
            </a:p>
          </p:txBody>
        </p:sp>
      </p:grpSp>
      <p:sp>
        <p:nvSpPr>
          <p:cNvPr id="51" name="Title 1"/>
          <p:cNvSpPr>
            <a:spLocks noGrp="1"/>
          </p:cNvSpPr>
          <p:nvPr>
            <p:ph type="title"/>
          </p:nvPr>
        </p:nvSpPr>
        <p:spPr>
          <a:xfrm>
            <a:off x="457200" y="274638"/>
            <a:ext cx="8229600" cy="1143000"/>
          </a:xfrm>
        </p:spPr>
        <p:txBody>
          <a:bodyPr/>
          <a:lstStyle/>
          <a:p>
            <a:pPr algn="l"/>
            <a:r>
              <a:rPr lang="en-US" dirty="0" smtClean="0"/>
              <a:t>q: effect of task?</a:t>
            </a:r>
            <a:endParaRPr lang="en-US" dirty="0"/>
          </a:p>
        </p:txBody>
      </p:sp>
      <p:sp>
        <p:nvSpPr>
          <p:cNvPr id="52" name="Content Placeholder 12"/>
          <p:cNvSpPr txBox="1">
            <a:spLocks/>
          </p:cNvSpPr>
          <p:nvPr/>
        </p:nvSpPr>
        <p:spPr>
          <a:xfrm>
            <a:off x="457200" y="0"/>
            <a:ext cx="8229600" cy="53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grpSp>
        <p:nvGrpSpPr>
          <p:cNvPr id="50" name="Group 49"/>
          <p:cNvGrpSpPr/>
          <p:nvPr/>
        </p:nvGrpSpPr>
        <p:grpSpPr>
          <a:xfrm>
            <a:off x="1326708" y="2362200"/>
            <a:ext cx="7436292" cy="1219200"/>
            <a:chOff x="914400" y="4648200"/>
            <a:chExt cx="7436292" cy="1219200"/>
          </a:xfrm>
        </p:grpSpPr>
        <p:grpSp>
          <p:nvGrpSpPr>
            <p:cNvPr id="53" name="Group 49"/>
            <p:cNvGrpSpPr/>
            <p:nvPr/>
          </p:nvGrpSpPr>
          <p:grpSpPr>
            <a:xfrm>
              <a:off x="914400" y="4943466"/>
              <a:ext cx="7436292" cy="809344"/>
              <a:chOff x="1285852" y="2643180"/>
              <a:chExt cx="7436292" cy="809344"/>
            </a:xfrm>
          </p:grpSpPr>
          <p:grpSp>
            <p:nvGrpSpPr>
              <p:cNvPr id="57" name="Group 23"/>
              <p:cNvGrpSpPr/>
              <p:nvPr/>
            </p:nvGrpSpPr>
            <p:grpSpPr>
              <a:xfrm>
                <a:off x="6429389" y="2643180"/>
                <a:ext cx="2292755" cy="809344"/>
                <a:chOff x="4632928" y="2418357"/>
                <a:chExt cx="2649944" cy="935434"/>
              </a:xfrm>
            </p:grpSpPr>
            <p:grpSp>
              <p:nvGrpSpPr>
                <p:cNvPr id="60" name="Group 11"/>
                <p:cNvGrpSpPr/>
                <p:nvPr/>
              </p:nvGrpSpPr>
              <p:grpSpPr>
                <a:xfrm rot="693840">
                  <a:off x="5208715" y="2494079"/>
                  <a:ext cx="723912" cy="723912"/>
                  <a:chOff x="1752600" y="152400"/>
                  <a:chExt cx="1524000" cy="1524000"/>
                </a:xfrm>
              </p:grpSpPr>
              <p:sp>
                <p:nvSpPr>
                  <p:cNvPr id="70" name="Rectangle 69"/>
                  <p:cNvSpPr/>
                  <p:nvPr/>
                </p:nvSpPr>
                <p:spPr>
                  <a:xfrm>
                    <a:off x="1752600" y="152400"/>
                    <a:ext cx="152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1752600" y="152400"/>
                    <a:ext cx="1524000" cy="1524000"/>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61" name="Group 14"/>
                <p:cNvGrpSpPr/>
                <p:nvPr/>
              </p:nvGrpSpPr>
              <p:grpSpPr>
                <a:xfrm rot="19803102">
                  <a:off x="4632928" y="2418357"/>
                  <a:ext cx="723912" cy="723912"/>
                  <a:chOff x="3352800" y="1752600"/>
                  <a:chExt cx="1524000" cy="1524000"/>
                </a:xfrm>
              </p:grpSpPr>
              <p:sp>
                <p:nvSpPr>
                  <p:cNvPr id="68" name="Rectangle 67"/>
                  <p:cNvSpPr/>
                  <p:nvPr/>
                </p:nvSpPr>
                <p:spPr>
                  <a:xfrm>
                    <a:off x="3352800" y="1752600"/>
                    <a:ext cx="1524000" cy="152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Right Triangle 68"/>
                  <p:cNvSpPr/>
                  <p:nvPr/>
                </p:nvSpPr>
                <p:spPr>
                  <a:xfrm>
                    <a:off x="3352800" y="1752600"/>
                    <a:ext cx="1524000" cy="1524000"/>
                  </a:xfrm>
                  <a:prstGeom prst="r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62" name="Group 17"/>
                <p:cNvGrpSpPr/>
                <p:nvPr/>
              </p:nvGrpSpPr>
              <p:grpSpPr>
                <a:xfrm rot="7497397">
                  <a:off x="5886834" y="2457819"/>
                  <a:ext cx="723912" cy="723912"/>
                  <a:chOff x="4953000" y="3352800"/>
                  <a:chExt cx="1524000" cy="1524000"/>
                </a:xfrm>
              </p:grpSpPr>
              <p:sp>
                <p:nvSpPr>
                  <p:cNvPr id="66" name="Rectangle 65"/>
                  <p:cNvSpPr/>
                  <p:nvPr/>
                </p:nvSpPr>
                <p:spPr>
                  <a:xfrm>
                    <a:off x="4953000" y="3352800"/>
                    <a:ext cx="1524000" cy="1524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Diamond 66"/>
                  <p:cNvSpPr/>
                  <p:nvPr/>
                </p:nvSpPr>
                <p:spPr>
                  <a:xfrm>
                    <a:off x="4953000" y="3352800"/>
                    <a:ext cx="1524000" cy="1524000"/>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63" name="Group 20"/>
                <p:cNvGrpSpPr/>
                <p:nvPr/>
              </p:nvGrpSpPr>
              <p:grpSpPr>
                <a:xfrm rot="20990844">
                  <a:off x="6558960" y="2629879"/>
                  <a:ext cx="723912" cy="723912"/>
                  <a:chOff x="6553200" y="4953000"/>
                  <a:chExt cx="1524000" cy="1524000"/>
                </a:xfrm>
              </p:grpSpPr>
              <p:sp>
                <p:nvSpPr>
                  <p:cNvPr id="64" name="Rectangle 63"/>
                  <p:cNvSpPr/>
                  <p:nvPr/>
                </p:nvSpPr>
                <p:spPr>
                  <a:xfrm>
                    <a:off x="6553200" y="4953000"/>
                    <a:ext cx="15240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5" name="Parallelogram 64"/>
                  <p:cNvSpPr/>
                  <p:nvPr/>
                </p:nvSpPr>
                <p:spPr>
                  <a:xfrm>
                    <a:off x="6553200" y="4953000"/>
                    <a:ext cx="1524000" cy="1524000"/>
                  </a:xfrm>
                  <a:prstGeom prst="parallelogram">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58" name="TextBox 57"/>
              <p:cNvSpPr txBox="1"/>
              <p:nvPr/>
            </p:nvSpPr>
            <p:spPr>
              <a:xfrm>
                <a:off x="1285852" y="2857496"/>
                <a:ext cx="1571636" cy="369332"/>
              </a:xfrm>
              <a:prstGeom prst="rect">
                <a:avLst/>
              </a:prstGeom>
              <a:noFill/>
            </p:spPr>
            <p:txBody>
              <a:bodyPr wrap="square" rtlCol="0">
                <a:spAutoFit/>
              </a:bodyPr>
              <a:lstStyle/>
              <a:p>
                <a:r>
                  <a:rPr lang="en-CA" i="1" dirty="0" smtClean="0"/>
                  <a:t>make this...</a:t>
                </a:r>
                <a:endParaRPr lang="en-CA" i="1" dirty="0"/>
              </a:p>
            </p:txBody>
          </p:sp>
          <p:sp>
            <p:nvSpPr>
              <p:cNvPr id="59" name="TextBox 58"/>
              <p:cNvSpPr txBox="1"/>
              <p:nvPr/>
            </p:nvSpPr>
            <p:spPr>
              <a:xfrm>
                <a:off x="4071934" y="2857496"/>
                <a:ext cx="2428892" cy="369332"/>
              </a:xfrm>
              <a:prstGeom prst="rect">
                <a:avLst/>
              </a:prstGeom>
              <a:noFill/>
            </p:spPr>
            <p:txBody>
              <a:bodyPr wrap="square" rtlCol="0">
                <a:spAutoFit/>
              </a:bodyPr>
              <a:lstStyle/>
              <a:p>
                <a:r>
                  <a:rPr lang="en-CA" i="1" dirty="0" smtClean="0"/>
                  <a:t>... with (lots of) these...</a:t>
                </a:r>
                <a:endParaRPr lang="en-CA" i="1" dirty="0"/>
              </a:p>
            </p:txBody>
          </p:sp>
        </p:grpSp>
        <p:grpSp>
          <p:nvGrpSpPr>
            <p:cNvPr id="54" name="Group 44"/>
            <p:cNvGrpSpPr/>
            <p:nvPr/>
          </p:nvGrpSpPr>
          <p:grpSpPr>
            <a:xfrm>
              <a:off x="2133600" y="4648200"/>
              <a:ext cx="1371600" cy="1219200"/>
              <a:chOff x="6400800" y="990600"/>
              <a:chExt cx="1371600" cy="1219200"/>
            </a:xfrm>
          </p:grpSpPr>
          <p:sp>
            <p:nvSpPr>
              <p:cNvPr id="55" name="Isosceles Triangle 54"/>
              <p:cNvSpPr/>
              <p:nvPr/>
            </p:nvSpPr>
            <p:spPr>
              <a:xfrm>
                <a:off x="6400800" y="990600"/>
                <a:ext cx="1371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0800000">
                <a:off x="6745223" y="1600200"/>
                <a:ext cx="679705" cy="609600"/>
              </a:xfrm>
              <a:prstGeom prst="triangle">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VisTACO</a:t>
            </a:r>
            <a:r>
              <a:rPr lang="en-US" dirty="0" smtClean="0"/>
              <a:t> vs. tasks</a:t>
            </a:r>
            <a:endParaRPr lang="en-US" dirty="0"/>
          </a:p>
        </p:txBody>
      </p:sp>
      <p:sp>
        <p:nvSpPr>
          <p:cNvPr id="11" name="Content Placeholder 10"/>
          <p:cNvSpPr>
            <a:spLocks noGrp="1"/>
          </p:cNvSpPr>
          <p:nvPr>
            <p:ph sz="half" idx="1"/>
          </p:nvPr>
        </p:nvSpPr>
        <p:spPr/>
        <p:txBody>
          <a:bodyPr/>
          <a:lstStyle/>
          <a:p>
            <a:pPr algn="ctr"/>
            <a:r>
              <a:rPr lang="en-US" dirty="0" smtClean="0"/>
              <a:t>logo task</a:t>
            </a:r>
            <a:endParaRPr lang="en-US" dirty="0"/>
          </a:p>
        </p:txBody>
      </p:sp>
      <p:sp>
        <p:nvSpPr>
          <p:cNvPr id="12" name="Content Placeholder 11"/>
          <p:cNvSpPr>
            <a:spLocks noGrp="1"/>
          </p:cNvSpPr>
          <p:nvPr>
            <p:ph sz="half" idx="2"/>
          </p:nvPr>
        </p:nvSpPr>
        <p:spPr/>
        <p:txBody>
          <a:bodyPr/>
          <a:lstStyle/>
          <a:p>
            <a:pPr algn="ctr"/>
            <a:r>
              <a:rPr lang="en-US" dirty="0" smtClean="0"/>
              <a:t>text task</a:t>
            </a:r>
            <a:endParaRPr lang="en-US" dirty="0"/>
          </a:p>
        </p:txBody>
      </p:sp>
      <p:sp>
        <p:nvSpPr>
          <p:cNvPr id="13" name="Content Placeholder 12"/>
          <p:cNvSpPr>
            <a:spLocks noGrp="1"/>
          </p:cNvSpPr>
          <p:nvPr>
            <p:ph sz="quarter" idx="13"/>
          </p:nvPr>
        </p:nvSpPr>
        <p:spPr/>
        <p:txBody>
          <a:bodyPr/>
          <a:lstStyle/>
          <a:p>
            <a:r>
              <a:rPr lang="en-US" dirty="0" smtClean="0"/>
              <a:t>case study » 3-way collaboration</a:t>
            </a: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56" name="Group 55"/>
          <p:cNvGrpSpPr/>
          <p:nvPr/>
        </p:nvGrpSpPr>
        <p:grpSpPr>
          <a:xfrm>
            <a:off x="5562600" y="2286000"/>
            <a:ext cx="2231570" cy="380999"/>
            <a:chOff x="3714744" y="4929198"/>
            <a:chExt cx="2928958" cy="500066"/>
          </a:xfrm>
        </p:grpSpPr>
        <p:grpSp>
          <p:nvGrpSpPr>
            <p:cNvPr id="15" name="Group 32"/>
            <p:cNvGrpSpPr/>
            <p:nvPr/>
          </p:nvGrpSpPr>
          <p:grpSpPr>
            <a:xfrm>
              <a:off x="3714744" y="4929198"/>
              <a:ext cx="571504" cy="500066"/>
              <a:chOff x="3714744" y="4929198"/>
              <a:chExt cx="571504" cy="500066"/>
            </a:xfrm>
          </p:grpSpPr>
          <p:sp>
            <p:nvSpPr>
              <p:cNvPr id="34" name="Rectangle 33"/>
              <p:cNvSpPr/>
              <p:nvPr/>
            </p:nvSpPr>
            <p:spPr>
              <a:xfrm>
                <a:off x="3714744" y="4929198"/>
                <a:ext cx="571504"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A"/>
              </a:p>
            </p:txBody>
          </p:sp>
          <p:sp>
            <p:nvSpPr>
              <p:cNvPr id="35" name="Freeform 34"/>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Freeform 35"/>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Freeform 36"/>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16" name="Group 33"/>
            <p:cNvGrpSpPr/>
            <p:nvPr/>
          </p:nvGrpSpPr>
          <p:grpSpPr>
            <a:xfrm>
              <a:off x="4357686" y="4929198"/>
              <a:ext cx="571504" cy="500066"/>
              <a:chOff x="3714744" y="4929198"/>
              <a:chExt cx="571504" cy="500066"/>
            </a:xfrm>
          </p:grpSpPr>
          <p:sp>
            <p:nvSpPr>
              <p:cNvPr id="30" name="Rectangle 29"/>
              <p:cNvSpPr/>
              <p:nvPr/>
            </p:nvSpPr>
            <p:spPr>
              <a:xfrm>
                <a:off x="3714744" y="4929198"/>
                <a:ext cx="571504" cy="5000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1" name="Freeform 30"/>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2" name="Freeform 31"/>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3" name="Freeform 32"/>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grpSp>
        <p:grpSp>
          <p:nvGrpSpPr>
            <p:cNvPr id="17" name="Group 38"/>
            <p:cNvGrpSpPr/>
            <p:nvPr/>
          </p:nvGrpSpPr>
          <p:grpSpPr>
            <a:xfrm>
              <a:off x="5000628" y="4929198"/>
              <a:ext cx="571504" cy="500066"/>
              <a:chOff x="3714744" y="4929198"/>
              <a:chExt cx="571504" cy="500066"/>
            </a:xfrm>
          </p:grpSpPr>
          <p:sp>
            <p:nvSpPr>
              <p:cNvPr id="26" name="Rectangle 25"/>
              <p:cNvSpPr/>
              <p:nvPr/>
            </p:nvSpPr>
            <p:spPr>
              <a:xfrm>
                <a:off x="3714744" y="4929198"/>
                <a:ext cx="571504" cy="5000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7" name="Freeform 26"/>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8" name="Freeform 27"/>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9" name="Freeform 28"/>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grpSp>
        <p:grpSp>
          <p:nvGrpSpPr>
            <p:cNvPr id="19" name="Group 43"/>
            <p:cNvGrpSpPr/>
            <p:nvPr/>
          </p:nvGrpSpPr>
          <p:grpSpPr>
            <a:xfrm>
              <a:off x="6072198" y="4929198"/>
              <a:ext cx="571504" cy="500066"/>
              <a:chOff x="3714744" y="4929198"/>
              <a:chExt cx="571504" cy="500066"/>
            </a:xfrm>
          </p:grpSpPr>
          <p:sp>
            <p:nvSpPr>
              <p:cNvPr id="22" name="Rectangle 21"/>
              <p:cNvSpPr/>
              <p:nvPr/>
            </p:nvSpPr>
            <p:spPr>
              <a:xfrm>
                <a:off x="3714744" y="4929198"/>
                <a:ext cx="571504" cy="5000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3" name="Freeform 22"/>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4" name="Freeform 23"/>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5" name="Freeform 24"/>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grpSp>
        <p:sp>
          <p:nvSpPr>
            <p:cNvPr id="20" name="TextBox 19"/>
            <p:cNvSpPr txBox="1"/>
            <p:nvPr/>
          </p:nvSpPr>
          <p:spPr>
            <a:xfrm>
              <a:off x="5643569" y="5000647"/>
              <a:ext cx="357190" cy="302970"/>
            </a:xfrm>
            <a:prstGeom prst="rect">
              <a:avLst/>
            </a:prstGeom>
            <a:noFill/>
          </p:spPr>
          <p:txBody>
            <a:bodyPr wrap="square" rtlCol="0">
              <a:spAutoFit/>
            </a:bodyPr>
            <a:lstStyle/>
            <a:p>
              <a:r>
                <a:rPr lang="en-CA" sz="900" dirty="0" smtClean="0"/>
                <a:t>...</a:t>
              </a:r>
              <a:endParaRPr lang="en-CA" sz="900" dirty="0"/>
            </a:p>
          </p:txBody>
        </p:sp>
      </p:grpSp>
      <p:grpSp>
        <p:nvGrpSpPr>
          <p:cNvPr id="41" name="Group 23"/>
          <p:cNvGrpSpPr/>
          <p:nvPr/>
        </p:nvGrpSpPr>
        <p:grpSpPr>
          <a:xfrm>
            <a:off x="1828800" y="2286000"/>
            <a:ext cx="1511045" cy="533400"/>
            <a:chOff x="4632928" y="2418357"/>
            <a:chExt cx="2649944" cy="935434"/>
          </a:xfrm>
        </p:grpSpPr>
        <p:grpSp>
          <p:nvGrpSpPr>
            <p:cNvPr id="44" name="Group 11"/>
            <p:cNvGrpSpPr/>
            <p:nvPr/>
          </p:nvGrpSpPr>
          <p:grpSpPr>
            <a:xfrm rot="693840">
              <a:off x="5208715" y="2494079"/>
              <a:ext cx="723912" cy="723912"/>
              <a:chOff x="1752600" y="152400"/>
              <a:chExt cx="1524000" cy="1524000"/>
            </a:xfrm>
          </p:grpSpPr>
          <p:sp>
            <p:nvSpPr>
              <p:cNvPr id="54" name="Rectangle 53"/>
              <p:cNvSpPr/>
              <p:nvPr/>
            </p:nvSpPr>
            <p:spPr>
              <a:xfrm>
                <a:off x="1752600" y="152400"/>
                <a:ext cx="152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1752600" y="152400"/>
                <a:ext cx="1524000" cy="1524000"/>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45" name="Group 14"/>
            <p:cNvGrpSpPr/>
            <p:nvPr/>
          </p:nvGrpSpPr>
          <p:grpSpPr>
            <a:xfrm rot="19803102">
              <a:off x="4632928" y="2418357"/>
              <a:ext cx="723912" cy="723912"/>
              <a:chOff x="3352800" y="1752600"/>
              <a:chExt cx="1524000" cy="1524000"/>
            </a:xfrm>
          </p:grpSpPr>
          <p:sp>
            <p:nvSpPr>
              <p:cNvPr id="52" name="Rectangle 51"/>
              <p:cNvSpPr/>
              <p:nvPr/>
            </p:nvSpPr>
            <p:spPr>
              <a:xfrm>
                <a:off x="3352800" y="1752600"/>
                <a:ext cx="1524000" cy="152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ight Triangle 52"/>
              <p:cNvSpPr/>
              <p:nvPr/>
            </p:nvSpPr>
            <p:spPr>
              <a:xfrm>
                <a:off x="3352800" y="1752600"/>
                <a:ext cx="1524000" cy="1524000"/>
              </a:xfrm>
              <a:prstGeom prst="r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46" name="Group 17"/>
            <p:cNvGrpSpPr/>
            <p:nvPr/>
          </p:nvGrpSpPr>
          <p:grpSpPr>
            <a:xfrm rot="7497397">
              <a:off x="5886834" y="2457819"/>
              <a:ext cx="723912" cy="723912"/>
              <a:chOff x="4953000" y="3352800"/>
              <a:chExt cx="1524000" cy="1524000"/>
            </a:xfrm>
          </p:grpSpPr>
          <p:sp>
            <p:nvSpPr>
              <p:cNvPr id="50" name="Rectangle 49"/>
              <p:cNvSpPr/>
              <p:nvPr/>
            </p:nvSpPr>
            <p:spPr>
              <a:xfrm>
                <a:off x="4953000" y="3352800"/>
                <a:ext cx="1524000" cy="1524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Diamond 50"/>
              <p:cNvSpPr/>
              <p:nvPr/>
            </p:nvSpPr>
            <p:spPr>
              <a:xfrm>
                <a:off x="4953000" y="3352800"/>
                <a:ext cx="1524000" cy="1524000"/>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47" name="Group 20"/>
            <p:cNvGrpSpPr/>
            <p:nvPr/>
          </p:nvGrpSpPr>
          <p:grpSpPr>
            <a:xfrm rot="20990844">
              <a:off x="6558960" y="2629879"/>
              <a:ext cx="723912" cy="723912"/>
              <a:chOff x="6553200" y="4953000"/>
              <a:chExt cx="1524000" cy="1524000"/>
            </a:xfrm>
          </p:grpSpPr>
          <p:sp>
            <p:nvSpPr>
              <p:cNvPr id="48" name="Rectangle 47"/>
              <p:cNvSpPr/>
              <p:nvPr/>
            </p:nvSpPr>
            <p:spPr>
              <a:xfrm>
                <a:off x="6553200" y="4953000"/>
                <a:ext cx="15240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9" name="Parallelogram 48"/>
              <p:cNvSpPr/>
              <p:nvPr/>
            </p:nvSpPr>
            <p:spPr>
              <a:xfrm>
                <a:off x="6553200" y="4953000"/>
                <a:ext cx="1524000" cy="1524000"/>
              </a:xfrm>
              <a:prstGeom prst="parallelogram">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cxnSp>
        <p:nvCxnSpPr>
          <p:cNvPr id="21" name="Straight Connector 20"/>
          <p:cNvCxnSpPr/>
          <p:nvPr/>
        </p:nvCxnSpPr>
        <p:spPr>
          <a:xfrm rot="5400000">
            <a:off x="2781300" y="3848100"/>
            <a:ext cx="3581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VisTACO</a:t>
            </a:r>
            <a:r>
              <a:rPr lang="en-US" dirty="0" smtClean="0"/>
              <a:t> vs. tasks</a:t>
            </a:r>
            <a:endParaRPr lang="en-US" dirty="0"/>
          </a:p>
        </p:txBody>
      </p:sp>
      <p:sp>
        <p:nvSpPr>
          <p:cNvPr id="11" name="Content Placeholder 10"/>
          <p:cNvSpPr>
            <a:spLocks noGrp="1"/>
          </p:cNvSpPr>
          <p:nvPr>
            <p:ph sz="half" idx="1"/>
          </p:nvPr>
        </p:nvSpPr>
        <p:spPr/>
        <p:txBody>
          <a:bodyPr/>
          <a:lstStyle/>
          <a:p>
            <a:pPr algn="ctr"/>
            <a:r>
              <a:rPr lang="en-US" dirty="0" smtClean="0"/>
              <a:t>logo task</a:t>
            </a:r>
            <a:endParaRPr lang="en-US" dirty="0"/>
          </a:p>
        </p:txBody>
      </p:sp>
      <p:sp>
        <p:nvSpPr>
          <p:cNvPr id="12" name="Content Placeholder 11"/>
          <p:cNvSpPr>
            <a:spLocks noGrp="1"/>
          </p:cNvSpPr>
          <p:nvPr>
            <p:ph sz="half" idx="2"/>
          </p:nvPr>
        </p:nvSpPr>
        <p:spPr/>
        <p:txBody>
          <a:bodyPr/>
          <a:lstStyle/>
          <a:p>
            <a:pPr algn="ctr"/>
            <a:r>
              <a:rPr lang="en-US" dirty="0" smtClean="0"/>
              <a:t>text task</a:t>
            </a:r>
            <a:endParaRPr lang="en-US" dirty="0"/>
          </a:p>
        </p:txBody>
      </p:sp>
      <p:sp>
        <p:nvSpPr>
          <p:cNvPr id="13" name="Content Placeholder 12"/>
          <p:cNvSpPr>
            <a:spLocks noGrp="1"/>
          </p:cNvSpPr>
          <p:nvPr>
            <p:ph sz="quarter" idx="13"/>
          </p:nvPr>
        </p:nvSpPr>
        <p:spPr/>
        <p:txBody>
          <a:bodyPr/>
          <a:lstStyle/>
          <a:p>
            <a:r>
              <a:rPr lang="en-US" dirty="0" smtClean="0"/>
              <a:t>case study » 3-way collaboration</a:t>
            </a:r>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55"/>
          <p:cNvGrpSpPr/>
          <p:nvPr/>
        </p:nvGrpSpPr>
        <p:grpSpPr>
          <a:xfrm>
            <a:off x="5562600" y="2286000"/>
            <a:ext cx="2231570" cy="380999"/>
            <a:chOff x="3714744" y="4929198"/>
            <a:chExt cx="2928958" cy="500066"/>
          </a:xfrm>
        </p:grpSpPr>
        <p:grpSp>
          <p:nvGrpSpPr>
            <p:cNvPr id="4" name="Group 32"/>
            <p:cNvGrpSpPr/>
            <p:nvPr/>
          </p:nvGrpSpPr>
          <p:grpSpPr>
            <a:xfrm>
              <a:off x="3714744" y="4929198"/>
              <a:ext cx="571504" cy="500066"/>
              <a:chOff x="3714744" y="4929198"/>
              <a:chExt cx="571504" cy="500066"/>
            </a:xfrm>
          </p:grpSpPr>
          <p:sp>
            <p:nvSpPr>
              <p:cNvPr id="34" name="Rectangle 33"/>
              <p:cNvSpPr/>
              <p:nvPr/>
            </p:nvSpPr>
            <p:spPr>
              <a:xfrm>
                <a:off x="3714744" y="4929198"/>
                <a:ext cx="571504"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A"/>
              </a:p>
            </p:txBody>
          </p:sp>
          <p:sp>
            <p:nvSpPr>
              <p:cNvPr id="35" name="Freeform 34"/>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Freeform 35"/>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Freeform 36"/>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grpSp>
          <p:nvGrpSpPr>
            <p:cNvPr id="5" name="Group 33"/>
            <p:cNvGrpSpPr/>
            <p:nvPr/>
          </p:nvGrpSpPr>
          <p:grpSpPr>
            <a:xfrm>
              <a:off x="4357686" y="4929198"/>
              <a:ext cx="571504" cy="500066"/>
              <a:chOff x="3714744" y="4929198"/>
              <a:chExt cx="571504" cy="500066"/>
            </a:xfrm>
          </p:grpSpPr>
          <p:sp>
            <p:nvSpPr>
              <p:cNvPr id="30" name="Rectangle 29"/>
              <p:cNvSpPr/>
              <p:nvPr/>
            </p:nvSpPr>
            <p:spPr>
              <a:xfrm>
                <a:off x="3714744" y="4929198"/>
                <a:ext cx="571504" cy="50006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1" name="Freeform 30"/>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2" name="Freeform 31"/>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33" name="Freeform 32"/>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grpSp>
        <p:grpSp>
          <p:nvGrpSpPr>
            <p:cNvPr id="6" name="Group 38"/>
            <p:cNvGrpSpPr/>
            <p:nvPr/>
          </p:nvGrpSpPr>
          <p:grpSpPr>
            <a:xfrm>
              <a:off x="5000628" y="4929198"/>
              <a:ext cx="571504" cy="500066"/>
              <a:chOff x="3714744" y="4929198"/>
              <a:chExt cx="571504" cy="500066"/>
            </a:xfrm>
          </p:grpSpPr>
          <p:sp>
            <p:nvSpPr>
              <p:cNvPr id="26" name="Rectangle 25"/>
              <p:cNvSpPr/>
              <p:nvPr/>
            </p:nvSpPr>
            <p:spPr>
              <a:xfrm>
                <a:off x="3714744" y="4929198"/>
                <a:ext cx="571504" cy="5000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7" name="Freeform 26"/>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8" name="Freeform 27"/>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9" name="Freeform 28"/>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grpSp>
        <p:grpSp>
          <p:nvGrpSpPr>
            <p:cNvPr id="7" name="Group 43"/>
            <p:cNvGrpSpPr/>
            <p:nvPr/>
          </p:nvGrpSpPr>
          <p:grpSpPr>
            <a:xfrm>
              <a:off x="6072198" y="4929198"/>
              <a:ext cx="571504" cy="500066"/>
              <a:chOff x="3714744" y="4929198"/>
              <a:chExt cx="571504" cy="500066"/>
            </a:xfrm>
          </p:grpSpPr>
          <p:sp>
            <p:nvSpPr>
              <p:cNvPr id="22" name="Rectangle 21"/>
              <p:cNvSpPr/>
              <p:nvPr/>
            </p:nvSpPr>
            <p:spPr>
              <a:xfrm>
                <a:off x="3714744" y="4929198"/>
                <a:ext cx="571504" cy="5000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3" name="Freeform 22"/>
              <p:cNvSpPr/>
              <p:nvPr/>
            </p:nvSpPr>
            <p:spPr>
              <a:xfrm>
                <a:off x="3817825" y="4982767"/>
                <a:ext cx="366598" cy="103583"/>
              </a:xfrm>
              <a:custGeom>
                <a:avLst/>
                <a:gdLst>
                  <a:gd name="connsiteX0" fmla="*/ 1700 w 366598"/>
                  <a:gd name="connsiteY0" fmla="*/ 65483 h 103583"/>
                  <a:gd name="connsiteX1" fmla="*/ 11225 w 366598"/>
                  <a:gd name="connsiteY1" fmla="*/ 27383 h 103583"/>
                  <a:gd name="connsiteX2" fmla="*/ 58850 w 366598"/>
                  <a:gd name="connsiteY2" fmla="*/ 84533 h 103583"/>
                  <a:gd name="connsiteX3" fmla="*/ 96950 w 366598"/>
                  <a:gd name="connsiteY3" fmla="*/ 36908 h 103583"/>
                  <a:gd name="connsiteX4" fmla="*/ 125525 w 366598"/>
                  <a:gd name="connsiteY4" fmla="*/ 46433 h 103583"/>
                  <a:gd name="connsiteX5" fmla="*/ 154100 w 366598"/>
                  <a:gd name="connsiteY5" fmla="*/ 84533 h 103583"/>
                  <a:gd name="connsiteX6" fmla="*/ 182675 w 366598"/>
                  <a:gd name="connsiteY6" fmla="*/ 55958 h 103583"/>
                  <a:gd name="connsiteX7" fmla="*/ 211250 w 366598"/>
                  <a:gd name="connsiteY7" fmla="*/ 36908 h 103583"/>
                  <a:gd name="connsiteX8" fmla="*/ 239825 w 366598"/>
                  <a:gd name="connsiteY8" fmla="*/ 46433 h 103583"/>
                  <a:gd name="connsiteX9" fmla="*/ 258875 w 366598"/>
                  <a:gd name="connsiteY9" fmla="*/ 103583 h 103583"/>
                  <a:gd name="connsiteX10" fmla="*/ 277925 w 366598"/>
                  <a:gd name="connsiteY10" fmla="*/ 55958 h 103583"/>
                  <a:gd name="connsiteX11" fmla="*/ 363650 w 366598"/>
                  <a:gd name="connsiteY11" fmla="*/ 55958 h 103583"/>
                  <a:gd name="connsiteX12" fmla="*/ 363650 w 366598"/>
                  <a:gd name="connsiteY12" fmla="*/ 65483 h 1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98" h="103583">
                    <a:moveTo>
                      <a:pt x="1700" y="65483"/>
                    </a:moveTo>
                    <a:cubicBezTo>
                      <a:pt x="4875" y="52783"/>
                      <a:pt x="0" y="34118"/>
                      <a:pt x="11225" y="27383"/>
                    </a:cubicBezTo>
                    <a:cubicBezTo>
                      <a:pt x="56864" y="0"/>
                      <a:pt x="56858" y="74572"/>
                      <a:pt x="58850" y="84533"/>
                    </a:cubicBezTo>
                    <a:cubicBezTo>
                      <a:pt x="66279" y="62245"/>
                      <a:pt x="66538" y="41977"/>
                      <a:pt x="96950" y="36908"/>
                    </a:cubicBezTo>
                    <a:cubicBezTo>
                      <a:pt x="106854" y="35257"/>
                      <a:pt x="116000" y="43258"/>
                      <a:pt x="125525" y="46433"/>
                    </a:cubicBezTo>
                    <a:cubicBezTo>
                      <a:pt x="135050" y="59133"/>
                      <a:pt x="138441" y="81923"/>
                      <a:pt x="154100" y="84533"/>
                    </a:cubicBezTo>
                    <a:cubicBezTo>
                      <a:pt x="167387" y="86748"/>
                      <a:pt x="172327" y="64582"/>
                      <a:pt x="182675" y="55958"/>
                    </a:cubicBezTo>
                    <a:cubicBezTo>
                      <a:pt x="191469" y="48629"/>
                      <a:pt x="201725" y="43258"/>
                      <a:pt x="211250" y="36908"/>
                    </a:cubicBezTo>
                    <a:cubicBezTo>
                      <a:pt x="220775" y="40083"/>
                      <a:pt x="233989" y="38263"/>
                      <a:pt x="239825" y="46433"/>
                    </a:cubicBezTo>
                    <a:cubicBezTo>
                      <a:pt x="251497" y="62773"/>
                      <a:pt x="258875" y="103583"/>
                      <a:pt x="258875" y="103583"/>
                    </a:cubicBezTo>
                    <a:cubicBezTo>
                      <a:pt x="265225" y="87708"/>
                      <a:pt x="265835" y="68048"/>
                      <a:pt x="277925" y="55958"/>
                    </a:cubicBezTo>
                    <a:cubicBezTo>
                      <a:pt x="295922" y="37961"/>
                      <a:pt x="347473" y="49487"/>
                      <a:pt x="363650" y="55958"/>
                    </a:cubicBezTo>
                    <a:cubicBezTo>
                      <a:pt x="366598" y="57137"/>
                      <a:pt x="363650" y="62308"/>
                      <a:pt x="363650" y="65483"/>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4" name="Freeform 23"/>
              <p:cNvSpPr/>
              <p:nvPr/>
            </p:nvSpPr>
            <p:spPr>
              <a:xfrm>
                <a:off x="3790605" y="5130194"/>
                <a:ext cx="448773" cy="103794"/>
              </a:xfrm>
              <a:custGeom>
                <a:avLst/>
                <a:gdLst>
                  <a:gd name="connsiteX0" fmla="*/ 9870 w 448773"/>
                  <a:gd name="connsiteY0" fmla="*/ 103794 h 103794"/>
                  <a:gd name="connsiteX1" fmla="*/ 7489 w 448773"/>
                  <a:gd name="connsiteY1" fmla="*/ 96650 h 103794"/>
                  <a:gd name="connsiteX2" fmla="*/ 2726 w 448773"/>
                  <a:gd name="connsiteY2" fmla="*/ 89506 h 103794"/>
                  <a:gd name="connsiteX3" fmla="*/ 345 w 448773"/>
                  <a:gd name="connsiteY3" fmla="*/ 75219 h 103794"/>
                  <a:gd name="connsiteX4" fmla="*/ 2726 w 448773"/>
                  <a:gd name="connsiteY4" fmla="*/ 58550 h 103794"/>
                  <a:gd name="connsiteX5" fmla="*/ 12251 w 448773"/>
                  <a:gd name="connsiteY5" fmla="*/ 53787 h 103794"/>
                  <a:gd name="connsiteX6" fmla="*/ 24158 w 448773"/>
                  <a:gd name="connsiteY6" fmla="*/ 49025 h 103794"/>
                  <a:gd name="connsiteX7" fmla="*/ 36064 w 448773"/>
                  <a:gd name="connsiteY7" fmla="*/ 46644 h 103794"/>
                  <a:gd name="connsiteX8" fmla="*/ 45589 w 448773"/>
                  <a:gd name="connsiteY8" fmla="*/ 44262 h 103794"/>
                  <a:gd name="connsiteX9" fmla="*/ 57495 w 448773"/>
                  <a:gd name="connsiteY9" fmla="*/ 49025 h 103794"/>
                  <a:gd name="connsiteX10" fmla="*/ 47970 w 448773"/>
                  <a:gd name="connsiteY10" fmla="*/ 96650 h 103794"/>
                  <a:gd name="connsiteX11" fmla="*/ 40826 w 448773"/>
                  <a:gd name="connsiteY11" fmla="*/ 99031 h 103794"/>
                  <a:gd name="connsiteX12" fmla="*/ 36064 w 448773"/>
                  <a:gd name="connsiteY12" fmla="*/ 91887 h 103794"/>
                  <a:gd name="connsiteX13" fmla="*/ 33683 w 448773"/>
                  <a:gd name="connsiteY13" fmla="*/ 41881 h 103794"/>
                  <a:gd name="connsiteX14" fmla="*/ 36064 w 448773"/>
                  <a:gd name="connsiteY14" fmla="*/ 32356 h 103794"/>
                  <a:gd name="connsiteX15" fmla="*/ 43208 w 448773"/>
                  <a:gd name="connsiteY15" fmla="*/ 18069 h 103794"/>
                  <a:gd name="connsiteX16" fmla="*/ 45589 w 448773"/>
                  <a:gd name="connsiteY16" fmla="*/ 3781 h 103794"/>
                  <a:gd name="connsiteX17" fmla="*/ 52733 w 448773"/>
                  <a:gd name="connsiteY17" fmla="*/ 13306 h 103794"/>
                  <a:gd name="connsiteX18" fmla="*/ 57495 w 448773"/>
                  <a:gd name="connsiteY18" fmla="*/ 22831 h 103794"/>
                  <a:gd name="connsiteX19" fmla="*/ 71783 w 448773"/>
                  <a:gd name="connsiteY19" fmla="*/ 41881 h 103794"/>
                  <a:gd name="connsiteX20" fmla="*/ 76545 w 448773"/>
                  <a:gd name="connsiteY20" fmla="*/ 49025 h 103794"/>
                  <a:gd name="connsiteX21" fmla="*/ 78926 w 448773"/>
                  <a:gd name="connsiteY21" fmla="*/ 56169 h 103794"/>
                  <a:gd name="connsiteX22" fmla="*/ 83689 w 448773"/>
                  <a:gd name="connsiteY22" fmla="*/ 34737 h 103794"/>
                  <a:gd name="connsiteX23" fmla="*/ 88451 w 448773"/>
                  <a:gd name="connsiteY23" fmla="*/ 25212 h 103794"/>
                  <a:gd name="connsiteX24" fmla="*/ 97976 w 448773"/>
                  <a:gd name="connsiteY24" fmla="*/ 18069 h 103794"/>
                  <a:gd name="connsiteX25" fmla="*/ 107501 w 448773"/>
                  <a:gd name="connsiteY25" fmla="*/ 20450 h 103794"/>
                  <a:gd name="connsiteX26" fmla="*/ 109883 w 448773"/>
                  <a:gd name="connsiteY26" fmla="*/ 29975 h 103794"/>
                  <a:gd name="connsiteX27" fmla="*/ 114645 w 448773"/>
                  <a:gd name="connsiteY27" fmla="*/ 49025 h 103794"/>
                  <a:gd name="connsiteX28" fmla="*/ 117026 w 448773"/>
                  <a:gd name="connsiteY28" fmla="*/ 65694 h 103794"/>
                  <a:gd name="connsiteX29" fmla="*/ 119408 w 448773"/>
                  <a:gd name="connsiteY29" fmla="*/ 58550 h 103794"/>
                  <a:gd name="connsiteX30" fmla="*/ 121789 w 448773"/>
                  <a:gd name="connsiteY30" fmla="*/ 49025 h 103794"/>
                  <a:gd name="connsiteX31" fmla="*/ 124170 w 448773"/>
                  <a:gd name="connsiteY31" fmla="*/ 34737 h 103794"/>
                  <a:gd name="connsiteX32" fmla="*/ 128933 w 448773"/>
                  <a:gd name="connsiteY32" fmla="*/ 27594 h 103794"/>
                  <a:gd name="connsiteX33" fmla="*/ 145601 w 448773"/>
                  <a:gd name="connsiteY33" fmla="*/ 13306 h 103794"/>
                  <a:gd name="connsiteX34" fmla="*/ 150364 w 448773"/>
                  <a:gd name="connsiteY34" fmla="*/ 6162 h 103794"/>
                  <a:gd name="connsiteX35" fmla="*/ 147983 w 448773"/>
                  <a:gd name="connsiteY35" fmla="*/ 22831 h 103794"/>
                  <a:gd name="connsiteX36" fmla="*/ 140839 w 448773"/>
                  <a:gd name="connsiteY36" fmla="*/ 51406 h 103794"/>
                  <a:gd name="connsiteX37" fmla="*/ 138458 w 448773"/>
                  <a:gd name="connsiteY37" fmla="*/ 58550 h 103794"/>
                  <a:gd name="connsiteX38" fmla="*/ 131314 w 448773"/>
                  <a:gd name="connsiteY38" fmla="*/ 77600 h 103794"/>
                  <a:gd name="connsiteX39" fmla="*/ 140839 w 448773"/>
                  <a:gd name="connsiteY39" fmla="*/ 82362 h 103794"/>
                  <a:gd name="connsiteX40" fmla="*/ 169414 w 448773"/>
                  <a:gd name="connsiteY40" fmla="*/ 72837 h 103794"/>
                  <a:gd name="connsiteX41" fmla="*/ 183701 w 448773"/>
                  <a:gd name="connsiteY41" fmla="*/ 63312 h 103794"/>
                  <a:gd name="connsiteX42" fmla="*/ 193226 w 448773"/>
                  <a:gd name="connsiteY42" fmla="*/ 51406 h 103794"/>
                  <a:gd name="connsiteX43" fmla="*/ 197989 w 448773"/>
                  <a:gd name="connsiteY43" fmla="*/ 39500 h 103794"/>
                  <a:gd name="connsiteX44" fmla="*/ 202751 w 448773"/>
                  <a:gd name="connsiteY44" fmla="*/ 32356 h 103794"/>
                  <a:gd name="connsiteX45" fmla="*/ 205133 w 448773"/>
                  <a:gd name="connsiteY45" fmla="*/ 22831 h 103794"/>
                  <a:gd name="connsiteX46" fmla="*/ 202751 w 448773"/>
                  <a:gd name="connsiteY46" fmla="*/ 15687 h 103794"/>
                  <a:gd name="connsiteX47" fmla="*/ 190845 w 448773"/>
                  <a:gd name="connsiteY47" fmla="*/ 20450 h 103794"/>
                  <a:gd name="connsiteX48" fmla="*/ 174176 w 448773"/>
                  <a:gd name="connsiteY48" fmla="*/ 37119 h 103794"/>
                  <a:gd name="connsiteX49" fmla="*/ 169414 w 448773"/>
                  <a:gd name="connsiteY49" fmla="*/ 53787 h 103794"/>
                  <a:gd name="connsiteX50" fmla="*/ 167033 w 448773"/>
                  <a:gd name="connsiteY50" fmla="*/ 60931 h 103794"/>
                  <a:gd name="connsiteX51" fmla="*/ 164651 w 448773"/>
                  <a:gd name="connsiteY51" fmla="*/ 70456 h 103794"/>
                  <a:gd name="connsiteX52" fmla="*/ 169414 w 448773"/>
                  <a:gd name="connsiteY52" fmla="*/ 79981 h 103794"/>
                  <a:gd name="connsiteX53" fmla="*/ 190845 w 448773"/>
                  <a:gd name="connsiteY53" fmla="*/ 87125 h 103794"/>
                  <a:gd name="connsiteX54" fmla="*/ 207514 w 448773"/>
                  <a:gd name="connsiteY54" fmla="*/ 84744 h 103794"/>
                  <a:gd name="connsiteX55" fmla="*/ 214658 w 448773"/>
                  <a:gd name="connsiteY55" fmla="*/ 79981 h 103794"/>
                  <a:gd name="connsiteX56" fmla="*/ 226564 w 448773"/>
                  <a:gd name="connsiteY56" fmla="*/ 58550 h 103794"/>
                  <a:gd name="connsiteX57" fmla="*/ 228945 w 448773"/>
                  <a:gd name="connsiteY57" fmla="*/ 34737 h 103794"/>
                  <a:gd name="connsiteX58" fmla="*/ 226564 w 448773"/>
                  <a:gd name="connsiteY58" fmla="*/ 70456 h 103794"/>
                  <a:gd name="connsiteX59" fmla="*/ 224183 w 448773"/>
                  <a:gd name="connsiteY59" fmla="*/ 82362 h 103794"/>
                  <a:gd name="connsiteX60" fmla="*/ 228945 w 448773"/>
                  <a:gd name="connsiteY60" fmla="*/ 94269 h 103794"/>
                  <a:gd name="connsiteX61" fmla="*/ 236089 w 448773"/>
                  <a:gd name="connsiteY61" fmla="*/ 91887 h 103794"/>
                  <a:gd name="connsiteX62" fmla="*/ 255139 w 448773"/>
                  <a:gd name="connsiteY62" fmla="*/ 82362 h 103794"/>
                  <a:gd name="connsiteX63" fmla="*/ 262283 w 448773"/>
                  <a:gd name="connsiteY63" fmla="*/ 87125 h 103794"/>
                  <a:gd name="connsiteX64" fmla="*/ 312289 w 448773"/>
                  <a:gd name="connsiteY64" fmla="*/ 75219 h 103794"/>
                  <a:gd name="connsiteX65" fmla="*/ 321814 w 448773"/>
                  <a:gd name="connsiteY65" fmla="*/ 68075 h 103794"/>
                  <a:gd name="connsiteX66" fmla="*/ 333720 w 448773"/>
                  <a:gd name="connsiteY66" fmla="*/ 51406 h 103794"/>
                  <a:gd name="connsiteX67" fmla="*/ 324195 w 448773"/>
                  <a:gd name="connsiteY67" fmla="*/ 68075 h 103794"/>
                  <a:gd name="connsiteX68" fmla="*/ 314670 w 448773"/>
                  <a:gd name="connsiteY68" fmla="*/ 77600 h 103794"/>
                  <a:gd name="connsiteX69" fmla="*/ 307526 w 448773"/>
                  <a:gd name="connsiteY69" fmla="*/ 72837 h 103794"/>
                  <a:gd name="connsiteX70" fmla="*/ 307526 w 448773"/>
                  <a:gd name="connsiteY70" fmla="*/ 39500 h 103794"/>
                  <a:gd name="connsiteX71" fmla="*/ 364676 w 448773"/>
                  <a:gd name="connsiteY71" fmla="*/ 49025 h 103794"/>
                  <a:gd name="connsiteX72" fmla="*/ 371820 w 448773"/>
                  <a:gd name="connsiteY72" fmla="*/ 53787 h 103794"/>
                  <a:gd name="connsiteX73" fmla="*/ 369439 w 448773"/>
                  <a:gd name="connsiteY73" fmla="*/ 72837 h 103794"/>
                  <a:gd name="connsiteX74" fmla="*/ 362295 w 448773"/>
                  <a:gd name="connsiteY74" fmla="*/ 77600 h 103794"/>
                  <a:gd name="connsiteX75" fmla="*/ 357533 w 448773"/>
                  <a:gd name="connsiteY75" fmla="*/ 70456 h 103794"/>
                  <a:gd name="connsiteX76" fmla="*/ 362295 w 448773"/>
                  <a:gd name="connsiteY76" fmla="*/ 44262 h 103794"/>
                  <a:gd name="connsiteX77" fmla="*/ 369439 w 448773"/>
                  <a:gd name="connsiteY77" fmla="*/ 39500 h 103794"/>
                  <a:gd name="connsiteX78" fmla="*/ 386108 w 448773"/>
                  <a:gd name="connsiteY78" fmla="*/ 34737 h 103794"/>
                  <a:gd name="connsiteX79" fmla="*/ 436114 w 448773"/>
                  <a:gd name="connsiteY79" fmla="*/ 37119 h 103794"/>
                  <a:gd name="connsiteX80" fmla="*/ 445639 w 448773"/>
                  <a:gd name="connsiteY80" fmla="*/ 41881 h 103794"/>
                  <a:gd name="connsiteX81" fmla="*/ 448020 w 448773"/>
                  <a:gd name="connsiteY81" fmla="*/ 56169 h 1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48773" h="103794">
                    <a:moveTo>
                      <a:pt x="9870" y="103794"/>
                    </a:moveTo>
                    <a:cubicBezTo>
                      <a:pt x="9076" y="101413"/>
                      <a:pt x="8612" y="98895"/>
                      <a:pt x="7489" y="96650"/>
                    </a:cubicBezTo>
                    <a:cubicBezTo>
                      <a:pt x="6209" y="94090"/>
                      <a:pt x="3631" y="92221"/>
                      <a:pt x="2726" y="89506"/>
                    </a:cubicBezTo>
                    <a:cubicBezTo>
                      <a:pt x="1199" y="84926"/>
                      <a:pt x="1139" y="79981"/>
                      <a:pt x="345" y="75219"/>
                    </a:cubicBezTo>
                    <a:cubicBezTo>
                      <a:pt x="1139" y="69663"/>
                      <a:pt x="0" y="63456"/>
                      <a:pt x="2726" y="58550"/>
                    </a:cubicBezTo>
                    <a:cubicBezTo>
                      <a:pt x="4450" y="55447"/>
                      <a:pt x="9007" y="55229"/>
                      <a:pt x="12251" y="53787"/>
                    </a:cubicBezTo>
                    <a:cubicBezTo>
                      <a:pt x="16157" y="52051"/>
                      <a:pt x="20064" y="50253"/>
                      <a:pt x="24158" y="49025"/>
                    </a:cubicBezTo>
                    <a:cubicBezTo>
                      <a:pt x="28035" y="47862"/>
                      <a:pt x="32113" y="47522"/>
                      <a:pt x="36064" y="46644"/>
                    </a:cubicBezTo>
                    <a:cubicBezTo>
                      <a:pt x="39259" y="45934"/>
                      <a:pt x="42414" y="45056"/>
                      <a:pt x="45589" y="44262"/>
                    </a:cubicBezTo>
                    <a:cubicBezTo>
                      <a:pt x="49558" y="45850"/>
                      <a:pt x="56657" y="44834"/>
                      <a:pt x="57495" y="49025"/>
                    </a:cubicBezTo>
                    <a:cubicBezTo>
                      <a:pt x="62690" y="74999"/>
                      <a:pt x="65473" y="87899"/>
                      <a:pt x="47970" y="96650"/>
                    </a:cubicBezTo>
                    <a:cubicBezTo>
                      <a:pt x="45725" y="97773"/>
                      <a:pt x="43207" y="98237"/>
                      <a:pt x="40826" y="99031"/>
                    </a:cubicBezTo>
                    <a:cubicBezTo>
                      <a:pt x="39239" y="96650"/>
                      <a:pt x="37344" y="94447"/>
                      <a:pt x="36064" y="91887"/>
                    </a:cubicBezTo>
                    <a:cubicBezTo>
                      <a:pt x="26624" y="73007"/>
                      <a:pt x="30887" y="69837"/>
                      <a:pt x="33683" y="41881"/>
                    </a:cubicBezTo>
                    <a:cubicBezTo>
                      <a:pt x="34009" y="38625"/>
                      <a:pt x="34775" y="35364"/>
                      <a:pt x="36064" y="32356"/>
                    </a:cubicBezTo>
                    <a:cubicBezTo>
                      <a:pt x="49929" y="0"/>
                      <a:pt x="33158" y="48206"/>
                      <a:pt x="43208" y="18069"/>
                    </a:cubicBezTo>
                    <a:cubicBezTo>
                      <a:pt x="44002" y="13306"/>
                      <a:pt x="41270" y="5940"/>
                      <a:pt x="45589" y="3781"/>
                    </a:cubicBezTo>
                    <a:cubicBezTo>
                      <a:pt x="49139" y="2006"/>
                      <a:pt x="50630" y="9940"/>
                      <a:pt x="52733" y="13306"/>
                    </a:cubicBezTo>
                    <a:cubicBezTo>
                      <a:pt x="54614" y="16316"/>
                      <a:pt x="55526" y="19877"/>
                      <a:pt x="57495" y="22831"/>
                    </a:cubicBezTo>
                    <a:cubicBezTo>
                      <a:pt x="61898" y="29435"/>
                      <a:pt x="67380" y="35276"/>
                      <a:pt x="71783" y="41881"/>
                    </a:cubicBezTo>
                    <a:cubicBezTo>
                      <a:pt x="73370" y="44262"/>
                      <a:pt x="75265" y="46465"/>
                      <a:pt x="76545" y="49025"/>
                    </a:cubicBezTo>
                    <a:cubicBezTo>
                      <a:pt x="77667" y="51270"/>
                      <a:pt x="78132" y="53788"/>
                      <a:pt x="78926" y="56169"/>
                    </a:cubicBezTo>
                    <a:cubicBezTo>
                      <a:pt x="79572" y="52941"/>
                      <a:pt x="82249" y="38576"/>
                      <a:pt x="83689" y="34737"/>
                    </a:cubicBezTo>
                    <a:cubicBezTo>
                      <a:pt x="84935" y="31413"/>
                      <a:pt x="86141" y="27907"/>
                      <a:pt x="88451" y="25212"/>
                    </a:cubicBezTo>
                    <a:cubicBezTo>
                      <a:pt x="91034" y="22199"/>
                      <a:pt x="94801" y="20450"/>
                      <a:pt x="97976" y="18069"/>
                    </a:cubicBezTo>
                    <a:cubicBezTo>
                      <a:pt x="101151" y="18863"/>
                      <a:pt x="105187" y="18136"/>
                      <a:pt x="107501" y="20450"/>
                    </a:cubicBezTo>
                    <a:cubicBezTo>
                      <a:pt x="109815" y="22764"/>
                      <a:pt x="109173" y="26780"/>
                      <a:pt x="109883" y="29975"/>
                    </a:cubicBezTo>
                    <a:cubicBezTo>
                      <a:pt x="113716" y="47223"/>
                      <a:pt x="110389" y="36255"/>
                      <a:pt x="114645" y="49025"/>
                    </a:cubicBezTo>
                    <a:cubicBezTo>
                      <a:pt x="115439" y="54581"/>
                      <a:pt x="114516" y="60674"/>
                      <a:pt x="117026" y="65694"/>
                    </a:cubicBezTo>
                    <a:cubicBezTo>
                      <a:pt x="118149" y="67939"/>
                      <a:pt x="118718" y="60964"/>
                      <a:pt x="119408" y="58550"/>
                    </a:cubicBezTo>
                    <a:cubicBezTo>
                      <a:pt x="120307" y="55403"/>
                      <a:pt x="121147" y="52234"/>
                      <a:pt x="121789" y="49025"/>
                    </a:cubicBezTo>
                    <a:cubicBezTo>
                      <a:pt x="122736" y="44290"/>
                      <a:pt x="122643" y="39318"/>
                      <a:pt x="124170" y="34737"/>
                    </a:cubicBezTo>
                    <a:cubicBezTo>
                      <a:pt x="125075" y="32022"/>
                      <a:pt x="127101" y="29792"/>
                      <a:pt x="128933" y="27594"/>
                    </a:cubicBezTo>
                    <a:cubicBezTo>
                      <a:pt x="141899" y="12035"/>
                      <a:pt x="129826" y="29081"/>
                      <a:pt x="145601" y="13306"/>
                    </a:cubicBezTo>
                    <a:cubicBezTo>
                      <a:pt x="147625" y="11282"/>
                      <a:pt x="148776" y="8543"/>
                      <a:pt x="150364" y="6162"/>
                    </a:cubicBezTo>
                    <a:cubicBezTo>
                      <a:pt x="149570" y="11718"/>
                      <a:pt x="149139" y="17339"/>
                      <a:pt x="147983" y="22831"/>
                    </a:cubicBezTo>
                    <a:cubicBezTo>
                      <a:pt x="145960" y="32439"/>
                      <a:pt x="143943" y="42092"/>
                      <a:pt x="140839" y="51406"/>
                    </a:cubicBezTo>
                    <a:cubicBezTo>
                      <a:pt x="140045" y="53787"/>
                      <a:pt x="139067" y="56115"/>
                      <a:pt x="138458" y="58550"/>
                    </a:cubicBezTo>
                    <a:cubicBezTo>
                      <a:pt x="134338" y="75027"/>
                      <a:pt x="139153" y="65841"/>
                      <a:pt x="131314" y="77600"/>
                    </a:cubicBezTo>
                    <a:cubicBezTo>
                      <a:pt x="134489" y="79187"/>
                      <a:pt x="137289" y="82362"/>
                      <a:pt x="140839" y="82362"/>
                    </a:cubicBezTo>
                    <a:cubicBezTo>
                      <a:pt x="149237" y="82362"/>
                      <a:pt x="161680" y="77478"/>
                      <a:pt x="169414" y="72837"/>
                    </a:cubicBezTo>
                    <a:cubicBezTo>
                      <a:pt x="174322" y="69892"/>
                      <a:pt x="183701" y="63312"/>
                      <a:pt x="183701" y="63312"/>
                    </a:cubicBezTo>
                    <a:cubicBezTo>
                      <a:pt x="190702" y="42319"/>
                      <a:pt x="179761" y="70258"/>
                      <a:pt x="193226" y="51406"/>
                    </a:cubicBezTo>
                    <a:cubicBezTo>
                      <a:pt x="195710" y="47928"/>
                      <a:pt x="196077" y="43323"/>
                      <a:pt x="197989" y="39500"/>
                    </a:cubicBezTo>
                    <a:cubicBezTo>
                      <a:pt x="199269" y="36940"/>
                      <a:pt x="201164" y="34737"/>
                      <a:pt x="202751" y="32356"/>
                    </a:cubicBezTo>
                    <a:cubicBezTo>
                      <a:pt x="203545" y="29181"/>
                      <a:pt x="205133" y="26104"/>
                      <a:pt x="205133" y="22831"/>
                    </a:cubicBezTo>
                    <a:cubicBezTo>
                      <a:pt x="205133" y="20321"/>
                      <a:pt x="205227" y="16100"/>
                      <a:pt x="202751" y="15687"/>
                    </a:cubicBezTo>
                    <a:cubicBezTo>
                      <a:pt x="198535" y="14984"/>
                      <a:pt x="194814" y="18862"/>
                      <a:pt x="190845" y="20450"/>
                    </a:cubicBezTo>
                    <a:cubicBezTo>
                      <a:pt x="185289" y="26006"/>
                      <a:pt x="176335" y="29563"/>
                      <a:pt x="174176" y="37119"/>
                    </a:cubicBezTo>
                    <a:cubicBezTo>
                      <a:pt x="172589" y="42675"/>
                      <a:pt x="171074" y="48252"/>
                      <a:pt x="169414" y="53787"/>
                    </a:cubicBezTo>
                    <a:cubicBezTo>
                      <a:pt x="168693" y="56191"/>
                      <a:pt x="167723" y="58517"/>
                      <a:pt x="167033" y="60931"/>
                    </a:cubicBezTo>
                    <a:cubicBezTo>
                      <a:pt x="166134" y="64078"/>
                      <a:pt x="165445" y="67281"/>
                      <a:pt x="164651" y="70456"/>
                    </a:cubicBezTo>
                    <a:cubicBezTo>
                      <a:pt x="166239" y="73631"/>
                      <a:pt x="166904" y="77471"/>
                      <a:pt x="169414" y="79981"/>
                    </a:cubicBezTo>
                    <a:cubicBezTo>
                      <a:pt x="174344" y="84911"/>
                      <a:pt x="184824" y="85921"/>
                      <a:pt x="190845" y="87125"/>
                    </a:cubicBezTo>
                    <a:cubicBezTo>
                      <a:pt x="196401" y="86331"/>
                      <a:pt x="202138" y="86357"/>
                      <a:pt x="207514" y="84744"/>
                    </a:cubicBezTo>
                    <a:cubicBezTo>
                      <a:pt x="210255" y="83922"/>
                      <a:pt x="212634" y="82005"/>
                      <a:pt x="214658" y="79981"/>
                    </a:cubicBezTo>
                    <a:cubicBezTo>
                      <a:pt x="222207" y="72431"/>
                      <a:pt x="222652" y="68330"/>
                      <a:pt x="226564" y="58550"/>
                    </a:cubicBezTo>
                    <a:cubicBezTo>
                      <a:pt x="227358" y="50612"/>
                      <a:pt x="228945" y="26760"/>
                      <a:pt x="228945" y="34737"/>
                    </a:cubicBezTo>
                    <a:cubicBezTo>
                      <a:pt x="228945" y="46670"/>
                      <a:pt x="227751" y="58582"/>
                      <a:pt x="226564" y="70456"/>
                    </a:cubicBezTo>
                    <a:cubicBezTo>
                      <a:pt x="226161" y="74483"/>
                      <a:pt x="224977" y="78393"/>
                      <a:pt x="224183" y="82362"/>
                    </a:cubicBezTo>
                    <a:cubicBezTo>
                      <a:pt x="225770" y="86331"/>
                      <a:pt x="225607" y="91599"/>
                      <a:pt x="228945" y="94269"/>
                    </a:cubicBezTo>
                    <a:cubicBezTo>
                      <a:pt x="230905" y="95837"/>
                      <a:pt x="233844" y="93010"/>
                      <a:pt x="236089" y="91887"/>
                    </a:cubicBezTo>
                    <a:cubicBezTo>
                      <a:pt x="258583" y="80640"/>
                      <a:pt x="239029" y="87733"/>
                      <a:pt x="255139" y="82362"/>
                    </a:cubicBezTo>
                    <a:cubicBezTo>
                      <a:pt x="257520" y="83950"/>
                      <a:pt x="259421" y="87125"/>
                      <a:pt x="262283" y="87125"/>
                    </a:cubicBezTo>
                    <a:cubicBezTo>
                      <a:pt x="284489" y="87125"/>
                      <a:pt x="293502" y="82264"/>
                      <a:pt x="312289" y="75219"/>
                    </a:cubicBezTo>
                    <a:cubicBezTo>
                      <a:pt x="315464" y="72838"/>
                      <a:pt x="319008" y="70881"/>
                      <a:pt x="321814" y="68075"/>
                    </a:cubicBezTo>
                    <a:cubicBezTo>
                      <a:pt x="324771" y="65118"/>
                      <a:pt x="331014" y="55465"/>
                      <a:pt x="333720" y="51406"/>
                    </a:cubicBezTo>
                    <a:cubicBezTo>
                      <a:pt x="328684" y="71552"/>
                      <a:pt x="335545" y="51050"/>
                      <a:pt x="324195" y="68075"/>
                    </a:cubicBezTo>
                    <a:cubicBezTo>
                      <a:pt x="316938" y="78961"/>
                      <a:pt x="328278" y="73065"/>
                      <a:pt x="314670" y="77600"/>
                    </a:cubicBezTo>
                    <a:cubicBezTo>
                      <a:pt x="312289" y="76012"/>
                      <a:pt x="309314" y="75072"/>
                      <a:pt x="307526" y="72837"/>
                    </a:cubicBezTo>
                    <a:cubicBezTo>
                      <a:pt x="301636" y="65475"/>
                      <a:pt x="307489" y="39903"/>
                      <a:pt x="307526" y="39500"/>
                    </a:cubicBezTo>
                    <a:cubicBezTo>
                      <a:pt x="363911" y="42319"/>
                      <a:pt x="341238" y="32284"/>
                      <a:pt x="364676" y="49025"/>
                    </a:cubicBezTo>
                    <a:cubicBezTo>
                      <a:pt x="367005" y="50688"/>
                      <a:pt x="369439" y="52200"/>
                      <a:pt x="371820" y="53787"/>
                    </a:cubicBezTo>
                    <a:cubicBezTo>
                      <a:pt x="371026" y="60137"/>
                      <a:pt x="371816" y="66895"/>
                      <a:pt x="369439" y="72837"/>
                    </a:cubicBezTo>
                    <a:cubicBezTo>
                      <a:pt x="368376" y="75494"/>
                      <a:pt x="365101" y="78161"/>
                      <a:pt x="362295" y="77600"/>
                    </a:cubicBezTo>
                    <a:cubicBezTo>
                      <a:pt x="359489" y="77039"/>
                      <a:pt x="359120" y="72837"/>
                      <a:pt x="357533" y="70456"/>
                    </a:cubicBezTo>
                    <a:cubicBezTo>
                      <a:pt x="359120" y="61725"/>
                      <a:pt x="359109" y="52545"/>
                      <a:pt x="362295" y="44262"/>
                    </a:cubicBezTo>
                    <a:cubicBezTo>
                      <a:pt x="363322" y="41591"/>
                      <a:pt x="366782" y="40563"/>
                      <a:pt x="369439" y="39500"/>
                    </a:cubicBezTo>
                    <a:cubicBezTo>
                      <a:pt x="374804" y="37354"/>
                      <a:pt x="380552" y="36325"/>
                      <a:pt x="386108" y="34737"/>
                    </a:cubicBezTo>
                    <a:cubicBezTo>
                      <a:pt x="402777" y="35531"/>
                      <a:pt x="419545" y="35131"/>
                      <a:pt x="436114" y="37119"/>
                    </a:cubicBezTo>
                    <a:cubicBezTo>
                      <a:pt x="439638" y="37542"/>
                      <a:pt x="443129" y="39371"/>
                      <a:pt x="445639" y="41881"/>
                    </a:cubicBezTo>
                    <a:cubicBezTo>
                      <a:pt x="448773" y="45015"/>
                      <a:pt x="448020" y="52462"/>
                      <a:pt x="448020" y="56169"/>
                    </a:cubicBez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25" name="Freeform 24"/>
              <p:cNvSpPr/>
              <p:nvPr/>
            </p:nvSpPr>
            <p:spPr>
              <a:xfrm>
                <a:off x="3792829" y="5279231"/>
                <a:ext cx="426746" cy="97103"/>
              </a:xfrm>
              <a:custGeom>
                <a:avLst/>
                <a:gdLst>
                  <a:gd name="connsiteX0" fmla="*/ 5265 w 426746"/>
                  <a:gd name="connsiteY0" fmla="*/ 80963 h 97103"/>
                  <a:gd name="connsiteX1" fmla="*/ 502 w 426746"/>
                  <a:gd name="connsiteY1" fmla="*/ 88107 h 97103"/>
                  <a:gd name="connsiteX2" fmla="*/ 2884 w 426746"/>
                  <a:gd name="connsiteY2" fmla="*/ 85725 h 97103"/>
                  <a:gd name="connsiteX3" fmla="*/ 10027 w 426746"/>
                  <a:gd name="connsiteY3" fmla="*/ 78582 h 97103"/>
                  <a:gd name="connsiteX4" fmla="*/ 19552 w 426746"/>
                  <a:gd name="connsiteY4" fmla="*/ 64294 h 97103"/>
                  <a:gd name="connsiteX5" fmla="*/ 26696 w 426746"/>
                  <a:gd name="connsiteY5" fmla="*/ 54769 h 97103"/>
                  <a:gd name="connsiteX6" fmla="*/ 33840 w 426746"/>
                  <a:gd name="connsiteY6" fmla="*/ 35719 h 97103"/>
                  <a:gd name="connsiteX7" fmla="*/ 31459 w 426746"/>
                  <a:gd name="connsiteY7" fmla="*/ 23813 h 97103"/>
                  <a:gd name="connsiteX8" fmla="*/ 7646 w 426746"/>
                  <a:gd name="connsiteY8" fmla="*/ 19050 h 97103"/>
                  <a:gd name="connsiteX9" fmla="*/ 2884 w 426746"/>
                  <a:gd name="connsiteY9" fmla="*/ 42863 h 97103"/>
                  <a:gd name="connsiteX10" fmla="*/ 5265 w 426746"/>
                  <a:gd name="connsiteY10" fmla="*/ 66675 h 97103"/>
                  <a:gd name="connsiteX11" fmla="*/ 26696 w 426746"/>
                  <a:gd name="connsiteY11" fmla="*/ 83344 h 97103"/>
                  <a:gd name="connsiteX12" fmla="*/ 48127 w 426746"/>
                  <a:gd name="connsiteY12" fmla="*/ 90488 h 97103"/>
                  <a:gd name="connsiteX13" fmla="*/ 74321 w 426746"/>
                  <a:gd name="connsiteY13" fmla="*/ 85725 h 97103"/>
                  <a:gd name="connsiteX14" fmla="*/ 81465 w 426746"/>
                  <a:gd name="connsiteY14" fmla="*/ 80963 h 97103"/>
                  <a:gd name="connsiteX15" fmla="*/ 90990 w 426746"/>
                  <a:gd name="connsiteY15" fmla="*/ 73819 h 97103"/>
                  <a:gd name="connsiteX16" fmla="*/ 98134 w 426746"/>
                  <a:gd name="connsiteY16" fmla="*/ 71438 h 97103"/>
                  <a:gd name="connsiteX17" fmla="*/ 105277 w 426746"/>
                  <a:gd name="connsiteY17" fmla="*/ 66675 h 97103"/>
                  <a:gd name="connsiteX18" fmla="*/ 102896 w 426746"/>
                  <a:gd name="connsiteY18" fmla="*/ 80963 h 97103"/>
                  <a:gd name="connsiteX19" fmla="*/ 102896 w 426746"/>
                  <a:gd name="connsiteY19" fmla="*/ 71438 h 97103"/>
                  <a:gd name="connsiteX20" fmla="*/ 100515 w 426746"/>
                  <a:gd name="connsiteY20" fmla="*/ 28575 h 97103"/>
                  <a:gd name="connsiteX21" fmla="*/ 93371 w 426746"/>
                  <a:gd name="connsiteY21" fmla="*/ 33338 h 97103"/>
                  <a:gd name="connsiteX22" fmla="*/ 90990 w 426746"/>
                  <a:gd name="connsiteY22" fmla="*/ 42863 h 97103"/>
                  <a:gd name="connsiteX23" fmla="*/ 95752 w 426746"/>
                  <a:gd name="connsiteY23" fmla="*/ 66675 h 97103"/>
                  <a:gd name="connsiteX24" fmla="*/ 100515 w 426746"/>
                  <a:gd name="connsiteY24" fmla="*/ 76200 h 97103"/>
                  <a:gd name="connsiteX25" fmla="*/ 102896 w 426746"/>
                  <a:gd name="connsiteY25" fmla="*/ 52388 h 97103"/>
                  <a:gd name="connsiteX26" fmla="*/ 112421 w 426746"/>
                  <a:gd name="connsiteY26" fmla="*/ 42863 h 97103"/>
                  <a:gd name="connsiteX27" fmla="*/ 136234 w 426746"/>
                  <a:gd name="connsiteY27" fmla="*/ 38100 h 97103"/>
                  <a:gd name="connsiteX28" fmla="*/ 148140 w 426746"/>
                  <a:gd name="connsiteY28" fmla="*/ 35719 h 97103"/>
                  <a:gd name="connsiteX29" fmla="*/ 167190 w 426746"/>
                  <a:gd name="connsiteY29" fmla="*/ 38100 h 97103"/>
                  <a:gd name="connsiteX30" fmla="*/ 171952 w 426746"/>
                  <a:gd name="connsiteY30" fmla="*/ 47625 h 97103"/>
                  <a:gd name="connsiteX31" fmla="*/ 162427 w 426746"/>
                  <a:gd name="connsiteY31" fmla="*/ 73819 h 97103"/>
                  <a:gd name="connsiteX32" fmla="*/ 162427 w 426746"/>
                  <a:gd name="connsiteY32" fmla="*/ 42863 h 97103"/>
                  <a:gd name="connsiteX33" fmla="*/ 176715 w 426746"/>
                  <a:gd name="connsiteY33" fmla="*/ 28575 h 97103"/>
                  <a:gd name="connsiteX34" fmla="*/ 214815 w 426746"/>
                  <a:gd name="connsiteY34" fmla="*/ 33338 h 97103"/>
                  <a:gd name="connsiteX35" fmla="*/ 221959 w 426746"/>
                  <a:gd name="connsiteY35" fmla="*/ 38100 h 97103"/>
                  <a:gd name="connsiteX36" fmla="*/ 226721 w 426746"/>
                  <a:gd name="connsiteY36" fmla="*/ 57150 h 97103"/>
                  <a:gd name="connsiteX37" fmla="*/ 236246 w 426746"/>
                  <a:gd name="connsiteY37" fmla="*/ 35719 h 97103"/>
                  <a:gd name="connsiteX38" fmla="*/ 241009 w 426746"/>
                  <a:gd name="connsiteY38" fmla="*/ 28575 h 97103"/>
                  <a:gd name="connsiteX39" fmla="*/ 245771 w 426746"/>
                  <a:gd name="connsiteY39" fmla="*/ 19050 h 97103"/>
                  <a:gd name="connsiteX40" fmla="*/ 255296 w 426746"/>
                  <a:gd name="connsiteY40" fmla="*/ 14288 h 97103"/>
                  <a:gd name="connsiteX41" fmla="*/ 271965 w 426746"/>
                  <a:gd name="connsiteY41" fmla="*/ 2382 h 97103"/>
                  <a:gd name="connsiteX42" fmla="*/ 281490 w 426746"/>
                  <a:gd name="connsiteY42" fmla="*/ 0 h 97103"/>
                  <a:gd name="connsiteX43" fmla="*/ 298159 w 426746"/>
                  <a:gd name="connsiteY43" fmla="*/ 4763 h 97103"/>
                  <a:gd name="connsiteX44" fmla="*/ 305302 w 426746"/>
                  <a:gd name="connsiteY44" fmla="*/ 28575 h 97103"/>
                  <a:gd name="connsiteX45" fmla="*/ 302921 w 426746"/>
                  <a:gd name="connsiteY45" fmla="*/ 50007 h 97103"/>
                  <a:gd name="connsiteX46" fmla="*/ 300540 w 426746"/>
                  <a:gd name="connsiteY46" fmla="*/ 59532 h 97103"/>
                  <a:gd name="connsiteX47" fmla="*/ 324352 w 426746"/>
                  <a:gd name="connsiteY47" fmla="*/ 71438 h 97103"/>
                  <a:gd name="connsiteX48" fmla="*/ 343402 w 426746"/>
                  <a:gd name="connsiteY48" fmla="*/ 69057 h 97103"/>
                  <a:gd name="connsiteX49" fmla="*/ 348165 w 426746"/>
                  <a:gd name="connsiteY49" fmla="*/ 61913 h 97103"/>
                  <a:gd name="connsiteX50" fmla="*/ 360071 w 426746"/>
                  <a:gd name="connsiteY50" fmla="*/ 38100 h 97103"/>
                  <a:gd name="connsiteX51" fmla="*/ 367215 w 426746"/>
                  <a:gd name="connsiteY51" fmla="*/ 21432 h 97103"/>
                  <a:gd name="connsiteX52" fmla="*/ 367215 w 426746"/>
                  <a:gd name="connsiteY52" fmla="*/ 19050 h 97103"/>
                  <a:gd name="connsiteX53" fmla="*/ 362452 w 426746"/>
                  <a:gd name="connsiteY53" fmla="*/ 26194 h 97103"/>
                  <a:gd name="connsiteX54" fmla="*/ 360071 w 426746"/>
                  <a:gd name="connsiteY54" fmla="*/ 40482 h 97103"/>
                  <a:gd name="connsiteX55" fmla="*/ 352927 w 426746"/>
                  <a:gd name="connsiteY55" fmla="*/ 57150 h 97103"/>
                  <a:gd name="connsiteX56" fmla="*/ 348165 w 426746"/>
                  <a:gd name="connsiteY56" fmla="*/ 30957 h 97103"/>
                  <a:gd name="connsiteX57" fmla="*/ 343402 w 426746"/>
                  <a:gd name="connsiteY57" fmla="*/ 23813 h 97103"/>
                  <a:gd name="connsiteX58" fmla="*/ 333877 w 426746"/>
                  <a:gd name="connsiteY58" fmla="*/ 26194 h 97103"/>
                  <a:gd name="connsiteX59" fmla="*/ 336259 w 426746"/>
                  <a:gd name="connsiteY59" fmla="*/ 64294 h 97103"/>
                  <a:gd name="connsiteX60" fmla="*/ 338640 w 426746"/>
                  <a:gd name="connsiteY60" fmla="*/ 71438 h 97103"/>
                  <a:gd name="connsiteX61" fmla="*/ 345784 w 426746"/>
                  <a:gd name="connsiteY61" fmla="*/ 78582 h 97103"/>
                  <a:gd name="connsiteX62" fmla="*/ 362452 w 426746"/>
                  <a:gd name="connsiteY62" fmla="*/ 76200 h 97103"/>
                  <a:gd name="connsiteX63" fmla="*/ 374359 w 426746"/>
                  <a:gd name="connsiteY63" fmla="*/ 73819 h 97103"/>
                  <a:gd name="connsiteX64" fmla="*/ 381502 w 426746"/>
                  <a:gd name="connsiteY64" fmla="*/ 78582 h 97103"/>
                  <a:gd name="connsiteX65" fmla="*/ 393409 w 426746"/>
                  <a:gd name="connsiteY65" fmla="*/ 92869 h 97103"/>
                  <a:gd name="connsiteX66" fmla="*/ 402934 w 426746"/>
                  <a:gd name="connsiteY66" fmla="*/ 90488 h 97103"/>
                  <a:gd name="connsiteX67" fmla="*/ 412459 w 426746"/>
                  <a:gd name="connsiteY67" fmla="*/ 83344 h 97103"/>
                  <a:gd name="connsiteX68" fmla="*/ 426746 w 426746"/>
                  <a:gd name="connsiteY68" fmla="*/ 78582 h 97103"/>
                  <a:gd name="connsiteX69" fmla="*/ 426746 w 426746"/>
                  <a:gd name="connsiteY69" fmla="*/ 80963 h 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6746" h="97103">
                    <a:moveTo>
                      <a:pt x="5265" y="80963"/>
                    </a:moveTo>
                    <a:cubicBezTo>
                      <a:pt x="3677" y="83344"/>
                      <a:pt x="1782" y="85547"/>
                      <a:pt x="502" y="88107"/>
                    </a:cubicBezTo>
                    <a:cubicBezTo>
                      <a:pt x="0" y="89111"/>
                      <a:pt x="2090" y="86519"/>
                      <a:pt x="2884" y="85725"/>
                    </a:cubicBezTo>
                    <a:cubicBezTo>
                      <a:pt x="5265" y="83344"/>
                      <a:pt x="7960" y="81240"/>
                      <a:pt x="10027" y="78582"/>
                    </a:cubicBezTo>
                    <a:cubicBezTo>
                      <a:pt x="13541" y="74064"/>
                      <a:pt x="16118" y="68873"/>
                      <a:pt x="19552" y="64294"/>
                    </a:cubicBezTo>
                    <a:cubicBezTo>
                      <a:pt x="21933" y="61119"/>
                      <a:pt x="24768" y="58238"/>
                      <a:pt x="26696" y="54769"/>
                    </a:cubicBezTo>
                    <a:cubicBezTo>
                      <a:pt x="29071" y="50494"/>
                      <a:pt x="32057" y="41069"/>
                      <a:pt x="33840" y="35719"/>
                    </a:cubicBezTo>
                    <a:cubicBezTo>
                      <a:pt x="33046" y="31750"/>
                      <a:pt x="33604" y="27245"/>
                      <a:pt x="31459" y="23813"/>
                    </a:cubicBezTo>
                    <a:cubicBezTo>
                      <a:pt x="24513" y="12699"/>
                      <a:pt x="18013" y="17322"/>
                      <a:pt x="7646" y="19050"/>
                    </a:cubicBezTo>
                    <a:cubicBezTo>
                      <a:pt x="6073" y="25344"/>
                      <a:pt x="2884" y="37024"/>
                      <a:pt x="2884" y="42863"/>
                    </a:cubicBezTo>
                    <a:cubicBezTo>
                      <a:pt x="2884" y="50840"/>
                      <a:pt x="2919" y="59051"/>
                      <a:pt x="5265" y="66675"/>
                    </a:cubicBezTo>
                    <a:cubicBezTo>
                      <a:pt x="6674" y="71254"/>
                      <a:pt x="26233" y="83190"/>
                      <a:pt x="26696" y="83344"/>
                    </a:cubicBezTo>
                    <a:lnTo>
                      <a:pt x="48127" y="90488"/>
                    </a:lnTo>
                    <a:cubicBezTo>
                      <a:pt x="56858" y="88900"/>
                      <a:pt x="65788" y="88163"/>
                      <a:pt x="74321" y="85725"/>
                    </a:cubicBezTo>
                    <a:cubicBezTo>
                      <a:pt x="77073" y="84939"/>
                      <a:pt x="79136" y="82626"/>
                      <a:pt x="81465" y="80963"/>
                    </a:cubicBezTo>
                    <a:cubicBezTo>
                      <a:pt x="84695" y="78656"/>
                      <a:pt x="87544" y="75788"/>
                      <a:pt x="90990" y="73819"/>
                    </a:cubicBezTo>
                    <a:cubicBezTo>
                      <a:pt x="93169" y="72574"/>
                      <a:pt x="95753" y="72232"/>
                      <a:pt x="98134" y="71438"/>
                    </a:cubicBezTo>
                    <a:cubicBezTo>
                      <a:pt x="100515" y="69850"/>
                      <a:pt x="102501" y="65981"/>
                      <a:pt x="105277" y="66675"/>
                    </a:cubicBezTo>
                    <a:cubicBezTo>
                      <a:pt x="113729" y="68788"/>
                      <a:pt x="103163" y="80563"/>
                      <a:pt x="102896" y="80963"/>
                    </a:cubicBezTo>
                    <a:cubicBezTo>
                      <a:pt x="97517" y="97103"/>
                      <a:pt x="102896" y="82383"/>
                      <a:pt x="102896" y="71438"/>
                    </a:cubicBezTo>
                    <a:cubicBezTo>
                      <a:pt x="102896" y="57128"/>
                      <a:pt x="101309" y="42863"/>
                      <a:pt x="100515" y="28575"/>
                    </a:cubicBezTo>
                    <a:cubicBezTo>
                      <a:pt x="98134" y="30163"/>
                      <a:pt x="94959" y="30957"/>
                      <a:pt x="93371" y="33338"/>
                    </a:cubicBezTo>
                    <a:cubicBezTo>
                      <a:pt x="91556" y="36061"/>
                      <a:pt x="90990" y="39590"/>
                      <a:pt x="90990" y="42863"/>
                    </a:cubicBezTo>
                    <a:cubicBezTo>
                      <a:pt x="90990" y="45605"/>
                      <a:pt x="94179" y="62480"/>
                      <a:pt x="95752" y="66675"/>
                    </a:cubicBezTo>
                    <a:cubicBezTo>
                      <a:pt x="96998" y="69999"/>
                      <a:pt x="98927" y="73025"/>
                      <a:pt x="100515" y="76200"/>
                    </a:cubicBezTo>
                    <a:cubicBezTo>
                      <a:pt x="101309" y="68263"/>
                      <a:pt x="100213" y="59900"/>
                      <a:pt x="102896" y="52388"/>
                    </a:cubicBezTo>
                    <a:cubicBezTo>
                      <a:pt x="104406" y="48159"/>
                      <a:pt x="108767" y="45473"/>
                      <a:pt x="112421" y="42863"/>
                    </a:cubicBezTo>
                    <a:cubicBezTo>
                      <a:pt x="116587" y="39888"/>
                      <a:pt x="135646" y="38198"/>
                      <a:pt x="136234" y="38100"/>
                    </a:cubicBezTo>
                    <a:cubicBezTo>
                      <a:pt x="140226" y="37435"/>
                      <a:pt x="144171" y="36513"/>
                      <a:pt x="148140" y="35719"/>
                    </a:cubicBezTo>
                    <a:cubicBezTo>
                      <a:pt x="154490" y="36513"/>
                      <a:pt x="161466" y="35238"/>
                      <a:pt x="167190" y="38100"/>
                    </a:cubicBezTo>
                    <a:cubicBezTo>
                      <a:pt x="170365" y="39687"/>
                      <a:pt x="171699" y="44084"/>
                      <a:pt x="171952" y="47625"/>
                    </a:cubicBezTo>
                    <a:cubicBezTo>
                      <a:pt x="173726" y="72468"/>
                      <a:pt x="175753" y="69378"/>
                      <a:pt x="162427" y="73819"/>
                    </a:cubicBezTo>
                    <a:cubicBezTo>
                      <a:pt x="159697" y="62897"/>
                      <a:pt x="156623" y="55300"/>
                      <a:pt x="162427" y="42863"/>
                    </a:cubicBezTo>
                    <a:cubicBezTo>
                      <a:pt x="165275" y="36759"/>
                      <a:pt x="176715" y="28575"/>
                      <a:pt x="176715" y="28575"/>
                    </a:cubicBezTo>
                    <a:cubicBezTo>
                      <a:pt x="189415" y="30163"/>
                      <a:pt x="202291" y="30701"/>
                      <a:pt x="214815" y="33338"/>
                    </a:cubicBezTo>
                    <a:cubicBezTo>
                      <a:pt x="217615" y="33928"/>
                      <a:pt x="220679" y="35540"/>
                      <a:pt x="221959" y="38100"/>
                    </a:cubicBezTo>
                    <a:cubicBezTo>
                      <a:pt x="224886" y="43954"/>
                      <a:pt x="226721" y="57150"/>
                      <a:pt x="226721" y="57150"/>
                    </a:cubicBezTo>
                    <a:cubicBezTo>
                      <a:pt x="230121" y="48652"/>
                      <a:pt x="231800" y="43500"/>
                      <a:pt x="236246" y="35719"/>
                    </a:cubicBezTo>
                    <a:cubicBezTo>
                      <a:pt x="237666" y="33234"/>
                      <a:pt x="239589" y="31060"/>
                      <a:pt x="241009" y="28575"/>
                    </a:cubicBezTo>
                    <a:cubicBezTo>
                      <a:pt x="242770" y="25493"/>
                      <a:pt x="243261" y="21560"/>
                      <a:pt x="245771" y="19050"/>
                    </a:cubicBezTo>
                    <a:cubicBezTo>
                      <a:pt x="248281" y="16540"/>
                      <a:pt x="252286" y="16169"/>
                      <a:pt x="255296" y="14288"/>
                    </a:cubicBezTo>
                    <a:cubicBezTo>
                      <a:pt x="257078" y="13174"/>
                      <a:pt x="268753" y="3759"/>
                      <a:pt x="271965" y="2382"/>
                    </a:cubicBezTo>
                    <a:cubicBezTo>
                      <a:pt x="274973" y="1093"/>
                      <a:pt x="278315" y="794"/>
                      <a:pt x="281490" y="0"/>
                    </a:cubicBezTo>
                    <a:cubicBezTo>
                      <a:pt x="287046" y="1588"/>
                      <a:pt x="293840" y="924"/>
                      <a:pt x="298159" y="4763"/>
                    </a:cubicBezTo>
                    <a:cubicBezTo>
                      <a:pt x="300022" y="6419"/>
                      <a:pt x="304268" y="24439"/>
                      <a:pt x="305302" y="28575"/>
                    </a:cubicBezTo>
                    <a:cubicBezTo>
                      <a:pt x="304508" y="35719"/>
                      <a:pt x="304014" y="42903"/>
                      <a:pt x="302921" y="50007"/>
                    </a:cubicBezTo>
                    <a:cubicBezTo>
                      <a:pt x="302423" y="53242"/>
                      <a:pt x="298806" y="56757"/>
                      <a:pt x="300540" y="59532"/>
                    </a:cubicBezTo>
                    <a:cubicBezTo>
                      <a:pt x="305790" y="67933"/>
                      <a:pt x="315998" y="69350"/>
                      <a:pt x="324352" y="71438"/>
                    </a:cubicBezTo>
                    <a:cubicBezTo>
                      <a:pt x="330702" y="70644"/>
                      <a:pt x="337460" y="71434"/>
                      <a:pt x="343402" y="69057"/>
                    </a:cubicBezTo>
                    <a:cubicBezTo>
                      <a:pt x="346059" y="67994"/>
                      <a:pt x="346648" y="64340"/>
                      <a:pt x="348165" y="61913"/>
                    </a:cubicBezTo>
                    <a:cubicBezTo>
                      <a:pt x="354559" y="51684"/>
                      <a:pt x="356315" y="49370"/>
                      <a:pt x="360071" y="38100"/>
                    </a:cubicBezTo>
                    <a:cubicBezTo>
                      <a:pt x="365195" y="22726"/>
                      <a:pt x="358845" y="33985"/>
                      <a:pt x="367215" y="21432"/>
                    </a:cubicBezTo>
                    <a:cubicBezTo>
                      <a:pt x="372431" y="564"/>
                      <a:pt x="368923" y="15634"/>
                      <a:pt x="367215" y="19050"/>
                    </a:cubicBezTo>
                    <a:cubicBezTo>
                      <a:pt x="365935" y="21610"/>
                      <a:pt x="364040" y="23813"/>
                      <a:pt x="362452" y="26194"/>
                    </a:cubicBezTo>
                    <a:cubicBezTo>
                      <a:pt x="361658" y="30957"/>
                      <a:pt x="361118" y="35769"/>
                      <a:pt x="360071" y="40482"/>
                    </a:cubicBezTo>
                    <a:cubicBezTo>
                      <a:pt x="358670" y="46789"/>
                      <a:pt x="355839" y="51326"/>
                      <a:pt x="352927" y="57150"/>
                    </a:cubicBezTo>
                    <a:cubicBezTo>
                      <a:pt x="351340" y="48419"/>
                      <a:pt x="350603" y="39490"/>
                      <a:pt x="348165" y="30957"/>
                    </a:cubicBezTo>
                    <a:cubicBezTo>
                      <a:pt x="347379" y="28205"/>
                      <a:pt x="346117" y="24718"/>
                      <a:pt x="343402" y="23813"/>
                    </a:cubicBezTo>
                    <a:cubicBezTo>
                      <a:pt x="340297" y="22778"/>
                      <a:pt x="337052" y="25400"/>
                      <a:pt x="333877" y="26194"/>
                    </a:cubicBezTo>
                    <a:cubicBezTo>
                      <a:pt x="334671" y="38894"/>
                      <a:pt x="334927" y="51639"/>
                      <a:pt x="336259" y="64294"/>
                    </a:cubicBezTo>
                    <a:cubicBezTo>
                      <a:pt x="336522" y="66790"/>
                      <a:pt x="337248" y="69349"/>
                      <a:pt x="338640" y="71438"/>
                    </a:cubicBezTo>
                    <a:cubicBezTo>
                      <a:pt x="340508" y="74240"/>
                      <a:pt x="343403" y="76201"/>
                      <a:pt x="345784" y="78582"/>
                    </a:cubicBezTo>
                    <a:cubicBezTo>
                      <a:pt x="351340" y="77788"/>
                      <a:pt x="356916" y="77123"/>
                      <a:pt x="362452" y="76200"/>
                    </a:cubicBezTo>
                    <a:cubicBezTo>
                      <a:pt x="366444" y="75535"/>
                      <a:pt x="370343" y="73317"/>
                      <a:pt x="374359" y="73819"/>
                    </a:cubicBezTo>
                    <a:cubicBezTo>
                      <a:pt x="377199" y="74174"/>
                      <a:pt x="379121" y="76994"/>
                      <a:pt x="381502" y="78582"/>
                    </a:cubicBezTo>
                    <a:cubicBezTo>
                      <a:pt x="384012" y="83602"/>
                      <a:pt x="386159" y="91833"/>
                      <a:pt x="393409" y="92869"/>
                    </a:cubicBezTo>
                    <a:cubicBezTo>
                      <a:pt x="396649" y="93332"/>
                      <a:pt x="399759" y="91282"/>
                      <a:pt x="402934" y="90488"/>
                    </a:cubicBezTo>
                    <a:cubicBezTo>
                      <a:pt x="406109" y="88107"/>
                      <a:pt x="408909" y="85119"/>
                      <a:pt x="412459" y="83344"/>
                    </a:cubicBezTo>
                    <a:cubicBezTo>
                      <a:pt x="416949" y="81099"/>
                      <a:pt x="426746" y="73562"/>
                      <a:pt x="426746" y="78582"/>
                    </a:cubicBezTo>
                    <a:lnTo>
                      <a:pt x="426746" y="80963"/>
                    </a:lnTo>
                  </a:path>
                </a:pathLst>
              </a:custGeom>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grpSp>
        <p:sp>
          <p:nvSpPr>
            <p:cNvPr id="20" name="TextBox 19"/>
            <p:cNvSpPr txBox="1"/>
            <p:nvPr/>
          </p:nvSpPr>
          <p:spPr>
            <a:xfrm>
              <a:off x="5643569" y="5000647"/>
              <a:ext cx="357190" cy="302970"/>
            </a:xfrm>
            <a:prstGeom prst="rect">
              <a:avLst/>
            </a:prstGeom>
            <a:noFill/>
          </p:spPr>
          <p:txBody>
            <a:bodyPr wrap="square" rtlCol="0">
              <a:spAutoFit/>
            </a:bodyPr>
            <a:lstStyle/>
            <a:p>
              <a:r>
                <a:rPr lang="en-CA" sz="900" dirty="0" smtClean="0"/>
                <a:t>...</a:t>
              </a:r>
              <a:endParaRPr lang="en-CA" sz="900" dirty="0"/>
            </a:p>
          </p:txBody>
        </p:sp>
      </p:grpSp>
      <p:grpSp>
        <p:nvGrpSpPr>
          <p:cNvPr id="8" name="Group 23"/>
          <p:cNvGrpSpPr/>
          <p:nvPr/>
        </p:nvGrpSpPr>
        <p:grpSpPr>
          <a:xfrm>
            <a:off x="1828800" y="2286000"/>
            <a:ext cx="1511045" cy="533400"/>
            <a:chOff x="4632928" y="2418357"/>
            <a:chExt cx="2649944" cy="935434"/>
          </a:xfrm>
        </p:grpSpPr>
        <p:grpSp>
          <p:nvGrpSpPr>
            <p:cNvPr id="9" name="Group 11"/>
            <p:cNvGrpSpPr/>
            <p:nvPr/>
          </p:nvGrpSpPr>
          <p:grpSpPr>
            <a:xfrm rot="693840">
              <a:off x="5208715" y="2494079"/>
              <a:ext cx="723912" cy="723912"/>
              <a:chOff x="1752600" y="152400"/>
              <a:chExt cx="1524000" cy="1524000"/>
            </a:xfrm>
          </p:grpSpPr>
          <p:sp>
            <p:nvSpPr>
              <p:cNvPr id="54" name="Rectangle 53"/>
              <p:cNvSpPr/>
              <p:nvPr/>
            </p:nvSpPr>
            <p:spPr>
              <a:xfrm>
                <a:off x="1752600" y="152400"/>
                <a:ext cx="152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1752600" y="152400"/>
                <a:ext cx="1524000" cy="1524000"/>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0" name="Group 14"/>
            <p:cNvGrpSpPr/>
            <p:nvPr/>
          </p:nvGrpSpPr>
          <p:grpSpPr>
            <a:xfrm rot="19803102">
              <a:off x="4632928" y="2418357"/>
              <a:ext cx="723912" cy="723912"/>
              <a:chOff x="3352800" y="1752600"/>
              <a:chExt cx="1524000" cy="1524000"/>
            </a:xfrm>
          </p:grpSpPr>
          <p:sp>
            <p:nvSpPr>
              <p:cNvPr id="52" name="Rectangle 51"/>
              <p:cNvSpPr/>
              <p:nvPr/>
            </p:nvSpPr>
            <p:spPr>
              <a:xfrm>
                <a:off x="3352800" y="1752600"/>
                <a:ext cx="1524000" cy="152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ight Triangle 52"/>
              <p:cNvSpPr/>
              <p:nvPr/>
            </p:nvSpPr>
            <p:spPr>
              <a:xfrm>
                <a:off x="3352800" y="1752600"/>
                <a:ext cx="1524000" cy="1524000"/>
              </a:xfrm>
              <a:prstGeom prst="rtTriangl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4" name="Group 17"/>
            <p:cNvGrpSpPr/>
            <p:nvPr/>
          </p:nvGrpSpPr>
          <p:grpSpPr>
            <a:xfrm rot="7497397">
              <a:off x="5886834" y="2457819"/>
              <a:ext cx="723912" cy="723912"/>
              <a:chOff x="4953000" y="3352800"/>
              <a:chExt cx="1524000" cy="1524000"/>
            </a:xfrm>
          </p:grpSpPr>
          <p:sp>
            <p:nvSpPr>
              <p:cNvPr id="50" name="Rectangle 49"/>
              <p:cNvSpPr/>
              <p:nvPr/>
            </p:nvSpPr>
            <p:spPr>
              <a:xfrm>
                <a:off x="4953000" y="3352800"/>
                <a:ext cx="1524000" cy="1524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Diamond 50"/>
              <p:cNvSpPr/>
              <p:nvPr/>
            </p:nvSpPr>
            <p:spPr>
              <a:xfrm>
                <a:off x="4953000" y="3352800"/>
                <a:ext cx="1524000" cy="1524000"/>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15" name="Group 20"/>
            <p:cNvGrpSpPr/>
            <p:nvPr/>
          </p:nvGrpSpPr>
          <p:grpSpPr>
            <a:xfrm rot="20990844">
              <a:off x="6558960" y="2629879"/>
              <a:ext cx="723912" cy="723912"/>
              <a:chOff x="6553200" y="4953000"/>
              <a:chExt cx="1524000" cy="1524000"/>
            </a:xfrm>
          </p:grpSpPr>
          <p:sp>
            <p:nvSpPr>
              <p:cNvPr id="48" name="Rectangle 47"/>
              <p:cNvSpPr/>
              <p:nvPr/>
            </p:nvSpPr>
            <p:spPr>
              <a:xfrm>
                <a:off x="6553200" y="4953000"/>
                <a:ext cx="15240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9" name="Parallelogram 48"/>
              <p:cNvSpPr/>
              <p:nvPr/>
            </p:nvSpPr>
            <p:spPr>
              <a:xfrm>
                <a:off x="6553200" y="4953000"/>
                <a:ext cx="1524000" cy="1524000"/>
              </a:xfrm>
              <a:prstGeom prst="parallelogram">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cxnSp>
        <p:nvCxnSpPr>
          <p:cNvPr id="21" name="Straight Connector 20"/>
          <p:cNvCxnSpPr/>
          <p:nvPr/>
        </p:nvCxnSpPr>
        <p:spPr>
          <a:xfrm rot="5400000">
            <a:off x="2781300" y="3848100"/>
            <a:ext cx="3581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76200" y="3276600"/>
            <a:ext cx="4419600" cy="3124200"/>
            <a:chOff x="0" y="3276600"/>
            <a:chExt cx="4419600" cy="3124200"/>
          </a:xfrm>
        </p:grpSpPr>
        <p:pic>
          <p:nvPicPr>
            <p:cNvPr id="57" name="Picture 56" descr="1-around.PNG"/>
            <p:cNvPicPr/>
            <p:nvPr/>
          </p:nvPicPr>
          <p:blipFill>
            <a:blip r:embed="rId3" cstate="print"/>
            <a:srcRect l="12883" t="5806" r="12730" b="1337"/>
            <a:stretch>
              <a:fillRect/>
            </a:stretch>
          </p:blipFill>
          <p:spPr>
            <a:xfrm>
              <a:off x="0" y="3276600"/>
              <a:ext cx="4359995" cy="3124200"/>
            </a:xfrm>
            <a:prstGeom prst="rect">
              <a:avLst/>
            </a:prstGeom>
          </p:spPr>
        </p:pic>
        <p:sp>
          <p:nvSpPr>
            <p:cNvPr id="45" name="Rectangle 44"/>
            <p:cNvSpPr/>
            <p:nvPr/>
          </p:nvSpPr>
          <p:spPr>
            <a:xfrm>
              <a:off x="0" y="3276600"/>
              <a:ext cx="4419600" cy="312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648200" y="3200400"/>
            <a:ext cx="4419600" cy="3200400"/>
            <a:chOff x="4724400" y="3200400"/>
            <a:chExt cx="4419600" cy="3200400"/>
          </a:xfrm>
        </p:grpSpPr>
        <p:pic>
          <p:nvPicPr>
            <p:cNvPr id="58" name="Picture 57" descr="2-word-task.PNG"/>
            <p:cNvPicPr/>
            <p:nvPr/>
          </p:nvPicPr>
          <p:blipFill>
            <a:blip r:embed="rId4" cstate="print"/>
            <a:srcRect l="12451" t="10992" r="15456" b="2145"/>
            <a:stretch>
              <a:fillRect/>
            </a:stretch>
          </p:blipFill>
          <p:spPr>
            <a:xfrm>
              <a:off x="4724400" y="3200400"/>
              <a:ext cx="4419600" cy="3124200"/>
            </a:xfrm>
            <a:prstGeom prst="rect">
              <a:avLst/>
            </a:prstGeom>
          </p:spPr>
        </p:pic>
        <p:sp>
          <p:nvSpPr>
            <p:cNvPr id="46" name="Rectangle 45"/>
            <p:cNvSpPr/>
            <p:nvPr/>
          </p:nvSpPr>
          <p:spPr>
            <a:xfrm>
              <a:off x="4724400" y="3276600"/>
              <a:ext cx="4419600" cy="312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tabletop collaboration is complex</a:t>
            </a:r>
            <a:endParaRPr lang="en-US" dirty="0"/>
          </a:p>
        </p:txBody>
      </p:sp>
      <p:sp>
        <p:nvSpPr>
          <p:cNvPr id="4" name="Content Placeholder 3"/>
          <p:cNvSpPr>
            <a:spLocks noGrp="1"/>
          </p:cNvSpPr>
          <p:nvPr>
            <p:ph sz="quarter" idx="13"/>
          </p:nvPr>
        </p:nvSpPr>
        <p:spPr/>
        <p:txBody>
          <a:bodyPr/>
          <a:lstStyle/>
          <a:p>
            <a:r>
              <a:rPr lang="en-US" dirty="0" smtClean="0"/>
              <a:t>challenge</a:t>
            </a:r>
            <a:endParaRPr lang="en-US" dirty="0"/>
          </a:p>
        </p:txBody>
      </p:sp>
      <p:pic>
        <p:nvPicPr>
          <p:cNvPr id="5" name="puzzle-construction.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considerations</a:t>
            </a:r>
            <a:endParaRPr lang="en-US" dirty="0"/>
          </a:p>
        </p:txBody>
      </p:sp>
      <p:sp>
        <p:nvSpPr>
          <p:cNvPr id="3" name="Content Placeholder 2"/>
          <p:cNvSpPr>
            <a:spLocks noGrp="1"/>
          </p:cNvSpPr>
          <p:nvPr>
            <p:ph idx="1"/>
          </p:nvPr>
        </p:nvSpPr>
        <p:spPr/>
        <p:txBody>
          <a:bodyPr/>
          <a:lstStyle/>
          <a:p>
            <a:pPr>
              <a:buNone/>
            </a:pPr>
            <a:r>
              <a:rPr lang="en-US" dirty="0" smtClean="0"/>
              <a:t>points vs. paths of interaction</a:t>
            </a:r>
          </a:p>
          <a:p>
            <a:endParaRPr lang="en-US" dirty="0" smtClean="0"/>
          </a:p>
        </p:txBody>
      </p:sp>
      <p:pic>
        <p:nvPicPr>
          <p:cNvPr id="4" name="Picture 3" descr="ryall.png"/>
          <p:cNvPicPr/>
          <p:nvPr/>
        </p:nvPicPr>
        <p:blipFill>
          <a:blip r:embed="rId2" cstate="print"/>
          <a:stretch>
            <a:fillRect/>
          </a:stretch>
        </p:blipFill>
        <p:spPr>
          <a:xfrm>
            <a:off x="1332690" y="2782211"/>
            <a:ext cx="2590800" cy="1789789"/>
          </a:xfrm>
          <a:prstGeom prst="rect">
            <a:avLst/>
          </a:prstGeom>
        </p:spPr>
      </p:pic>
      <p:pic>
        <p:nvPicPr>
          <p:cNvPr id="5" name="Picture 4" descr="scott.png"/>
          <p:cNvPicPr/>
          <p:nvPr/>
        </p:nvPicPr>
        <p:blipFill>
          <a:blip r:embed="rId3" cstate="print"/>
          <a:srcRect l="252" t="7317" r="51530" b="4878"/>
          <a:stretch>
            <a:fillRect/>
          </a:stretch>
        </p:blipFill>
        <p:spPr>
          <a:xfrm>
            <a:off x="4572000" y="2743200"/>
            <a:ext cx="2514600" cy="1866418"/>
          </a:xfrm>
          <a:prstGeom prst="rect">
            <a:avLst/>
          </a:prstGeom>
        </p:spPr>
      </p:pic>
      <p:sp>
        <p:nvSpPr>
          <p:cNvPr id="6" name="TextBox 5"/>
          <p:cNvSpPr txBox="1"/>
          <p:nvPr/>
        </p:nvSpPr>
        <p:spPr>
          <a:xfrm>
            <a:off x="4191000" y="4654685"/>
            <a:ext cx="3542490" cy="374515"/>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Scott</a:t>
            </a:r>
            <a:r>
              <a:rPr kumimoji="0" lang="en-US" sz="2400" b="0" i="0" u="none" strike="noStrike" kern="1200" cap="none" spc="0" normalizeH="0" noProof="0" dirty="0" smtClean="0">
                <a:ln>
                  <a:noFill/>
                </a:ln>
                <a:solidFill>
                  <a:schemeClr val="tx1"/>
                </a:solidFill>
                <a:effectLst/>
                <a:uLnTx/>
                <a:uFillTx/>
                <a:latin typeface="+mn-lt"/>
                <a:ea typeface="+mn-ea"/>
                <a:cs typeface="+mn-cs"/>
              </a:rPr>
              <a:t> et al. (2004)</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xtBox 6"/>
          <p:cNvSpPr txBox="1"/>
          <p:nvPr/>
        </p:nvSpPr>
        <p:spPr>
          <a:xfrm>
            <a:off x="1332690" y="4648200"/>
            <a:ext cx="2514600" cy="374515"/>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Ryall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noProof="0" dirty="0" smtClean="0">
                <a:ln>
                  <a:noFill/>
                </a:ln>
                <a:solidFill>
                  <a:schemeClr val="tx1"/>
                </a:solidFill>
                <a:effectLst/>
                <a:uLnTx/>
                <a:uFillTx/>
                <a:latin typeface="+mn-lt"/>
                <a:ea typeface="+mn-ea"/>
                <a:cs typeface="+mn-cs"/>
              </a:rPr>
              <a:t>et al. (2004)</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considerations</a:t>
            </a:r>
            <a:endParaRPr lang="en-US" dirty="0"/>
          </a:p>
        </p:txBody>
      </p:sp>
      <p:sp>
        <p:nvSpPr>
          <p:cNvPr id="3" name="Content Placeholder 2"/>
          <p:cNvSpPr>
            <a:spLocks noGrp="1"/>
          </p:cNvSpPr>
          <p:nvPr>
            <p:ph idx="1"/>
          </p:nvPr>
        </p:nvSpPr>
        <p:spPr/>
        <p:txBody>
          <a:bodyPr/>
          <a:lstStyle/>
          <a:p>
            <a:pPr>
              <a:buNone/>
            </a:pPr>
            <a:r>
              <a:rPr lang="en-US" dirty="0" smtClean="0"/>
              <a:t>raw vs. semantic classification of interactions</a:t>
            </a:r>
          </a:p>
        </p:txBody>
      </p:sp>
      <p:pic>
        <p:nvPicPr>
          <p:cNvPr id="157698" name="Picture 2" descr="Scroll"/>
          <p:cNvPicPr>
            <a:picLocks noChangeAspect="1" noChangeArrowheads="1"/>
          </p:cNvPicPr>
          <p:nvPr/>
        </p:nvPicPr>
        <p:blipFill>
          <a:blip r:embed="rId2" cstate="print"/>
          <a:srcRect/>
          <a:stretch>
            <a:fillRect/>
          </a:stretch>
        </p:blipFill>
        <p:spPr bwMode="auto">
          <a:xfrm>
            <a:off x="1371600" y="4728882"/>
            <a:ext cx="2286000" cy="1748118"/>
          </a:xfrm>
          <a:prstGeom prst="rect">
            <a:avLst/>
          </a:prstGeom>
          <a:noFill/>
        </p:spPr>
      </p:pic>
      <p:pic>
        <p:nvPicPr>
          <p:cNvPr id="157700" name="Picture 4" descr="Rotate"/>
          <p:cNvPicPr>
            <a:picLocks noChangeAspect="1" noChangeArrowheads="1"/>
          </p:cNvPicPr>
          <p:nvPr/>
        </p:nvPicPr>
        <p:blipFill>
          <a:blip r:embed="rId3" cstate="print"/>
          <a:srcRect/>
          <a:stretch>
            <a:fillRect/>
          </a:stretch>
        </p:blipFill>
        <p:spPr bwMode="auto">
          <a:xfrm>
            <a:off x="4343400" y="2590800"/>
            <a:ext cx="2286000" cy="1748118"/>
          </a:xfrm>
          <a:prstGeom prst="rect">
            <a:avLst/>
          </a:prstGeom>
          <a:noFill/>
        </p:spPr>
      </p:pic>
      <p:pic>
        <p:nvPicPr>
          <p:cNvPr id="157702" name="Picture 6" descr="Zoom"/>
          <p:cNvPicPr>
            <a:picLocks noChangeAspect="1" noChangeArrowheads="1"/>
          </p:cNvPicPr>
          <p:nvPr/>
        </p:nvPicPr>
        <p:blipFill>
          <a:blip r:embed="rId4" cstate="print"/>
          <a:srcRect/>
          <a:stretch>
            <a:fillRect/>
          </a:stretch>
        </p:blipFill>
        <p:spPr bwMode="auto">
          <a:xfrm>
            <a:off x="1371600" y="2631375"/>
            <a:ext cx="2286000" cy="1748118"/>
          </a:xfrm>
          <a:prstGeom prst="rect">
            <a:avLst/>
          </a:prstGeom>
          <a:noFill/>
        </p:spPr>
      </p:pic>
      <p:pic>
        <p:nvPicPr>
          <p:cNvPr id="157704" name="Picture 8" descr="Flick"/>
          <p:cNvPicPr>
            <a:picLocks noChangeAspect="1" noChangeArrowheads="1"/>
          </p:cNvPicPr>
          <p:nvPr/>
        </p:nvPicPr>
        <p:blipFill>
          <a:blip r:embed="rId5" cstate="print"/>
          <a:srcRect/>
          <a:stretch>
            <a:fillRect/>
          </a:stretch>
        </p:blipFill>
        <p:spPr bwMode="auto">
          <a:xfrm>
            <a:off x="4343400" y="4764975"/>
            <a:ext cx="2286000" cy="174811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additional considerations</a:t>
            </a:r>
            <a:endParaRPr lang="en-US" dirty="0"/>
          </a:p>
        </p:txBody>
      </p:sp>
      <p:sp>
        <p:nvSpPr>
          <p:cNvPr id="3" name="Content Placeholder 2"/>
          <p:cNvSpPr>
            <a:spLocks noGrp="1"/>
          </p:cNvSpPr>
          <p:nvPr>
            <p:ph idx="1"/>
          </p:nvPr>
        </p:nvSpPr>
        <p:spPr/>
        <p:txBody>
          <a:bodyPr/>
          <a:lstStyle/>
          <a:p>
            <a:pPr>
              <a:buNone/>
            </a:pPr>
            <a:r>
              <a:rPr lang="en-US" dirty="0" err="1" smtClean="0"/>
              <a:t>multitouch</a:t>
            </a:r>
            <a:r>
              <a:rPr lang="en-US" dirty="0" smtClean="0"/>
              <a:t> and user identification</a:t>
            </a:r>
          </a:p>
        </p:txBody>
      </p:sp>
      <p:pic>
        <p:nvPicPr>
          <p:cNvPr id="156674" name="Picture 2" descr="http://rockstar.99k.org/image/multitouch2.jpg"/>
          <p:cNvPicPr>
            <a:picLocks noChangeAspect="1" noChangeArrowheads="1"/>
          </p:cNvPicPr>
          <p:nvPr/>
        </p:nvPicPr>
        <p:blipFill>
          <a:blip r:embed="rId2" cstate="print"/>
          <a:srcRect/>
          <a:stretch>
            <a:fillRect/>
          </a:stretch>
        </p:blipFill>
        <p:spPr bwMode="auto">
          <a:xfrm>
            <a:off x="275168" y="2590800"/>
            <a:ext cx="3915832" cy="3048000"/>
          </a:xfrm>
          <a:prstGeom prst="rect">
            <a:avLst/>
          </a:prstGeom>
          <a:noFill/>
        </p:spPr>
      </p:pic>
      <p:pic>
        <p:nvPicPr>
          <p:cNvPr id="156676" name="Picture 4" descr="http://www.merl.com/projects/images/DiamondTouch.jpg"/>
          <p:cNvPicPr>
            <a:picLocks noChangeAspect="1" noChangeArrowheads="1"/>
          </p:cNvPicPr>
          <p:nvPr/>
        </p:nvPicPr>
        <p:blipFill>
          <a:blip r:embed="rId3" cstate="print"/>
          <a:srcRect l="6283" t="10471" r="8901" b="16230"/>
          <a:stretch>
            <a:fillRect/>
          </a:stretch>
        </p:blipFill>
        <p:spPr bwMode="auto">
          <a:xfrm>
            <a:off x="4267199" y="2590800"/>
            <a:ext cx="4702629" cy="304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message</a:t>
            </a:r>
            <a:endParaRPr lang="en-US" dirty="0"/>
          </a:p>
        </p:txBody>
      </p:sp>
      <p:sp>
        <p:nvSpPr>
          <p:cNvPr id="3" name="Content Placeholder 2"/>
          <p:cNvSpPr>
            <a:spLocks noGrp="1"/>
          </p:cNvSpPr>
          <p:nvPr>
            <p:ph idx="1"/>
          </p:nvPr>
        </p:nvSpPr>
        <p:spPr/>
        <p:txBody>
          <a:bodyPr/>
          <a:lstStyle/>
          <a:p>
            <a:r>
              <a:rPr lang="en-US" dirty="0" smtClean="0"/>
              <a:t>visualizations of collaboration data can give us insights that might be otherwise difficult to spot—particularly patterns of interaction</a:t>
            </a:r>
          </a:p>
          <a:p>
            <a:pPr>
              <a:buNone/>
            </a:pPr>
            <a:endParaRPr lang="en-US" dirty="0" smtClean="0"/>
          </a:p>
          <a:p>
            <a:pPr>
              <a:buNone/>
            </a:pPr>
            <a:r>
              <a:rPr lang="en-US" dirty="0" err="1" smtClean="0"/>
              <a:t>VisTACO</a:t>
            </a:r>
            <a:r>
              <a:rPr lang="en-US" dirty="0" smtClean="0"/>
              <a:t> is a visualization system that aids the analysis of tabletop collaboration</a:t>
            </a:r>
          </a:p>
        </p:txBody>
      </p:sp>
      <p:pic>
        <p:nvPicPr>
          <p:cNvPr id="4" name="Picture 2" descr="http://www.fotosearch.com/bthumb/TBZ/TBZ182/Taco014.jpg"/>
          <p:cNvPicPr>
            <a:picLocks noChangeAspect="1" noChangeArrowheads="1"/>
          </p:cNvPicPr>
          <p:nvPr/>
        </p:nvPicPr>
        <p:blipFill>
          <a:blip r:embed="rId2" cstate="print"/>
          <a:srcRect/>
          <a:stretch>
            <a:fillRect/>
          </a:stretch>
        </p:blipFill>
        <p:spPr bwMode="auto">
          <a:xfrm>
            <a:off x="7454153" y="5105400"/>
            <a:ext cx="1385046" cy="156972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endParaRPr lang="en-US" dirty="0"/>
          </a:p>
        </p:txBody>
      </p:sp>
      <p:grpSp>
        <p:nvGrpSpPr>
          <p:cNvPr id="4" name="Group 84"/>
          <p:cNvGrpSpPr/>
          <p:nvPr/>
        </p:nvGrpSpPr>
        <p:grpSpPr>
          <a:xfrm>
            <a:off x="716678" y="1571612"/>
            <a:ext cx="3643338" cy="2500330"/>
            <a:chOff x="142844" y="1500174"/>
            <a:chExt cx="3643338" cy="2500330"/>
          </a:xfrm>
        </p:grpSpPr>
        <p:sp>
          <p:nvSpPr>
            <p:cNvPr id="5" name="Rectangle 4"/>
            <p:cNvSpPr/>
            <p:nvPr/>
          </p:nvSpPr>
          <p:spPr>
            <a:xfrm>
              <a:off x="142844" y="1500174"/>
              <a:ext cx="3643338" cy="25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27"/>
            <p:cNvGrpSpPr/>
            <p:nvPr/>
          </p:nvGrpSpPr>
          <p:grpSpPr>
            <a:xfrm>
              <a:off x="857224" y="1716254"/>
              <a:ext cx="2342870" cy="2018170"/>
              <a:chOff x="304800" y="152400"/>
              <a:chExt cx="1295401" cy="1066802"/>
            </a:xfrm>
          </p:grpSpPr>
          <p:grpSp>
            <p:nvGrpSpPr>
              <p:cNvPr id="10" name="Group 76"/>
              <p:cNvGrpSpPr/>
              <p:nvPr/>
            </p:nvGrpSpPr>
            <p:grpSpPr>
              <a:xfrm rot="10800000">
                <a:off x="533400" y="152400"/>
                <a:ext cx="533400" cy="304801"/>
                <a:chOff x="1371600" y="1371600"/>
                <a:chExt cx="914400" cy="533400"/>
              </a:xfrm>
            </p:grpSpPr>
            <p:sp>
              <p:nvSpPr>
                <p:cNvPr id="20" name="Oval 19"/>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21"/>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 name="Group 44"/>
              <p:cNvGrpSpPr/>
              <p:nvPr/>
            </p:nvGrpSpPr>
            <p:grpSpPr>
              <a:xfrm>
                <a:off x="1295400" y="457201"/>
                <a:ext cx="304801" cy="533400"/>
                <a:chOff x="2133600" y="1676399"/>
                <a:chExt cx="304801" cy="533400"/>
              </a:xfrm>
            </p:grpSpPr>
            <p:sp>
              <p:nvSpPr>
                <p:cNvPr id="17" name="Oval 16"/>
                <p:cNvSpPr/>
                <p:nvPr/>
              </p:nvSpPr>
              <p:spPr>
                <a:xfrm rot="16200000">
                  <a:off x="2154918" y="1888681"/>
                  <a:ext cx="44450" cy="870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rot="16200000">
                  <a:off x="2041072" y="1812470"/>
                  <a:ext cx="5334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rot="16200000">
                  <a:off x="2174422" y="1812470"/>
                  <a:ext cx="2667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52"/>
              <p:cNvGrpSpPr/>
              <p:nvPr/>
            </p:nvGrpSpPr>
            <p:grpSpPr>
              <a:xfrm>
                <a:off x="533400" y="914401"/>
                <a:ext cx="533400" cy="304801"/>
                <a:chOff x="1371600" y="1371600"/>
                <a:chExt cx="914400" cy="533400"/>
              </a:xfrm>
            </p:grpSpPr>
            <p:sp>
              <p:nvSpPr>
                <p:cNvPr id="14" name="Oval 13"/>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3" name="Rectangle 12"/>
              <p:cNvSpPr/>
              <p:nvPr/>
            </p:nvSpPr>
            <p:spPr>
              <a:xfrm>
                <a:off x="304800" y="457200"/>
                <a:ext cx="990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TextBox 6"/>
            <p:cNvSpPr txBox="1"/>
            <p:nvPr/>
          </p:nvSpPr>
          <p:spPr>
            <a:xfrm>
              <a:off x="1571926" y="3189682"/>
              <a:ext cx="64150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A</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8" name="TextBox 7"/>
            <p:cNvSpPr txBox="1"/>
            <p:nvPr/>
          </p:nvSpPr>
          <p:spPr>
            <a:xfrm>
              <a:off x="2765730" y="2551424"/>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C</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9" name="TextBox 8"/>
            <p:cNvSpPr txBox="1"/>
            <p:nvPr/>
          </p:nvSpPr>
          <p:spPr>
            <a:xfrm>
              <a:off x="1571604" y="1714488"/>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B</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endParaRPr lang="en-US" dirty="0"/>
          </a:p>
        </p:txBody>
      </p:sp>
      <p:grpSp>
        <p:nvGrpSpPr>
          <p:cNvPr id="4" name="Group 84"/>
          <p:cNvGrpSpPr/>
          <p:nvPr/>
        </p:nvGrpSpPr>
        <p:grpSpPr>
          <a:xfrm>
            <a:off x="716678" y="1571612"/>
            <a:ext cx="3643338" cy="2500330"/>
            <a:chOff x="142844" y="1500174"/>
            <a:chExt cx="3643338" cy="2500330"/>
          </a:xfrm>
        </p:grpSpPr>
        <p:sp>
          <p:nvSpPr>
            <p:cNvPr id="5" name="Rectangle 4"/>
            <p:cNvSpPr/>
            <p:nvPr/>
          </p:nvSpPr>
          <p:spPr>
            <a:xfrm>
              <a:off x="142844" y="1500174"/>
              <a:ext cx="3643338" cy="25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27"/>
            <p:cNvGrpSpPr/>
            <p:nvPr/>
          </p:nvGrpSpPr>
          <p:grpSpPr>
            <a:xfrm>
              <a:off x="857224" y="1716254"/>
              <a:ext cx="2342870" cy="2018170"/>
              <a:chOff x="304800" y="152400"/>
              <a:chExt cx="1295401" cy="1066802"/>
            </a:xfrm>
          </p:grpSpPr>
          <p:grpSp>
            <p:nvGrpSpPr>
              <p:cNvPr id="10" name="Group 76"/>
              <p:cNvGrpSpPr/>
              <p:nvPr/>
            </p:nvGrpSpPr>
            <p:grpSpPr>
              <a:xfrm rot="10800000">
                <a:off x="533400" y="152400"/>
                <a:ext cx="533400" cy="304801"/>
                <a:chOff x="1371600" y="1371600"/>
                <a:chExt cx="914400" cy="533400"/>
              </a:xfrm>
            </p:grpSpPr>
            <p:sp>
              <p:nvSpPr>
                <p:cNvPr id="20" name="Oval 19"/>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21"/>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 name="Group 44"/>
              <p:cNvGrpSpPr/>
              <p:nvPr/>
            </p:nvGrpSpPr>
            <p:grpSpPr>
              <a:xfrm>
                <a:off x="1295400" y="457201"/>
                <a:ext cx="304801" cy="533400"/>
                <a:chOff x="2133600" y="1676399"/>
                <a:chExt cx="304801" cy="533400"/>
              </a:xfrm>
            </p:grpSpPr>
            <p:sp>
              <p:nvSpPr>
                <p:cNvPr id="17" name="Oval 16"/>
                <p:cNvSpPr/>
                <p:nvPr/>
              </p:nvSpPr>
              <p:spPr>
                <a:xfrm rot="16200000">
                  <a:off x="2154918" y="1888681"/>
                  <a:ext cx="44450" cy="870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rot="16200000">
                  <a:off x="2041072" y="1812470"/>
                  <a:ext cx="5334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rot="16200000">
                  <a:off x="2174422" y="1812470"/>
                  <a:ext cx="266700" cy="2612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52"/>
              <p:cNvGrpSpPr/>
              <p:nvPr/>
            </p:nvGrpSpPr>
            <p:grpSpPr>
              <a:xfrm>
                <a:off x="533400" y="914401"/>
                <a:ext cx="533400" cy="304801"/>
                <a:chOff x="1371600" y="1371600"/>
                <a:chExt cx="914400" cy="533400"/>
              </a:xfrm>
            </p:grpSpPr>
            <p:sp>
              <p:nvSpPr>
                <p:cNvPr id="14" name="Oval 13"/>
                <p:cNvSpPr/>
                <p:nvPr/>
              </p:nvSpPr>
              <p:spPr>
                <a:xfrm>
                  <a:off x="1809344" y="1371600"/>
                  <a:ext cx="762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a:off x="1371600" y="1447800"/>
                  <a:ext cx="9144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a:off x="1600200" y="1447800"/>
                  <a:ext cx="457200" cy="457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3" name="Rectangle 12"/>
              <p:cNvSpPr/>
              <p:nvPr/>
            </p:nvSpPr>
            <p:spPr>
              <a:xfrm>
                <a:off x="304800" y="457200"/>
                <a:ext cx="990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TextBox 6"/>
            <p:cNvSpPr txBox="1"/>
            <p:nvPr/>
          </p:nvSpPr>
          <p:spPr>
            <a:xfrm>
              <a:off x="1571926" y="3189682"/>
              <a:ext cx="64150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A</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8" name="TextBox 7"/>
            <p:cNvSpPr txBox="1"/>
            <p:nvPr/>
          </p:nvSpPr>
          <p:spPr>
            <a:xfrm>
              <a:off x="2765730" y="2551424"/>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C</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sp>
          <p:nvSpPr>
            <p:cNvPr id="9" name="TextBox 8"/>
            <p:cNvSpPr txBox="1"/>
            <p:nvPr/>
          </p:nvSpPr>
          <p:spPr>
            <a:xfrm>
              <a:off x="1571604" y="1714488"/>
              <a:ext cx="55782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spc="50" dirty="0" smtClean="0">
                  <a:ln w="12700" cmpd="sng">
                    <a:solidFill>
                      <a:schemeClr val="tx1"/>
                    </a:solidFill>
                    <a:prstDash val="solid"/>
                  </a:ln>
                  <a:solidFill>
                    <a:schemeClr val="accent6">
                      <a:tint val="1000"/>
                    </a:schemeClr>
                  </a:solidFill>
                  <a:effectLst>
                    <a:glow rad="53100">
                      <a:schemeClr val="tx2">
                        <a:alpha val="30000"/>
                      </a:schemeClr>
                    </a:glow>
                  </a:effectLst>
                </a:rPr>
                <a:t>B</a:t>
              </a:r>
              <a:endParaRPr lang="en-US" sz="2800" b="1" spc="50" dirty="0">
                <a:ln w="12700" cmpd="sng">
                  <a:solidFill>
                    <a:schemeClr val="tx1"/>
                  </a:solidFill>
                  <a:prstDash val="solid"/>
                </a:ln>
                <a:solidFill>
                  <a:schemeClr val="accent6">
                    <a:tint val="1000"/>
                  </a:schemeClr>
                </a:solidFill>
                <a:effectLst>
                  <a:glow rad="53100">
                    <a:schemeClr val="tx2">
                      <a:alpha val="30000"/>
                    </a:schemeClr>
                  </a:glow>
                </a:effectLst>
              </a:endParaRPr>
            </a:p>
          </p:txBody>
        </p:sp>
      </p:grpSp>
      <p:grpSp>
        <p:nvGrpSpPr>
          <p:cNvPr id="23" name="Group 23"/>
          <p:cNvGrpSpPr/>
          <p:nvPr/>
        </p:nvGrpSpPr>
        <p:grpSpPr>
          <a:xfrm>
            <a:off x="4555870" y="1516042"/>
            <a:ext cx="3855322" cy="2571744"/>
            <a:chOff x="2357422" y="500042"/>
            <a:chExt cx="2423160" cy="1526586"/>
          </a:xfrm>
        </p:grpSpPr>
        <p:pic>
          <p:nvPicPr>
            <p:cNvPr id="24" name="Picture 2" descr="C:\Documents and Settings\Tony\Desktop\MSR Paper\Figure Sources\jack-2.png"/>
            <p:cNvPicPr>
              <a:picLocks noChangeAspect="1" noChangeArrowheads="1"/>
            </p:cNvPicPr>
            <p:nvPr/>
          </p:nvPicPr>
          <p:blipFill>
            <a:blip r:embed="rId3" cstate="print"/>
            <a:srcRect t="6057" r="4966" b="11067"/>
            <a:stretch>
              <a:fillRect/>
            </a:stretch>
          </p:blipFill>
          <p:spPr bwMode="auto">
            <a:xfrm>
              <a:off x="2418382" y="542448"/>
              <a:ext cx="2273864" cy="1484180"/>
            </a:xfrm>
            <a:prstGeom prst="rect">
              <a:avLst/>
            </a:prstGeom>
            <a:noFill/>
            <a:ln w="9525">
              <a:solidFill>
                <a:schemeClr val="tx1"/>
              </a:solidFill>
            </a:ln>
          </p:spPr>
        </p:pic>
        <p:sp>
          <p:nvSpPr>
            <p:cNvPr id="25" name="TextBox 24"/>
            <p:cNvSpPr txBox="1"/>
            <p:nvPr/>
          </p:nvSpPr>
          <p:spPr>
            <a:xfrm>
              <a:off x="2357422" y="1368722"/>
              <a:ext cx="533400" cy="547717"/>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26" name="TextBox 25"/>
            <p:cNvSpPr txBox="1"/>
            <p:nvPr/>
          </p:nvSpPr>
          <p:spPr>
            <a:xfrm>
              <a:off x="3332782" y="5000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27" name="TextBox 26"/>
            <p:cNvSpPr txBox="1"/>
            <p:nvPr/>
          </p:nvSpPr>
          <p:spPr>
            <a:xfrm>
              <a:off x="4399582" y="11096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nvGrpSpPr>
          <p:cNvPr id="28" name="Group 67"/>
          <p:cNvGrpSpPr/>
          <p:nvPr/>
        </p:nvGrpSpPr>
        <p:grpSpPr>
          <a:xfrm>
            <a:off x="716678" y="4214817"/>
            <a:ext cx="7537920" cy="2500331"/>
            <a:chOff x="428596" y="4214817"/>
            <a:chExt cx="7537920" cy="2500331"/>
          </a:xfrm>
        </p:grpSpPr>
        <p:grpSp>
          <p:nvGrpSpPr>
            <p:cNvPr id="29" name="Group 24"/>
            <p:cNvGrpSpPr/>
            <p:nvPr/>
          </p:nvGrpSpPr>
          <p:grpSpPr>
            <a:xfrm>
              <a:off x="428596" y="4214818"/>
              <a:ext cx="3633829" cy="2500330"/>
              <a:chOff x="4932982" y="500042"/>
              <a:chExt cx="2200370" cy="1526603"/>
            </a:xfrm>
          </p:grpSpPr>
          <p:pic>
            <p:nvPicPr>
              <p:cNvPr id="35" name="Picture 4" descr="C:\Documents and Settings\Tony\Desktop\MSR Paper\Figure Sources\chrissy.png"/>
              <p:cNvPicPr>
                <a:picLocks noChangeAspect="1" noChangeArrowheads="1"/>
              </p:cNvPicPr>
              <p:nvPr/>
            </p:nvPicPr>
            <p:blipFill>
              <a:blip r:embed="rId4" cstate="print"/>
              <a:srcRect t="14756" r="8048"/>
              <a:stretch>
                <a:fillRect/>
              </a:stretch>
            </p:blipFill>
            <p:spPr bwMode="auto">
              <a:xfrm>
                <a:off x="4932982" y="500042"/>
                <a:ext cx="2200104" cy="1526603"/>
              </a:xfrm>
              <a:prstGeom prst="rect">
                <a:avLst/>
              </a:prstGeom>
              <a:noFill/>
              <a:ln w="9525">
                <a:solidFill>
                  <a:schemeClr val="tx1"/>
                </a:solidFill>
              </a:ln>
            </p:spPr>
          </p:pic>
          <p:sp>
            <p:nvSpPr>
              <p:cNvPr id="36" name="TextBox 35"/>
              <p:cNvSpPr txBox="1"/>
              <p:nvPr/>
            </p:nvSpPr>
            <p:spPr>
              <a:xfrm>
                <a:off x="6799882" y="827702"/>
                <a:ext cx="333470" cy="507374"/>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7" name="TextBox 36"/>
              <p:cNvSpPr txBox="1"/>
              <p:nvPr/>
            </p:nvSpPr>
            <p:spPr>
              <a:xfrm>
                <a:off x="5009182" y="11096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8" name="TextBox 37"/>
              <p:cNvSpPr txBox="1"/>
              <p:nvPr/>
            </p:nvSpPr>
            <p:spPr>
              <a:xfrm>
                <a:off x="5847382" y="500042"/>
                <a:ext cx="381000" cy="523220"/>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nvGrpSpPr>
            <p:cNvPr id="30" name="Group 25"/>
            <p:cNvGrpSpPr/>
            <p:nvPr/>
          </p:nvGrpSpPr>
          <p:grpSpPr>
            <a:xfrm>
              <a:off x="4289430" y="4214817"/>
              <a:ext cx="3677086" cy="2500330"/>
              <a:chOff x="7348985" y="2161345"/>
              <a:chExt cx="2437937" cy="1571503"/>
            </a:xfrm>
          </p:grpSpPr>
          <p:pic>
            <p:nvPicPr>
              <p:cNvPr id="31" name="Picture 3" descr="C:\Documents and Settings\Tony\Desktop\MSR Paper\Figure Sources\larry.png"/>
              <p:cNvPicPr>
                <a:picLocks noChangeAspect="1" noChangeArrowheads="1"/>
              </p:cNvPicPr>
              <p:nvPr/>
            </p:nvPicPr>
            <p:blipFill>
              <a:blip r:embed="rId5" cstate="print"/>
              <a:srcRect t="14756"/>
              <a:stretch>
                <a:fillRect/>
              </a:stretch>
            </p:blipFill>
            <p:spPr bwMode="auto">
              <a:xfrm>
                <a:off x="7394242" y="2161345"/>
                <a:ext cx="2392680" cy="1571503"/>
              </a:xfrm>
              <a:prstGeom prst="rect">
                <a:avLst/>
              </a:prstGeom>
              <a:noFill/>
              <a:ln w="9525">
                <a:solidFill>
                  <a:schemeClr val="tx1"/>
                </a:solidFill>
              </a:ln>
            </p:spPr>
          </p:pic>
          <p:sp>
            <p:nvSpPr>
              <p:cNvPr id="32" name="TextBox 31"/>
              <p:cNvSpPr txBox="1"/>
              <p:nvPr/>
            </p:nvSpPr>
            <p:spPr>
              <a:xfrm>
                <a:off x="7348985" y="2513746"/>
                <a:ext cx="533400" cy="522297"/>
              </a:xfrm>
              <a:prstGeom prst="rect">
                <a:avLst/>
              </a:prstGeom>
              <a:noFill/>
            </p:spPr>
            <p:txBody>
              <a:bodyPr wrap="square" rtlCol="0">
                <a:spAutoFit/>
              </a:bodyPr>
              <a:lstStyle/>
              <a:p>
                <a:r>
                  <a:rPr lang="en-US" sz="4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C</a:t>
                </a:r>
                <a:endParaRPr lang="en-US" sz="4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3" name="TextBox 32"/>
              <p:cNvSpPr txBox="1"/>
              <p:nvPr/>
            </p:nvSpPr>
            <p:spPr>
              <a:xfrm>
                <a:off x="8104699" y="2251146"/>
                <a:ext cx="381000" cy="328853"/>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A</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34" name="TextBox 33"/>
              <p:cNvSpPr txBox="1"/>
              <p:nvPr/>
            </p:nvSpPr>
            <p:spPr>
              <a:xfrm>
                <a:off x="9383525" y="2655247"/>
                <a:ext cx="381000" cy="328853"/>
              </a:xfrm>
              <a:prstGeom prst="rect">
                <a:avLst/>
              </a:prstGeom>
              <a:noFill/>
            </p:spPr>
            <p:txBody>
              <a:bodyPr wrap="square" rtlCol="0">
                <a:spAutoFit/>
              </a:bodyPr>
              <a:lstStyle/>
              <a:p>
                <a:r>
                  <a:rPr lang="en-US" sz="28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B</a:t>
                </a:r>
                <a:endParaRPr lang="en-US" sz="28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there’s a lot going on!</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challenge</a:t>
            </a:r>
          </a:p>
        </p:txBody>
      </p:sp>
      <p:pic>
        <p:nvPicPr>
          <p:cNvPr id="5" name="video1-warmup.wmv">
            <a:hlinkClick r:id="" action="ppaction://media"/>
          </p:cNvPr>
          <p:cNvPicPr>
            <a:picLocks noGrp="1" noRot="1" noChangeAspect="1"/>
          </p:cNvPicPr>
          <p:nvPr>
            <p:ph idx="1"/>
            <a:videoFile r:link="rId1"/>
          </p:nvPr>
        </p:nvPicPr>
        <p:blipFill>
          <a:blip r:embed="rId4" cstate="print"/>
          <a:stretch>
            <a:fillRect/>
          </a:stretch>
        </p:blipFill>
        <p:spPr>
          <a:xfrm>
            <a:off x="0" y="1168400"/>
            <a:ext cx="9144000" cy="568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sz="quarter" idx="13"/>
          </p:nvPr>
        </p:nvSpPr>
        <p:spPr/>
        <p:txBody>
          <a:bodyPr/>
          <a:lstStyle/>
          <a:p>
            <a:endParaRPr lang="en-US"/>
          </a:p>
        </p:txBody>
      </p:sp>
      <p:pic>
        <p:nvPicPr>
          <p:cNvPr id="126978" name="Picture 2"/>
          <p:cNvPicPr>
            <a:picLocks noChangeAspect="1" noChangeArrowheads="1"/>
          </p:cNvPicPr>
          <p:nvPr/>
        </p:nvPicPr>
        <p:blipFill>
          <a:blip r:embed="rId2" cstate="print"/>
          <a:srcRect l="1758" t="8827" r="1978" b="2321"/>
          <a:stretch>
            <a:fillRect/>
          </a:stretch>
        </p:blipFill>
        <p:spPr bwMode="auto">
          <a:xfrm rot="5400000">
            <a:off x="5402178" y="2446422"/>
            <a:ext cx="4612107" cy="3224463"/>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l="1636" t="7064" r="3476" b="2870"/>
          <a:stretch>
            <a:fillRect/>
          </a:stretch>
        </p:blipFill>
        <p:spPr bwMode="auto">
          <a:xfrm>
            <a:off x="1143000" y="2514600"/>
            <a:ext cx="4419600" cy="38862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data-driven insight</a:t>
            </a:r>
            <a:endParaRPr lang="en-US" dirty="0"/>
          </a:p>
        </p:txBody>
      </p:sp>
      <p:sp>
        <p:nvSpPr>
          <p:cNvPr id="3" name="Content Placeholder 2"/>
          <p:cNvSpPr>
            <a:spLocks noGrp="1"/>
          </p:cNvSpPr>
          <p:nvPr>
            <p:ph idx="1"/>
          </p:nvPr>
        </p:nvSpPr>
        <p:spPr>
          <a:xfrm>
            <a:off x="457200" y="1600200"/>
            <a:ext cx="4191000" cy="4525963"/>
          </a:xfrm>
        </p:spPr>
        <p:txBody>
          <a:bodyPr/>
          <a:lstStyle/>
          <a:p>
            <a:endParaRPr lang="en-US" dirty="0" smtClean="0"/>
          </a:p>
          <a:p>
            <a:r>
              <a:rPr lang="en-US" dirty="0" smtClean="0"/>
              <a:t>“a lot of centralized interaction”</a:t>
            </a:r>
          </a:p>
          <a:p>
            <a:endParaRPr lang="en-US" dirty="0" smtClean="0"/>
          </a:p>
          <a:p>
            <a:r>
              <a:rPr lang="en-US" dirty="0" smtClean="0"/>
              <a:t>“storage along the side”</a:t>
            </a:r>
            <a:endParaRPr lang="en-US" dirty="0"/>
          </a:p>
        </p:txBody>
      </p:sp>
      <p:sp>
        <p:nvSpPr>
          <p:cNvPr id="4" name="Content Placeholder 3"/>
          <p:cNvSpPr>
            <a:spLocks noGrp="1"/>
          </p:cNvSpPr>
          <p:nvPr>
            <p:ph sz="quarter" idx="13"/>
          </p:nvPr>
        </p:nvSpPr>
        <p:spPr/>
        <p:txBody>
          <a:bodyPr/>
          <a:lstStyle/>
          <a:p>
            <a:r>
              <a:rPr lang="en-US" dirty="0" smtClean="0"/>
              <a:t>challenge</a:t>
            </a:r>
            <a:endParaRPr lang="en-US" dirty="0"/>
          </a:p>
        </p:txBody>
      </p:sp>
      <p:pic>
        <p:nvPicPr>
          <p:cNvPr id="126979" name="Picture 3"/>
          <p:cNvPicPr>
            <a:picLocks noChangeAspect="1" noChangeArrowheads="1"/>
          </p:cNvPicPr>
          <p:nvPr/>
        </p:nvPicPr>
        <p:blipFill>
          <a:blip r:embed="rId2" cstate="print"/>
          <a:srcRect l="1636" t="7064" r="3476" b="2870"/>
          <a:stretch>
            <a:fillRect/>
          </a:stretch>
        </p:blipFill>
        <p:spPr bwMode="auto">
          <a:xfrm>
            <a:off x="4724400" y="1676400"/>
            <a:ext cx="3962399" cy="468895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an analytic framework for tabletop collaboration</a:t>
            </a:r>
          </a:p>
          <a:p>
            <a:endParaRPr lang="en-US" dirty="0" smtClean="0"/>
          </a:p>
          <a:p>
            <a:r>
              <a:rPr lang="en-US" dirty="0" err="1" smtClean="0"/>
              <a:t>vistaco</a:t>
            </a:r>
            <a:r>
              <a:rPr lang="en-US" dirty="0" smtClean="0"/>
              <a:t>: the first iteration</a:t>
            </a:r>
          </a:p>
          <a:p>
            <a:endParaRPr lang="en-US" dirty="0" smtClean="0"/>
          </a:p>
          <a:p>
            <a:r>
              <a:rPr lang="en-US" dirty="0" smtClean="0"/>
              <a:t>partial demo</a:t>
            </a:r>
          </a:p>
          <a:p>
            <a:endParaRPr lang="en-US" dirty="0" smtClean="0"/>
          </a:p>
          <a:p>
            <a:r>
              <a:rPr lang="en-US" dirty="0" smtClean="0"/>
              <a:t>example: distributed tabletop collaboration</a:t>
            </a:r>
          </a:p>
          <a:p>
            <a:endParaRPr lang="en-US" dirty="0" smtClean="0"/>
          </a:p>
          <a:p>
            <a:endParaRPr lang="en-US" dirty="0" smtClean="0"/>
          </a:p>
        </p:txBody>
      </p:sp>
      <p:sp>
        <p:nvSpPr>
          <p:cNvPr id="4" name="Content Placeholder 3"/>
          <p:cNvSpPr>
            <a:spLocks noGrp="1"/>
          </p:cNvSpPr>
          <p:nvPr>
            <p:ph sz="quarter" idx="13"/>
          </p:nvPr>
        </p:nvSpPr>
        <p:spPr/>
        <p:txBody>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q: phases of interaction?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12"/>
          <p:cNvSpPr txBox="1">
            <a:spLocks/>
          </p:cNvSpPr>
          <p:nvPr/>
        </p:nvSpPr>
        <p:spPr>
          <a:xfrm>
            <a:off x="457200" y="0"/>
            <a:ext cx="8229600" cy="53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cxnSp>
        <p:nvCxnSpPr>
          <p:cNvPr id="11" name="Straight Arrow Connector 10"/>
          <p:cNvCxnSpPr/>
          <p:nvPr/>
        </p:nvCxnSpPr>
        <p:spPr>
          <a:xfrm>
            <a:off x="762000" y="5791200"/>
            <a:ext cx="7543800" cy="1588"/>
          </a:xfrm>
          <a:prstGeom prst="straightConnector1">
            <a:avLst/>
          </a:prstGeom>
          <a:ln cap="sq">
            <a:headEnd type="none"/>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q: phases of interaction?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12"/>
          <p:cNvSpPr txBox="1">
            <a:spLocks/>
          </p:cNvSpPr>
          <p:nvPr/>
        </p:nvSpPr>
        <p:spPr>
          <a:xfrm>
            <a:off x="457200" y="0"/>
            <a:ext cx="8229600" cy="53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cxnSp>
        <p:nvCxnSpPr>
          <p:cNvPr id="11" name="Straight Arrow Connector 10"/>
          <p:cNvCxnSpPr/>
          <p:nvPr/>
        </p:nvCxnSpPr>
        <p:spPr>
          <a:xfrm>
            <a:off x="762000" y="5791200"/>
            <a:ext cx="7543800" cy="1588"/>
          </a:xfrm>
          <a:prstGeom prst="straightConnector1">
            <a:avLst/>
          </a:prstGeom>
          <a:ln cap="sq">
            <a:headEnd type="none"/>
            <a:tailEnd type="none"/>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62000" y="5791200"/>
            <a:ext cx="2438400" cy="0"/>
          </a:xfrm>
          <a:prstGeom prst="line">
            <a:avLst/>
          </a:prstGeom>
          <a:ln w="127000">
            <a:headEnd type="oval"/>
            <a:tailEnd type="ova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609600" y="6096000"/>
            <a:ext cx="76962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1</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st</a:t>
            </a:r>
            <a:r>
              <a:rPr kumimoji="0" lang="en-US" sz="2400" b="0" i="0" u="none" strike="noStrike" kern="1200" cap="none" spc="0" normalizeH="0" noProof="0" dirty="0" smtClean="0">
                <a:ln>
                  <a:noFill/>
                </a:ln>
                <a:solidFill>
                  <a:schemeClr val="tx1"/>
                </a:solidFill>
                <a:effectLst/>
                <a:uLnTx/>
                <a:uFillTx/>
                <a:latin typeface="+mn-lt"/>
                <a:ea typeface="+mn-ea"/>
                <a:cs typeface="+mn-cs"/>
              </a:rPr>
              <a:t> third: sorting/inspecting tiles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14" descr="8-early.PNG"/>
          <p:cNvPicPr/>
          <p:nvPr/>
        </p:nvPicPr>
        <p:blipFill>
          <a:blip r:embed="rId3" cstate="print"/>
          <a:srcRect l="14750" t="5495" r="23760"/>
          <a:stretch>
            <a:fillRect/>
          </a:stretch>
        </p:blipFill>
        <p:spPr>
          <a:xfrm>
            <a:off x="533400" y="1447800"/>
            <a:ext cx="7924800" cy="389216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q: phases of interaction?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12"/>
          <p:cNvSpPr txBox="1">
            <a:spLocks/>
          </p:cNvSpPr>
          <p:nvPr/>
        </p:nvSpPr>
        <p:spPr>
          <a:xfrm>
            <a:off x="457200" y="0"/>
            <a:ext cx="8229600" cy="53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cxnSp>
        <p:nvCxnSpPr>
          <p:cNvPr id="11" name="Straight Arrow Connector 10"/>
          <p:cNvCxnSpPr/>
          <p:nvPr/>
        </p:nvCxnSpPr>
        <p:spPr>
          <a:xfrm>
            <a:off x="762000" y="5791200"/>
            <a:ext cx="7543800" cy="1588"/>
          </a:xfrm>
          <a:prstGeom prst="straightConnector1">
            <a:avLst/>
          </a:prstGeom>
          <a:ln cap="sq">
            <a:headEnd type="none"/>
            <a:tailEnd type="none"/>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352800" y="5791200"/>
            <a:ext cx="2438400" cy="0"/>
          </a:xfrm>
          <a:prstGeom prst="line">
            <a:avLst/>
          </a:prstGeom>
          <a:ln w="127000">
            <a:headEnd type="oval"/>
            <a:tailEnd type="ova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609600" y="6096000"/>
            <a:ext cx="76962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0" i="0" u="none" strike="noStrike" kern="1200" cap="none" spc="0" normalizeH="0" noProof="0" dirty="0" smtClean="0">
                <a:ln>
                  <a:noFill/>
                </a:ln>
                <a:solidFill>
                  <a:schemeClr val="tx1"/>
                </a:solidFill>
                <a:effectLst/>
                <a:uLnTx/>
                <a:uFillTx/>
                <a:latin typeface="+mn-lt"/>
                <a:ea typeface="+mn-ea"/>
                <a:cs typeface="+mn-cs"/>
              </a:rPr>
              <a:t> third: constructing/searching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descr="8-mid.PNG"/>
          <p:cNvPicPr/>
          <p:nvPr/>
        </p:nvPicPr>
        <p:blipFill>
          <a:blip r:embed="rId3" cstate="print"/>
          <a:srcRect l="14492" t="6593" r="24792" b="1410"/>
          <a:stretch>
            <a:fillRect/>
          </a:stretch>
        </p:blipFill>
        <p:spPr>
          <a:xfrm>
            <a:off x="457200" y="1524000"/>
            <a:ext cx="8031480" cy="397764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q: phases of interaction?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12"/>
          <p:cNvSpPr txBox="1">
            <a:spLocks/>
          </p:cNvSpPr>
          <p:nvPr/>
        </p:nvSpPr>
        <p:spPr>
          <a:xfrm>
            <a:off x="457200" y="0"/>
            <a:ext cx="8229600" cy="53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case study » 3-way collaboration</a:t>
            </a:r>
          </a:p>
        </p:txBody>
      </p:sp>
      <p:cxnSp>
        <p:nvCxnSpPr>
          <p:cNvPr id="11" name="Straight Arrow Connector 10"/>
          <p:cNvCxnSpPr/>
          <p:nvPr/>
        </p:nvCxnSpPr>
        <p:spPr>
          <a:xfrm>
            <a:off x="762000" y="5791200"/>
            <a:ext cx="7543800" cy="1588"/>
          </a:xfrm>
          <a:prstGeom prst="straightConnector1">
            <a:avLst/>
          </a:prstGeom>
          <a:ln cap="sq">
            <a:headEnd type="none"/>
            <a:tailEnd type="none"/>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5867400" y="5791200"/>
            <a:ext cx="2438400" cy="0"/>
          </a:xfrm>
          <a:prstGeom prst="line">
            <a:avLst/>
          </a:prstGeom>
          <a:ln w="127000">
            <a:headEnd type="oval"/>
            <a:tailEnd type="oval"/>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609600" y="6096000"/>
            <a:ext cx="76962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last </a:t>
            </a:r>
            <a:r>
              <a:rPr kumimoji="0" lang="en-US" sz="2400" b="0" i="0" u="none" strike="noStrike" kern="1200" cap="none" spc="0" normalizeH="0" noProof="0" dirty="0" smtClean="0">
                <a:ln>
                  <a:noFill/>
                </a:ln>
                <a:solidFill>
                  <a:schemeClr val="tx1"/>
                </a:solidFill>
                <a:effectLst/>
                <a:uLnTx/>
                <a:uFillTx/>
                <a:latin typeface="+mn-lt"/>
                <a:ea typeface="+mn-ea"/>
                <a:cs typeface="+mn-cs"/>
              </a:rPr>
              <a:t>third: fine tuning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8" descr="8-late.PNG"/>
          <p:cNvPicPr/>
          <p:nvPr/>
        </p:nvPicPr>
        <p:blipFill>
          <a:blip r:embed="rId3" cstate="print"/>
          <a:srcRect l="14774" t="4041" r="24926" b="2232"/>
          <a:stretch>
            <a:fillRect/>
          </a:stretch>
        </p:blipFill>
        <p:spPr>
          <a:xfrm>
            <a:off x="609600" y="1524000"/>
            <a:ext cx="7924800" cy="393192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sp>
        <p:nvSpPr>
          <p:cNvPr id="10" name="TextBox 9"/>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2d </a:t>
            </a:r>
            <a:r>
              <a:rPr kumimoji="0" lang="en-US" sz="2400" b="0" i="0" u="none" strike="noStrike" kern="1200" cap="none" spc="0" normalizeH="0" noProof="0" dirty="0" smtClean="0">
                <a:ln>
                  <a:noFill/>
                </a:ln>
                <a:solidFill>
                  <a:schemeClr val="tx1"/>
                </a:solidFill>
                <a:effectLst/>
                <a:uLnTx/>
                <a:uFillTx/>
                <a:latin typeface="+mn-lt"/>
                <a:ea typeface="+mn-ea"/>
                <a:cs typeface="+mn-cs"/>
              </a:rPr>
              <a:t>targeting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Arrow Connector 24"/>
          <p:cNvCxnSpPr/>
          <p:nvPr/>
        </p:nvCxnSpPr>
        <p:spPr>
          <a:xfrm rot="5400000">
            <a:off x="-1104900" y="3619500"/>
            <a:ext cx="3429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228600" y="33528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2400" i="1" dirty="0" smtClean="0"/>
              <a:t>t</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p:cNvCxnSpPr>
            <a:stCxn id="13" idx="4"/>
            <a:endCxn id="13" idx="5"/>
          </p:cNvCxnSpPr>
          <p:nvPr/>
        </p:nvCxnSpPr>
        <p:spPr>
          <a:xfrm rot="5400000" flipH="1" flipV="1">
            <a:off x="2762250" y="5124450"/>
            <a:ext cx="800100" cy="838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4" idx="4"/>
            <a:endCxn id="14" idx="0"/>
          </p:cNvCxnSpPr>
          <p:nvPr/>
        </p:nvCxnSpPr>
        <p:spPr>
          <a:xfrm rot="10800000" flipH="1" flipV="1">
            <a:off x="762000" y="5486400"/>
            <a:ext cx="1600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rot="5400000">
            <a:off x="-1104900" y="3619500"/>
            <a:ext cx="3429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1219200" y="56388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1" u="none" strike="noStrike" kern="1200" cap="none" spc="0" normalizeH="0" baseline="0" noProof="0" dirty="0" smtClean="0">
                <a:ln>
                  <a:noFill/>
                </a:ln>
                <a:solidFill>
                  <a:schemeClr val="tx1"/>
                </a:solidFill>
                <a:effectLst/>
                <a:uLnTx/>
                <a:uFillTx/>
                <a:latin typeface="+mn-lt"/>
                <a:ea typeface="+mn-ea"/>
                <a:cs typeface="+mn-cs"/>
              </a:rPr>
              <a:t>x</a:t>
            </a:r>
          </a:p>
        </p:txBody>
      </p:sp>
      <p:sp>
        <p:nvSpPr>
          <p:cNvPr id="30" name="TextBox 29"/>
          <p:cNvSpPr txBox="1"/>
          <p:nvPr/>
        </p:nvSpPr>
        <p:spPr>
          <a:xfrm>
            <a:off x="3124200" y="55626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2400" i="1" dirty="0" smtClean="0"/>
              <a:t>y</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31" name="TextBox 30"/>
          <p:cNvSpPr txBox="1"/>
          <p:nvPr/>
        </p:nvSpPr>
        <p:spPr>
          <a:xfrm>
            <a:off x="228600" y="33528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2400" i="1" dirty="0" smtClean="0"/>
              <a:t>t</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15" name="TextBox 14"/>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2d </a:t>
            </a:r>
            <a:r>
              <a:rPr kumimoji="0" lang="en-US" sz="2400" b="0" i="0" u="none" strike="noStrike" kern="1200" cap="none" spc="0" normalizeH="0" noProof="0" dirty="0" smtClean="0">
                <a:ln>
                  <a:noFill/>
                </a:ln>
                <a:solidFill>
                  <a:schemeClr val="tx1"/>
                </a:solidFill>
                <a:effectLst/>
                <a:uLnTx/>
                <a:uFillTx/>
                <a:latin typeface="+mn-lt"/>
                <a:ea typeface="+mn-ea"/>
                <a:cs typeface="+mn-cs"/>
              </a:rPr>
              <a:t>targeting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Arrow Connector 24"/>
          <p:cNvCxnSpPr/>
          <p:nvPr/>
        </p:nvCxnSpPr>
        <p:spPr>
          <a:xfrm rot="5400000">
            <a:off x="-1104900" y="3619500"/>
            <a:ext cx="3429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228600" y="33528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2400" i="1" dirty="0" smtClean="0"/>
              <a:t>t</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32" name="Right Brace 31"/>
          <p:cNvSpPr/>
          <p:nvPr/>
        </p:nvSpPr>
        <p:spPr>
          <a:xfrm>
            <a:off x="3657600" y="1600200"/>
            <a:ext cx="304800" cy="2895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038600" y="2819400"/>
            <a:ext cx="28194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“ballistic</a:t>
            </a:r>
            <a:r>
              <a:rPr kumimoji="0" lang="en-US" sz="2400" b="0" i="0" u="none" strike="noStrike" kern="1200" cap="none" spc="0" normalizeH="0" noProof="0" dirty="0" smtClean="0">
                <a:ln>
                  <a:noFill/>
                </a:ln>
                <a:solidFill>
                  <a:schemeClr val="tx1"/>
                </a:solidFill>
                <a:effectLst/>
                <a:uLnTx/>
                <a:uFillTx/>
                <a:latin typeface="+mn-lt"/>
                <a:ea typeface="+mn-ea"/>
                <a:cs typeface="+mn-cs"/>
              </a:rPr>
              <a:t> motion”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2d </a:t>
            </a:r>
            <a:r>
              <a:rPr kumimoji="0" lang="en-US" sz="2400" b="0" i="0" u="none" strike="noStrike" kern="1200" cap="none" spc="0" normalizeH="0" noProof="0" dirty="0" smtClean="0">
                <a:ln>
                  <a:noFill/>
                </a:ln>
                <a:solidFill>
                  <a:schemeClr val="tx1"/>
                </a:solidFill>
                <a:effectLst/>
                <a:uLnTx/>
                <a:uFillTx/>
                <a:latin typeface="+mn-lt"/>
                <a:ea typeface="+mn-ea"/>
                <a:cs typeface="+mn-cs"/>
              </a:rPr>
              <a:t>targeting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5" name="Freeform 14"/>
          <p:cNvSpPr/>
          <p:nvPr/>
        </p:nvSpPr>
        <p:spPr>
          <a:xfrm>
            <a:off x="766119" y="1408670"/>
            <a:ext cx="2755557" cy="3391930"/>
          </a:xfrm>
          <a:custGeom>
            <a:avLst/>
            <a:gdLst>
              <a:gd name="connsiteX0" fmla="*/ 0 w 2755557"/>
              <a:gd name="connsiteY0" fmla="*/ 481914 h 3595816"/>
              <a:gd name="connsiteX1" fmla="*/ 1112108 w 2755557"/>
              <a:gd name="connsiteY1" fmla="*/ 0 h 3595816"/>
              <a:gd name="connsiteX2" fmla="*/ 2743200 w 2755557"/>
              <a:gd name="connsiteY2" fmla="*/ 284206 h 3595816"/>
              <a:gd name="connsiteX3" fmla="*/ 2755557 w 2755557"/>
              <a:gd name="connsiteY3" fmla="*/ 3274541 h 3595816"/>
              <a:gd name="connsiteX4" fmla="*/ 1075038 w 2755557"/>
              <a:gd name="connsiteY4" fmla="*/ 2829698 h 3595816"/>
              <a:gd name="connsiteX5" fmla="*/ 24713 w 2755557"/>
              <a:gd name="connsiteY5" fmla="*/ 3595816 h 3595816"/>
              <a:gd name="connsiteX6" fmla="*/ 0 w 2755557"/>
              <a:gd name="connsiteY6" fmla="*/ 481914 h 359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557" h="3595816">
                <a:moveTo>
                  <a:pt x="0" y="481914"/>
                </a:moveTo>
                <a:lnTo>
                  <a:pt x="1112108" y="0"/>
                </a:lnTo>
                <a:lnTo>
                  <a:pt x="2743200" y="284206"/>
                </a:lnTo>
                <a:lnTo>
                  <a:pt x="2755557" y="3274541"/>
                </a:lnTo>
                <a:lnTo>
                  <a:pt x="1075038" y="2829698"/>
                </a:lnTo>
                <a:lnTo>
                  <a:pt x="24713" y="3595816"/>
                </a:lnTo>
                <a:cubicBezTo>
                  <a:pt x="20594" y="2557849"/>
                  <a:pt x="16476" y="1519881"/>
                  <a:pt x="0" y="481914"/>
                </a:cubicBezTo>
                <a:close/>
              </a:path>
            </a:pathLst>
          </a:custGeom>
          <a:solidFill>
            <a:schemeClr val="accent1">
              <a:alpha val="14000"/>
            </a:schemeClr>
          </a:solidFill>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5" name="Straight Arrow Connector 24"/>
          <p:cNvCxnSpPr/>
          <p:nvPr/>
        </p:nvCxnSpPr>
        <p:spPr>
          <a:xfrm rot="5400000">
            <a:off x="-1104900" y="3619500"/>
            <a:ext cx="3429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228600" y="3352800"/>
            <a:ext cx="762000" cy="2286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2400" i="1" dirty="0" smtClean="0"/>
              <a:t>t</a:t>
            </a:r>
            <a:endParaRPr kumimoji="0" lang="en-US" sz="24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32" name="Right Brace 31"/>
          <p:cNvSpPr/>
          <p:nvPr/>
        </p:nvSpPr>
        <p:spPr>
          <a:xfrm>
            <a:off x="3657600" y="1600200"/>
            <a:ext cx="304800" cy="2895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038600" y="2819400"/>
            <a:ext cx="28194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“ballistic</a:t>
            </a:r>
            <a:r>
              <a:rPr kumimoji="0" lang="en-US" sz="2400" b="0" i="0" u="none" strike="noStrike" kern="1200" cap="none" spc="0" normalizeH="0" noProof="0" dirty="0" smtClean="0">
                <a:ln>
                  <a:noFill/>
                </a:ln>
                <a:solidFill>
                  <a:schemeClr val="tx1"/>
                </a:solidFill>
                <a:effectLst/>
                <a:uLnTx/>
                <a:uFillTx/>
                <a:latin typeface="+mn-lt"/>
                <a:ea typeface="+mn-ea"/>
                <a:cs typeface="+mn-cs"/>
              </a:rPr>
              <a:t> motion”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2d </a:t>
            </a:r>
            <a:r>
              <a:rPr kumimoji="0" lang="en-US" sz="2400" b="0" i="0" u="none" strike="noStrike" kern="1200" cap="none" spc="0" normalizeH="0" noProof="0" dirty="0" smtClean="0">
                <a:ln>
                  <a:noFill/>
                </a:ln>
                <a:solidFill>
                  <a:schemeClr val="tx1"/>
                </a:solidFill>
                <a:effectLst/>
                <a:uLnTx/>
                <a:uFillTx/>
                <a:latin typeface="+mn-lt"/>
                <a:ea typeface="+mn-ea"/>
                <a:cs typeface="+mn-cs"/>
              </a:rPr>
              <a:t>targeting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ight Brace 11"/>
          <p:cNvSpPr/>
          <p:nvPr/>
        </p:nvSpPr>
        <p:spPr>
          <a:xfrm>
            <a:off x="3657600" y="4495800"/>
            <a:ext cx="304800" cy="533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4038600" y="4572000"/>
            <a:ext cx="2819400" cy="5334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“corrective </a:t>
            </a:r>
            <a:r>
              <a:rPr kumimoji="0" lang="en-US" sz="2400" b="0" i="0" u="none" strike="noStrike" kern="1200" cap="none" spc="0" normalizeH="0" noProof="0" dirty="0" smtClean="0">
                <a:ln>
                  <a:noFill/>
                </a:ln>
                <a:solidFill>
                  <a:schemeClr val="tx1"/>
                </a:solidFill>
                <a:effectLst/>
                <a:uLnTx/>
                <a:uFillTx/>
                <a:latin typeface="+mn-lt"/>
                <a:ea typeface="+mn-ea"/>
                <a:cs typeface="+mn-cs"/>
              </a:rPr>
              <a:t>motion”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7" name="Freeform 16"/>
          <p:cNvSpPr/>
          <p:nvPr/>
        </p:nvSpPr>
        <p:spPr>
          <a:xfrm>
            <a:off x="790832" y="4102443"/>
            <a:ext cx="2730844" cy="1754660"/>
          </a:xfrm>
          <a:custGeom>
            <a:avLst/>
            <a:gdLst>
              <a:gd name="connsiteX0" fmla="*/ 0 w 2730844"/>
              <a:gd name="connsiteY0" fmla="*/ 704335 h 1754660"/>
              <a:gd name="connsiteX1" fmla="*/ 1075038 w 2730844"/>
              <a:gd name="connsiteY1" fmla="*/ 0 h 1754660"/>
              <a:gd name="connsiteX2" fmla="*/ 2730844 w 2730844"/>
              <a:gd name="connsiteY2" fmla="*/ 407773 h 1754660"/>
              <a:gd name="connsiteX3" fmla="*/ 2718487 w 2730844"/>
              <a:gd name="connsiteY3" fmla="*/ 889687 h 1754660"/>
              <a:gd name="connsiteX4" fmla="*/ 1754660 w 2730844"/>
              <a:gd name="connsiteY4" fmla="*/ 1754660 h 1754660"/>
              <a:gd name="connsiteX5" fmla="*/ 12357 w 2730844"/>
              <a:gd name="connsiteY5" fmla="*/ 1235676 h 1754660"/>
              <a:gd name="connsiteX6" fmla="*/ 0 w 2730844"/>
              <a:gd name="connsiteY6" fmla="*/ 704335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844" h="1754660">
                <a:moveTo>
                  <a:pt x="0" y="704335"/>
                </a:moveTo>
                <a:lnTo>
                  <a:pt x="1075038" y="0"/>
                </a:lnTo>
                <a:lnTo>
                  <a:pt x="2730844" y="407773"/>
                </a:lnTo>
                <a:lnTo>
                  <a:pt x="2718487" y="889687"/>
                </a:lnTo>
                <a:lnTo>
                  <a:pt x="1754660" y="1754660"/>
                </a:lnTo>
                <a:lnTo>
                  <a:pt x="12357" y="1235676"/>
                </a:lnTo>
                <a:lnTo>
                  <a:pt x="0" y="704335"/>
                </a:lnTo>
                <a:close/>
              </a:path>
            </a:pathLst>
          </a:custGeom>
          <a:solidFill>
            <a:schemeClr val="accent2">
              <a:alpha val="29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sp>
        <p:nvSpPr>
          <p:cNvPr id="10" name="TextBox 9"/>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Jacob et al. (1994)</a:t>
            </a:r>
          </a:p>
        </p:txBody>
      </p:sp>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Freeform 15"/>
          <p:cNvSpPr/>
          <p:nvPr/>
        </p:nvSpPr>
        <p:spPr>
          <a:xfrm>
            <a:off x="766119" y="1408670"/>
            <a:ext cx="2755557" cy="3391930"/>
          </a:xfrm>
          <a:custGeom>
            <a:avLst/>
            <a:gdLst>
              <a:gd name="connsiteX0" fmla="*/ 0 w 2755557"/>
              <a:gd name="connsiteY0" fmla="*/ 481914 h 3595816"/>
              <a:gd name="connsiteX1" fmla="*/ 1112108 w 2755557"/>
              <a:gd name="connsiteY1" fmla="*/ 0 h 3595816"/>
              <a:gd name="connsiteX2" fmla="*/ 2743200 w 2755557"/>
              <a:gd name="connsiteY2" fmla="*/ 284206 h 3595816"/>
              <a:gd name="connsiteX3" fmla="*/ 2755557 w 2755557"/>
              <a:gd name="connsiteY3" fmla="*/ 3274541 h 3595816"/>
              <a:gd name="connsiteX4" fmla="*/ 1075038 w 2755557"/>
              <a:gd name="connsiteY4" fmla="*/ 2829698 h 3595816"/>
              <a:gd name="connsiteX5" fmla="*/ 24713 w 2755557"/>
              <a:gd name="connsiteY5" fmla="*/ 3595816 h 3595816"/>
              <a:gd name="connsiteX6" fmla="*/ 0 w 2755557"/>
              <a:gd name="connsiteY6" fmla="*/ 481914 h 359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557" h="3595816">
                <a:moveTo>
                  <a:pt x="0" y="481914"/>
                </a:moveTo>
                <a:lnTo>
                  <a:pt x="1112108" y="0"/>
                </a:lnTo>
                <a:lnTo>
                  <a:pt x="2743200" y="284206"/>
                </a:lnTo>
                <a:lnTo>
                  <a:pt x="2755557" y="3274541"/>
                </a:lnTo>
                <a:lnTo>
                  <a:pt x="1075038" y="2829698"/>
                </a:lnTo>
                <a:lnTo>
                  <a:pt x="24713" y="3595816"/>
                </a:lnTo>
                <a:cubicBezTo>
                  <a:pt x="20594" y="2557849"/>
                  <a:pt x="16476" y="1519881"/>
                  <a:pt x="0" y="481914"/>
                </a:cubicBezTo>
                <a:close/>
              </a:path>
            </a:pathLst>
          </a:custGeom>
          <a:solidFill>
            <a:schemeClr val="accent1">
              <a:alpha val="14000"/>
            </a:schemeClr>
          </a:solidFill>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Freeform 16"/>
          <p:cNvSpPr/>
          <p:nvPr/>
        </p:nvSpPr>
        <p:spPr>
          <a:xfrm>
            <a:off x="790832" y="4102443"/>
            <a:ext cx="2730844" cy="1754660"/>
          </a:xfrm>
          <a:custGeom>
            <a:avLst/>
            <a:gdLst>
              <a:gd name="connsiteX0" fmla="*/ 0 w 2730844"/>
              <a:gd name="connsiteY0" fmla="*/ 704335 h 1754660"/>
              <a:gd name="connsiteX1" fmla="*/ 1075038 w 2730844"/>
              <a:gd name="connsiteY1" fmla="*/ 0 h 1754660"/>
              <a:gd name="connsiteX2" fmla="*/ 2730844 w 2730844"/>
              <a:gd name="connsiteY2" fmla="*/ 407773 h 1754660"/>
              <a:gd name="connsiteX3" fmla="*/ 2718487 w 2730844"/>
              <a:gd name="connsiteY3" fmla="*/ 889687 h 1754660"/>
              <a:gd name="connsiteX4" fmla="*/ 1754660 w 2730844"/>
              <a:gd name="connsiteY4" fmla="*/ 1754660 h 1754660"/>
              <a:gd name="connsiteX5" fmla="*/ 12357 w 2730844"/>
              <a:gd name="connsiteY5" fmla="*/ 1235676 h 1754660"/>
              <a:gd name="connsiteX6" fmla="*/ 0 w 2730844"/>
              <a:gd name="connsiteY6" fmla="*/ 704335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844" h="1754660">
                <a:moveTo>
                  <a:pt x="0" y="704335"/>
                </a:moveTo>
                <a:lnTo>
                  <a:pt x="1075038" y="0"/>
                </a:lnTo>
                <a:lnTo>
                  <a:pt x="2730844" y="407773"/>
                </a:lnTo>
                <a:lnTo>
                  <a:pt x="2718487" y="889687"/>
                </a:lnTo>
                <a:lnTo>
                  <a:pt x="1754660" y="1754660"/>
                </a:lnTo>
                <a:lnTo>
                  <a:pt x="12357" y="1235676"/>
                </a:lnTo>
                <a:lnTo>
                  <a:pt x="0" y="704335"/>
                </a:lnTo>
                <a:close/>
              </a:path>
            </a:pathLst>
          </a:custGeom>
          <a:solidFill>
            <a:schemeClr val="accent2">
              <a:alpha val="29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infovis</a:t>
            </a:r>
            <a:r>
              <a:rPr lang="en-US" dirty="0" smtClean="0"/>
              <a:t> to the rescue</a:t>
            </a:r>
            <a:endParaRPr lang="en-US" dirty="0"/>
          </a:p>
        </p:txBody>
      </p:sp>
      <p:sp>
        <p:nvSpPr>
          <p:cNvPr id="4" name="TextBox 3"/>
          <p:cNvSpPr txBox="1"/>
          <p:nvPr/>
        </p:nvSpPr>
        <p:spPr>
          <a:xfrm>
            <a:off x="457200" y="0"/>
            <a:ext cx="8305800" cy="685800"/>
          </a:xfrm>
          <a:prstGeom prst="rect">
            <a:avLst/>
          </a:prstGeom>
        </p:spPr>
        <p:txBody>
          <a:bodyPr wrap="square" rtlCol="0">
            <a:no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approach</a:t>
            </a:r>
          </a:p>
        </p:txBody>
      </p:sp>
      <p:pic>
        <p:nvPicPr>
          <p:cNvPr id="5" name="Picture 4" descr="polhemus.png"/>
          <p:cNvPicPr/>
          <p:nvPr/>
        </p:nvPicPr>
        <p:blipFill>
          <a:blip r:embed="rId3" cstate="print"/>
          <a:stretch>
            <a:fillRect/>
          </a:stretch>
        </p:blipFill>
        <p:spPr>
          <a:xfrm>
            <a:off x="685800" y="1371600"/>
            <a:ext cx="3754839" cy="4572000"/>
          </a:xfrm>
          <a:prstGeom prst="rect">
            <a:avLst/>
          </a:prstGeom>
        </p:spPr>
      </p:pic>
      <p:pic>
        <p:nvPicPr>
          <p:cNvPr id="7" name="Picture 6" descr="ryall.png"/>
          <p:cNvPicPr/>
          <p:nvPr/>
        </p:nvPicPr>
        <p:blipFill>
          <a:blip r:embed="rId4" cstate="print"/>
          <a:stretch>
            <a:fillRect/>
          </a:stretch>
        </p:blipFill>
        <p:spPr>
          <a:xfrm>
            <a:off x="5105400" y="1371600"/>
            <a:ext cx="3581400" cy="2177477"/>
          </a:xfrm>
          <a:prstGeom prst="rect">
            <a:avLst/>
          </a:prstGeom>
        </p:spPr>
      </p:pic>
      <p:pic>
        <p:nvPicPr>
          <p:cNvPr id="8" name="Picture 7" descr="scott.png"/>
          <p:cNvPicPr/>
          <p:nvPr/>
        </p:nvPicPr>
        <p:blipFill>
          <a:blip r:embed="rId5" cstate="print"/>
          <a:srcRect l="252" t="7317" r="51530" b="4878"/>
          <a:stretch>
            <a:fillRect/>
          </a:stretch>
        </p:blipFill>
        <p:spPr>
          <a:xfrm>
            <a:off x="5486400" y="4114800"/>
            <a:ext cx="2463918" cy="1828800"/>
          </a:xfrm>
          <a:prstGeom prst="rect">
            <a:avLst/>
          </a:prstGeom>
        </p:spPr>
      </p:pic>
      <p:sp>
        <p:nvSpPr>
          <p:cNvPr id="10" name="TextBox 9"/>
          <p:cNvSpPr txBox="1"/>
          <p:nvPr/>
        </p:nvSpPr>
        <p:spPr>
          <a:xfrm>
            <a:off x="762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Jacob et al. (1994)</a:t>
            </a:r>
          </a:p>
        </p:txBody>
      </p:sp>
      <p:sp>
        <p:nvSpPr>
          <p:cNvPr id="11" name="TextBox 10"/>
          <p:cNvSpPr txBox="1"/>
          <p:nvPr/>
        </p:nvSpPr>
        <p:spPr>
          <a:xfrm>
            <a:off x="5334000" y="6019800"/>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Scott</a:t>
            </a:r>
            <a:r>
              <a:rPr kumimoji="0" lang="en-US" sz="2400" b="0" i="0" u="none" strike="noStrike" kern="1200" cap="none" spc="0" normalizeH="0" noProof="0" dirty="0" smtClean="0">
                <a:ln>
                  <a:noFill/>
                </a:ln>
                <a:solidFill>
                  <a:schemeClr val="tx1"/>
                </a:solidFill>
                <a:effectLst/>
                <a:uLnTx/>
                <a:uFillTx/>
                <a:latin typeface="+mn-lt"/>
                <a:ea typeface="+mn-ea"/>
                <a:cs typeface="+mn-cs"/>
              </a:rPr>
              <a:t> et al. (2004)</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TextBox 11"/>
          <p:cNvSpPr txBox="1"/>
          <p:nvPr/>
        </p:nvSpPr>
        <p:spPr>
          <a:xfrm>
            <a:off x="5334000" y="3542271"/>
            <a:ext cx="3200400" cy="533400"/>
          </a:xfrm>
          <a:prstGeom prst="rect">
            <a:avLst/>
          </a:prstGeom>
        </p:spPr>
        <p:txBody>
          <a:bodyPr wrap="square" rtlCol="0">
            <a:no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Ryall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noProof="0" dirty="0" smtClean="0">
                <a:ln>
                  <a:noFill/>
                </a:ln>
                <a:solidFill>
                  <a:schemeClr val="tx1"/>
                </a:solidFill>
                <a:effectLst/>
                <a:uLnTx/>
                <a:uFillTx/>
                <a:latin typeface="+mn-lt"/>
                <a:ea typeface="+mn-ea"/>
                <a:cs typeface="+mn-cs"/>
              </a:rPr>
              <a:t>et al. (2004)</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3" name="Right Triangle 12"/>
          <p:cNvSpPr/>
          <p:nvPr/>
        </p:nvSpPr>
        <p:spPr>
          <a:xfrm flipH="1">
            <a:off x="2743200" y="4343400"/>
            <a:ext cx="16764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Triangle 13"/>
          <p:cNvSpPr/>
          <p:nvPr/>
        </p:nvSpPr>
        <p:spPr>
          <a:xfrm rot="5400000" flipH="1">
            <a:off x="1333500" y="4914900"/>
            <a:ext cx="457200" cy="1600200"/>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toward an analytic tabletop collaboration framework…</a:t>
            </a:r>
            <a:endParaRPr lang="en-US" dirty="0"/>
          </a:p>
        </p:txBody>
      </p:sp>
      <p:sp>
        <p:nvSpPr>
          <p:cNvPr id="3" name="Content Placeholder 2"/>
          <p:cNvSpPr>
            <a:spLocks noGrp="1"/>
          </p:cNvSpPr>
          <p:nvPr>
            <p:ph sz="half" idx="1"/>
          </p:nvPr>
        </p:nvSpPr>
        <p:spPr/>
        <p:txBody>
          <a:bodyPr>
            <a:normAutofit/>
          </a:bodyPr>
          <a:lstStyle/>
          <a:p>
            <a:pPr marL="0" indent="0"/>
            <a:endParaRPr lang="en-US" dirty="0" smtClean="0"/>
          </a:p>
          <a:p>
            <a:pPr marL="0" indent="0"/>
            <a:r>
              <a:rPr lang="en-US" dirty="0" smtClean="0"/>
              <a:t>what are important factors to study and consider?</a:t>
            </a:r>
            <a:endParaRPr lang="en-US" sz="2400" dirty="0" smtClean="0"/>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0"/>
            <a:ext cx="3531821" cy="4525963"/>
          </a:xfrm>
        </p:spPr>
      </p:pic>
      <p:sp>
        <p:nvSpPr>
          <p:cNvPr id="6" name="Content Placeholder 5"/>
          <p:cNvSpPr>
            <a:spLocks noGrp="1"/>
          </p:cNvSpPr>
          <p:nvPr>
            <p:ph sz="quarter" idx="13"/>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spatial</a:t>
            </a:r>
            <a:r>
              <a:rPr lang="en-US" dirty="0" smtClean="0"/>
              <a:t> aspects of work</a:t>
            </a:r>
            <a:endParaRPr lang="en-US" dirty="0"/>
          </a:p>
        </p:txBody>
      </p:sp>
      <p:sp>
        <p:nvSpPr>
          <p:cNvPr id="3" name="Content Placeholder 2"/>
          <p:cNvSpPr>
            <a:spLocks noGrp="1"/>
          </p:cNvSpPr>
          <p:nvPr>
            <p:ph sz="half" idx="1"/>
          </p:nvPr>
        </p:nvSpPr>
        <p:spPr/>
        <p:txBody>
          <a:bodyPr>
            <a:normAutofit/>
          </a:bodyPr>
          <a:lstStyle/>
          <a:p>
            <a:pPr indent="-274320"/>
            <a:endParaRPr lang="en-US" sz="3200" dirty="0" smtClean="0"/>
          </a:p>
          <a:p>
            <a:pPr indent="-274320"/>
            <a:r>
              <a:rPr lang="en-US" dirty="0" smtClean="0"/>
              <a:t>» where are people working?</a:t>
            </a:r>
          </a:p>
          <a:p>
            <a:pPr indent="-274320"/>
            <a:endParaRPr lang="en-US" dirty="0" smtClean="0"/>
          </a:p>
          <a:p>
            <a:pPr indent="-274320"/>
            <a:r>
              <a:rPr lang="en-US" dirty="0" smtClean="0"/>
              <a:t>» who works in this space?</a:t>
            </a:r>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0"/>
            <a:ext cx="3531820" cy="4525963"/>
          </a:xfrm>
        </p:spPr>
      </p:pic>
      <p:sp>
        <p:nvSpPr>
          <p:cNvPr id="6" name="Content Placeholder 5"/>
          <p:cNvSpPr>
            <a:spLocks noGrp="1"/>
          </p:cNvSpPr>
          <p:nvPr>
            <p:ph sz="quarter" idx="13"/>
          </p:nvPr>
        </p:nvSpPr>
        <p:spPr/>
        <p:txBody>
          <a:bodyPr/>
          <a:lstStyle/>
          <a:p>
            <a:r>
              <a:rPr lang="en-US" dirty="0" smtClean="0"/>
              <a:t>analytic tabletop collaboration framework</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entities</a:t>
            </a:r>
            <a:endParaRPr lang="en-US" b="1" dirty="0"/>
          </a:p>
        </p:txBody>
      </p:sp>
      <p:sp>
        <p:nvSpPr>
          <p:cNvPr id="3" name="Content Placeholder 2"/>
          <p:cNvSpPr>
            <a:spLocks noGrp="1"/>
          </p:cNvSpPr>
          <p:nvPr>
            <p:ph sz="half" idx="1"/>
          </p:nvPr>
        </p:nvSpPr>
        <p:spPr/>
        <p:txBody>
          <a:bodyPr>
            <a:normAutofit/>
          </a:bodyPr>
          <a:lstStyle/>
          <a:p>
            <a:pPr marL="347472" indent="-274320"/>
            <a:endParaRPr lang="en-US" dirty="0" smtClean="0"/>
          </a:p>
          <a:p>
            <a:pPr marL="347472" indent="-274320"/>
            <a:r>
              <a:rPr lang="en-US" dirty="0" smtClean="0"/>
              <a:t>» what is happening to the objects on the table?</a:t>
            </a:r>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0"/>
            <a:ext cx="3531820" cy="4525962"/>
          </a:xfrm>
        </p:spPr>
      </p:pic>
      <p:sp>
        <p:nvSpPr>
          <p:cNvPr id="6" name="Content Placeholder 5"/>
          <p:cNvSpPr>
            <a:spLocks noGrp="1"/>
          </p:cNvSpPr>
          <p:nvPr>
            <p:ph sz="quarter" idx="13"/>
          </p:nvPr>
        </p:nvSpPr>
        <p:spPr/>
        <p:txBody>
          <a:bodyPr/>
          <a:lstStyle/>
          <a:p>
            <a:r>
              <a:rPr lang="en-US" dirty="0" smtClean="0"/>
              <a:t>analytic tabletop collaboration framework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entities</a:t>
            </a:r>
            <a:endParaRPr lang="en-US" b="1" dirty="0"/>
          </a:p>
        </p:txBody>
      </p:sp>
      <p:sp>
        <p:nvSpPr>
          <p:cNvPr id="3" name="Content Placeholder 2"/>
          <p:cNvSpPr>
            <a:spLocks noGrp="1"/>
          </p:cNvSpPr>
          <p:nvPr>
            <p:ph sz="half" idx="1"/>
          </p:nvPr>
        </p:nvSpPr>
        <p:spPr/>
        <p:txBody>
          <a:bodyPr>
            <a:normAutofit/>
          </a:bodyPr>
          <a:lstStyle/>
          <a:p>
            <a:pPr marL="347472" indent="-274320"/>
            <a:endParaRPr lang="en-US" dirty="0" smtClean="0"/>
          </a:p>
          <a:p>
            <a:pPr marL="347472" indent="-274320"/>
            <a:r>
              <a:rPr lang="en-US" dirty="0" smtClean="0">
                <a:solidFill>
                  <a:schemeClr val="tx1">
                    <a:lumMod val="50000"/>
                    <a:lumOff val="50000"/>
                  </a:schemeClr>
                </a:solidFill>
              </a:rPr>
              <a:t>» what is happening to the objects on the table?</a:t>
            </a:r>
          </a:p>
          <a:p>
            <a:pPr marL="347472" indent="-274320"/>
            <a:endParaRPr lang="en-US" dirty="0" smtClean="0"/>
          </a:p>
          <a:p>
            <a:pPr marL="347472" indent="-274320"/>
            <a:r>
              <a:rPr lang="en-US" dirty="0" smtClean="0"/>
              <a:t>» what are people doing?</a:t>
            </a:r>
          </a:p>
        </p:txBody>
      </p:sp>
      <p:pic>
        <p:nvPicPr>
          <p:cNvPr id="7" name="Content Placeholder 6" descr="tables.png"/>
          <p:cNvPicPr>
            <a:picLocks noGrp="1" noChangeAspect="1"/>
          </p:cNvPicPr>
          <p:nvPr>
            <p:ph sz="half" idx="2"/>
          </p:nvPr>
        </p:nvPicPr>
        <p:blipFill>
          <a:blip r:embed="rId2" cstate="print"/>
          <a:stretch>
            <a:fillRect/>
          </a:stretch>
        </p:blipFill>
        <p:spPr>
          <a:xfrm>
            <a:off x="4901589" y="1600200"/>
            <a:ext cx="3531819" cy="4525962"/>
          </a:xfrm>
        </p:spPr>
      </p:pic>
      <p:sp>
        <p:nvSpPr>
          <p:cNvPr id="6" name="Content Placeholder 5"/>
          <p:cNvSpPr>
            <a:spLocks noGrp="1"/>
          </p:cNvSpPr>
          <p:nvPr>
            <p:ph sz="quarter" idx="13"/>
          </p:nvPr>
        </p:nvSpPr>
        <p:spPr/>
        <p:txBody>
          <a:bodyPr/>
          <a:lstStyle/>
          <a:p>
            <a:r>
              <a:rPr lang="en-US" dirty="0" smtClean="0"/>
              <a:t>analytic tabletop collaboration framework</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chemeClr val="tx1"/>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Template>
  <TotalTime>4882</TotalTime>
  <Words>1990</Words>
  <Application>Microsoft Office PowerPoint</Application>
  <PresentationFormat>On-screen Show (4:3)</PresentationFormat>
  <Paragraphs>424</Paragraphs>
  <Slides>59</Slides>
  <Notes>35</Notes>
  <HiddenSlides>1</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Presentation Template</vt:lpstr>
      <vt:lpstr>Bitmap Image</vt:lpstr>
      <vt:lpstr>VisTACO: Visualizing Tabletop Collaboration</vt:lpstr>
      <vt:lpstr>want: data-driven insight</vt:lpstr>
      <vt:lpstr>is our tabletop system good?</vt:lpstr>
      <vt:lpstr>tabletop collaboration is complex</vt:lpstr>
      <vt:lpstr>overview</vt:lpstr>
      <vt:lpstr>toward an analytic tabletop collaboration framework…</vt:lpstr>
      <vt:lpstr>spatial aspects of work</vt:lpstr>
      <vt:lpstr>entities</vt:lpstr>
      <vt:lpstr>entities</vt:lpstr>
      <vt:lpstr>entities</vt:lpstr>
      <vt:lpstr>temporal</vt:lpstr>
      <vt:lpstr>summary</vt:lpstr>
      <vt:lpstr>summary</vt:lpstr>
      <vt:lpstr>summary</vt:lpstr>
      <vt:lpstr>tedious work</vt:lpstr>
      <vt:lpstr>tedious work</vt:lpstr>
      <vt:lpstr>VisTACO</vt:lpstr>
      <vt:lpstr>feature tour</vt:lpstr>
      <vt:lpstr>feature tour</vt:lpstr>
      <vt:lpstr>feature tour</vt:lpstr>
      <vt:lpstr>feature tour</vt:lpstr>
      <vt:lpstr>feature tour</vt:lpstr>
      <vt:lpstr>feature tour</vt:lpstr>
      <vt:lpstr>Slide 24</vt:lpstr>
      <vt:lpstr>“the task”</vt:lpstr>
      <vt:lpstr>cross your fingers…</vt:lpstr>
      <vt:lpstr>cross your fingers…</vt:lpstr>
      <vt:lpstr>case study: 3-way collaboration</vt:lpstr>
      <vt:lpstr>concept</vt:lpstr>
      <vt:lpstr>system</vt:lpstr>
      <vt:lpstr>study details</vt:lpstr>
      <vt:lpstr>Slide 32</vt:lpstr>
      <vt:lpstr>Slide 33</vt:lpstr>
      <vt:lpstr>Slide 34</vt:lpstr>
      <vt:lpstr>VisTACO vs. configuration</vt:lpstr>
      <vt:lpstr>VisTACO vs. configuration</vt:lpstr>
      <vt:lpstr>q: effect of task?</vt:lpstr>
      <vt:lpstr>VisTACO vs. tasks</vt:lpstr>
      <vt:lpstr>VisTACO vs. tasks</vt:lpstr>
      <vt:lpstr>additional considerations</vt:lpstr>
      <vt:lpstr>additional considerations</vt:lpstr>
      <vt:lpstr>additional considerations</vt:lpstr>
      <vt:lpstr>message</vt:lpstr>
      <vt:lpstr>Slide 44</vt:lpstr>
      <vt:lpstr>Slide 45</vt:lpstr>
      <vt:lpstr>Slide 46</vt:lpstr>
      <vt:lpstr>there’s a lot going on!</vt:lpstr>
      <vt:lpstr>Slide 48</vt:lpstr>
      <vt:lpstr>want: data-driven insight</vt:lpstr>
      <vt:lpstr>Slide 50</vt:lpstr>
      <vt:lpstr>Slide 51</vt:lpstr>
      <vt:lpstr>Slide 52</vt:lpstr>
      <vt:lpstr>Slide 53</vt:lpstr>
      <vt:lpstr>infovis to the rescue</vt:lpstr>
      <vt:lpstr>infovis to the rescue</vt:lpstr>
      <vt:lpstr>infovis to the rescue</vt:lpstr>
      <vt:lpstr>infovis to the rescue</vt:lpstr>
      <vt:lpstr>infovis to the rescue</vt:lpstr>
      <vt:lpstr>infovis to the rescue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VisTACO: Visualizing Tabletop Collaboration</dc:title>
  <dc:creator>Tony</dc:creator>
  <cp:lastModifiedBy>Tony Tang</cp:lastModifiedBy>
  <cp:revision>85</cp:revision>
  <dcterms:created xsi:type="dcterms:W3CDTF">2010-09-17T05:17:10Z</dcterms:created>
  <dcterms:modified xsi:type="dcterms:W3CDTF">2010-11-07T22:13:04Z</dcterms:modified>
</cp:coreProperties>
</file>